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340" r:id="rId2"/>
    <p:sldId id="339" r:id="rId3"/>
    <p:sldId id="300" r:id="rId4"/>
    <p:sldId id="281" r:id="rId5"/>
    <p:sldId id="312" r:id="rId6"/>
    <p:sldId id="313" r:id="rId7"/>
    <p:sldId id="317" r:id="rId8"/>
    <p:sldId id="316" r:id="rId9"/>
    <p:sldId id="315" r:id="rId10"/>
    <p:sldId id="314" r:id="rId11"/>
    <p:sldId id="318" r:id="rId12"/>
    <p:sldId id="319" r:id="rId13"/>
    <p:sldId id="320" r:id="rId14"/>
    <p:sldId id="282" r:id="rId15"/>
    <p:sldId id="301" r:id="rId16"/>
    <p:sldId id="264" r:id="rId17"/>
    <p:sldId id="302" r:id="rId18"/>
    <p:sldId id="303" r:id="rId19"/>
    <p:sldId id="304" r:id="rId20"/>
    <p:sldId id="265" r:id="rId21"/>
    <p:sldId id="289" r:id="rId22"/>
    <p:sldId id="286" r:id="rId23"/>
    <p:sldId id="287" r:id="rId24"/>
    <p:sldId id="297" r:id="rId25"/>
    <p:sldId id="296" r:id="rId26"/>
    <p:sldId id="321" r:id="rId27"/>
    <p:sldId id="322" r:id="rId28"/>
    <p:sldId id="323" r:id="rId29"/>
    <p:sldId id="288" r:id="rId30"/>
    <p:sldId id="329" r:id="rId31"/>
    <p:sldId id="328" r:id="rId32"/>
    <p:sldId id="327" r:id="rId33"/>
    <p:sldId id="326" r:id="rId34"/>
    <p:sldId id="325" r:id="rId35"/>
    <p:sldId id="307" r:id="rId36"/>
    <p:sldId id="308" r:id="rId37"/>
    <p:sldId id="309" r:id="rId38"/>
    <p:sldId id="310" r:id="rId39"/>
    <p:sldId id="311" r:id="rId40"/>
    <p:sldId id="341" r:id="rId41"/>
    <p:sldId id="330" r:id="rId42"/>
    <p:sldId id="336" r:id="rId43"/>
    <p:sldId id="333" r:id="rId44"/>
    <p:sldId id="334" r:id="rId45"/>
    <p:sldId id="299" r:id="rId46"/>
    <p:sldId id="298" r:id="rId47"/>
    <p:sldId id="335"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snapToGrid="0">
      <p:cViewPr>
        <p:scale>
          <a:sx n="60" d="100"/>
          <a:sy n="60" d="100"/>
        </p:scale>
        <p:origin x="254" y="-3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6"/>
    </p:cViewPr>
  </p:sorterViewPr>
  <p:notesViewPr>
    <p:cSldViewPr snapToGrid="0">
      <p:cViewPr>
        <p:scale>
          <a:sx n="100" d="100"/>
          <a:sy n="100" d="100"/>
        </p:scale>
        <p:origin x="-768" y="23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3074"/>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dirty="0"/>
          </a:p>
        </p:txBody>
      </p:sp>
      <p:sp>
        <p:nvSpPr>
          <p:cNvPr id="92163" name="Rectangle 3075"/>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dirty="0"/>
          </a:p>
        </p:txBody>
      </p:sp>
      <p:sp>
        <p:nvSpPr>
          <p:cNvPr id="92164" name="Rectangle 3076"/>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dirty="0"/>
          </a:p>
        </p:txBody>
      </p:sp>
      <p:sp>
        <p:nvSpPr>
          <p:cNvPr id="92165" name="Rectangle 3077"/>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C420AD5B-9D2C-4881-8E9B-D4E64D1955B9}" type="slidenum">
              <a:rPr lang="en-US" altLang="en-US"/>
              <a:pPr>
                <a:defRPr/>
              </a:pPr>
              <a:t>‹#›</a:t>
            </a:fld>
            <a:endParaRPr lang="en-US" altLang="en-US" dirty="0"/>
          </a:p>
        </p:txBody>
      </p:sp>
    </p:spTree>
    <p:extLst>
      <p:ext uri="{BB962C8B-B14F-4D97-AF65-F5344CB8AC3E}">
        <p14:creationId xmlns:p14="http://schemas.microsoft.com/office/powerpoint/2010/main" val="2637951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dirty="0"/>
          </a:p>
        </p:txBody>
      </p:sp>
      <p:sp>
        <p:nvSpPr>
          <p:cNvPr id="2355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dirty="0"/>
          </a:p>
        </p:txBody>
      </p:sp>
      <p:sp>
        <p:nvSpPr>
          <p:cNvPr id="5325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457200" y="4343400"/>
            <a:ext cx="6019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dirty="0"/>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A77862D9-FD6D-47D8-A5AB-3080E16CC91F}" type="slidenum">
              <a:rPr lang="en-US" altLang="en-US"/>
              <a:pPr>
                <a:defRPr/>
              </a:pPr>
              <a:t>‹#›</a:t>
            </a:fld>
            <a:endParaRPr lang="en-US" altLang="en-US" dirty="0"/>
          </a:p>
        </p:txBody>
      </p:sp>
    </p:spTree>
    <p:extLst>
      <p:ext uri="{BB962C8B-B14F-4D97-AF65-F5344CB8AC3E}">
        <p14:creationId xmlns:p14="http://schemas.microsoft.com/office/powerpoint/2010/main" val="27871459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AC366D6-8F47-4E89-A9C2-F2316656E3E7}" type="slidenum">
              <a:rPr lang="en-US" altLang="en-US" sz="1200" smtClean="0"/>
              <a:pPr/>
              <a:t>2</a:t>
            </a:fld>
            <a:endParaRPr lang="en-US" altLang="en-US" sz="1200" dirty="0" smtClean="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xfrm>
            <a:off x="609600" y="4343400"/>
            <a:ext cx="5791200" cy="4114800"/>
          </a:xfrm>
          <a:noFill/>
        </p:spPr>
        <p:txBody>
          <a:bodyPr/>
          <a:lstStyle/>
          <a:p>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58EEA8C-0074-4D6C-A1B6-27F6F4E9D034}" type="slidenum">
              <a:rPr lang="en-US" altLang="en-US" sz="1200" smtClean="0"/>
              <a:pPr/>
              <a:t>11</a:t>
            </a:fld>
            <a:endParaRPr lang="en-US" altLang="en-US" sz="1200" dirty="0" smtClean="0"/>
          </a:p>
        </p:txBody>
      </p:sp>
      <p:sp>
        <p:nvSpPr>
          <p:cNvPr id="63491" name="Rectangle 1026"/>
          <p:cNvSpPr>
            <a:spLocks noChangeArrowheads="1" noTextEdit="1"/>
          </p:cNvSpPr>
          <p:nvPr>
            <p:ph type="sldImg"/>
          </p:nvPr>
        </p:nvSpPr>
        <p:spPr>
          <a:ln/>
        </p:spPr>
      </p:sp>
      <p:sp>
        <p:nvSpPr>
          <p:cNvPr id="63492" name="Rectangle 1027"/>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509104D-EFCE-40AC-945E-F916E4EFCBBA}" type="slidenum">
              <a:rPr lang="en-US" altLang="en-US" sz="1200" smtClean="0"/>
              <a:pPr/>
              <a:t>12</a:t>
            </a:fld>
            <a:endParaRPr lang="en-US" altLang="en-US" sz="1200" dirty="0" smtClean="0"/>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D96B160-85FA-482A-9DCA-121E9F135418}" type="slidenum">
              <a:rPr lang="en-US" altLang="en-US" sz="1200" smtClean="0"/>
              <a:pPr/>
              <a:t>13</a:t>
            </a:fld>
            <a:endParaRPr lang="en-US" altLang="en-US" sz="1200" dirty="0" smtClean="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0B8475D-47D2-494F-885F-174459FB4BB1}" type="slidenum">
              <a:rPr lang="en-US" altLang="en-US" sz="1200" smtClean="0"/>
              <a:pPr/>
              <a:t>14</a:t>
            </a:fld>
            <a:endParaRPr lang="en-US" altLang="en-US" sz="1200" dirty="0" smtClean="0"/>
          </a:p>
        </p:txBody>
      </p:sp>
      <p:sp>
        <p:nvSpPr>
          <p:cNvPr id="66563" name="Rectangle 4"/>
          <p:cNvSpPr>
            <a:spLocks noChangeArrowheads="1" noTextEdit="1"/>
          </p:cNvSpPr>
          <p:nvPr>
            <p:ph type="sldImg"/>
          </p:nvPr>
        </p:nvSpPr>
        <p:spPr>
          <a:ln/>
        </p:spPr>
      </p:sp>
      <p:sp>
        <p:nvSpPr>
          <p:cNvPr id="66564" name="Rectangle 5"/>
          <p:cNvSpPr>
            <a:spLocks noGrp="1" noChangeArrowheads="1"/>
          </p:cNvSpPr>
          <p:nvPr>
            <p:ph type="body" idx="1"/>
          </p:nvPr>
        </p:nvSpPr>
        <p:spPr>
          <a:noFill/>
        </p:spPr>
        <p:txBody>
          <a:bodyPr/>
          <a:lstStyle/>
          <a:p>
            <a:r>
              <a:rPr lang="en-US" altLang="en-US" b="1" dirty="0" smtClean="0"/>
              <a:t>Sensors Report</a:t>
            </a:r>
            <a:r>
              <a:rPr lang="en-US" altLang="en-US" dirty="0" smtClean="0"/>
              <a:t> </a:t>
            </a:r>
          </a:p>
          <a:p>
            <a:r>
              <a:rPr lang="en-US" altLang="en-US" dirty="0" smtClean="0"/>
              <a:t>A master control unit - the brains of an alarm - system interprets signals from the sensors based on the nature of the emergency. It can notify all occupants of the home or business by noise or beeping.  </a:t>
            </a:r>
          </a:p>
          <a:p>
            <a:r>
              <a:rPr lang="en-US" altLang="en-US" b="1" dirty="0" smtClean="0"/>
              <a:t>Monitoring Center Notification</a:t>
            </a:r>
            <a:endParaRPr lang="en-US" altLang="en-US" dirty="0" smtClean="0"/>
          </a:p>
          <a:p>
            <a:r>
              <a:rPr lang="en-US" altLang="en-US" dirty="0" smtClean="0"/>
              <a:t>A monitored security system sends a signal by telephone line to the alarm dealers central station.  Automation within the central station interprets the signal and directs the central station operator to the proper course of action.  </a:t>
            </a:r>
          </a:p>
          <a:p>
            <a:r>
              <a:rPr lang="en-US" altLang="en-US" b="1" dirty="0" smtClean="0"/>
              <a:t>Responding Authority Notification</a:t>
            </a:r>
            <a:endParaRPr lang="en-US" altLang="en-US" dirty="0" smtClean="0"/>
          </a:p>
          <a:p>
            <a:r>
              <a:rPr lang="en-US" altLang="en-US" dirty="0" smtClean="0"/>
              <a:t> This may include notification to the police, fire, medical or just owner notification for non-emergency events.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F5F5217-9366-42AF-B665-A154CB61956D}" type="slidenum">
              <a:rPr lang="en-US" altLang="en-US" sz="1200" smtClean="0"/>
              <a:pPr/>
              <a:t>15</a:t>
            </a:fld>
            <a:endParaRPr lang="en-US" altLang="en-US" sz="1200" dirty="0" smtClean="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30CB2C1-6CDA-4F9A-87C2-064DE079E373}" type="slidenum">
              <a:rPr lang="en-US" altLang="en-US" sz="1200" smtClean="0"/>
              <a:pPr/>
              <a:t>16</a:t>
            </a:fld>
            <a:endParaRPr lang="en-US" altLang="en-US" sz="1200" dirty="0" smtClean="0"/>
          </a:p>
        </p:txBody>
      </p:sp>
      <p:sp>
        <p:nvSpPr>
          <p:cNvPr id="68611" name="Rectangle 4"/>
          <p:cNvSpPr>
            <a:spLocks noChangeArrowheads="1" noTextEdit="1"/>
          </p:cNvSpPr>
          <p:nvPr>
            <p:ph type="sldImg"/>
          </p:nvPr>
        </p:nvSpPr>
        <p:spPr>
          <a:ln/>
        </p:spPr>
      </p:sp>
      <p:sp>
        <p:nvSpPr>
          <p:cNvPr id="68612" name="Rectangle 5"/>
          <p:cNvSpPr>
            <a:spLocks noGrp="1" noChangeArrowheads="1"/>
          </p:cNvSpPr>
          <p:nvPr>
            <p:ph type="body" idx="1"/>
          </p:nvPr>
        </p:nvSpPr>
        <p:spPr>
          <a:noFill/>
        </p:spPr>
        <p:txBody>
          <a:bodyPr/>
          <a:lstStyle/>
          <a:p>
            <a:r>
              <a:rPr lang="en-US" altLang="en-US" dirty="0" smtClean="0"/>
              <a:t>What’s that sound next door?</a:t>
            </a:r>
          </a:p>
          <a:p>
            <a:r>
              <a:rPr lang="en-US" altLang="en-US" dirty="0" smtClean="0"/>
              <a:t>It’s that dang alarm system going off at the neighbor’s home or business.  </a:t>
            </a:r>
          </a:p>
          <a:p>
            <a:endParaRPr lang="en-US" altLang="en-US" dirty="0" smtClean="0"/>
          </a:p>
          <a:p>
            <a:r>
              <a:rPr lang="en-US" altLang="en-US" dirty="0" smtClean="0"/>
              <a:t>Could it be a false alarm?</a:t>
            </a:r>
          </a:p>
          <a:p>
            <a:endParaRPr lang="en-US" altLang="en-US" dirty="0" smtClean="0"/>
          </a:p>
          <a:p>
            <a:r>
              <a:rPr lang="en-US" altLang="en-US" dirty="0" smtClean="0"/>
              <a:t>What is a false alarm vs. a false dispatch.</a:t>
            </a:r>
          </a:p>
          <a:p>
            <a:r>
              <a:rPr lang="en-US" altLang="en-US" dirty="0" smtClean="0"/>
              <a:t>There is a very definitive difference.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8EF426D-5709-4BF4-878D-19FCA8380412}" type="slidenum">
              <a:rPr lang="en-US" altLang="en-US" sz="1200" smtClean="0"/>
              <a:pPr/>
              <a:t>17</a:t>
            </a:fld>
            <a:endParaRPr lang="en-US" altLang="en-US" sz="1200" dirty="0" smtClean="0"/>
          </a:p>
        </p:txBody>
      </p:sp>
      <p:sp>
        <p:nvSpPr>
          <p:cNvPr id="69635" name="Rectangle 1026"/>
          <p:cNvSpPr>
            <a:spLocks noChangeArrowheads="1" noTextEdit="1"/>
          </p:cNvSpPr>
          <p:nvPr>
            <p:ph type="sldImg"/>
          </p:nvPr>
        </p:nvSpPr>
        <p:spPr>
          <a:ln/>
        </p:spPr>
      </p:sp>
      <p:sp>
        <p:nvSpPr>
          <p:cNvPr id="69636" name="Rectangle 1027"/>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B855F7-5C06-4105-9347-4A451D8F22CD}" type="slidenum">
              <a:rPr lang="en-US" altLang="en-US" sz="1200" smtClean="0"/>
              <a:pPr/>
              <a:t>18</a:t>
            </a:fld>
            <a:endParaRPr lang="en-US" altLang="en-US" sz="1200" dirty="0" smtClean="0"/>
          </a:p>
        </p:txBody>
      </p:sp>
      <p:sp>
        <p:nvSpPr>
          <p:cNvPr id="70659" name="Rectangle 1026"/>
          <p:cNvSpPr>
            <a:spLocks noChangeArrowheads="1" noTextEdit="1"/>
          </p:cNvSpPr>
          <p:nvPr>
            <p:ph type="sldImg"/>
          </p:nvPr>
        </p:nvSpPr>
        <p:spPr>
          <a:ln/>
        </p:spPr>
      </p:sp>
      <p:sp>
        <p:nvSpPr>
          <p:cNvPr id="70660" name="Rectangle 1027"/>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EB7BBC3-8503-448E-A817-324891EF5A88}" type="slidenum">
              <a:rPr lang="en-US" altLang="en-US" sz="1200" smtClean="0"/>
              <a:pPr/>
              <a:t>19</a:t>
            </a:fld>
            <a:endParaRPr lang="en-US" altLang="en-US" sz="1200" dirty="0" smtClean="0"/>
          </a:p>
        </p:txBody>
      </p:sp>
      <p:sp>
        <p:nvSpPr>
          <p:cNvPr id="72707" name="Rectangle 1028"/>
          <p:cNvSpPr>
            <a:spLocks noChangeArrowheads="1" noTextEdit="1"/>
          </p:cNvSpPr>
          <p:nvPr>
            <p:ph type="sldImg"/>
          </p:nvPr>
        </p:nvSpPr>
        <p:spPr>
          <a:ln/>
        </p:spPr>
      </p:sp>
      <p:sp>
        <p:nvSpPr>
          <p:cNvPr id="72708" name="Rectangle 1029"/>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591D4EC-AF21-4DBB-AB27-D82AE7AD7950}" type="slidenum">
              <a:rPr lang="en-US" altLang="en-US" sz="1200" smtClean="0"/>
              <a:pPr/>
              <a:t>20</a:t>
            </a:fld>
            <a:endParaRPr lang="en-US" altLang="en-US" sz="1200" dirty="0" smtClean="0"/>
          </a:p>
        </p:txBody>
      </p:sp>
      <p:sp>
        <p:nvSpPr>
          <p:cNvPr id="73731" name="Rectangle 4"/>
          <p:cNvSpPr>
            <a:spLocks noChangeArrowheads="1" noTextEdit="1"/>
          </p:cNvSpPr>
          <p:nvPr>
            <p:ph type="sldImg"/>
          </p:nvPr>
        </p:nvSpPr>
        <p:spPr>
          <a:ln/>
        </p:spPr>
      </p:sp>
      <p:sp>
        <p:nvSpPr>
          <p:cNvPr id="73732" name="Rectangle 5"/>
          <p:cNvSpPr>
            <a:spLocks noGrp="1" noChangeArrowheads="1"/>
          </p:cNvSpPr>
          <p:nvPr>
            <p:ph type="body" idx="1"/>
          </p:nvPr>
        </p:nvSpPr>
        <p:spPr>
          <a:noFill/>
        </p:spPr>
        <p:txBody>
          <a:bodyPr/>
          <a:lstStyle/>
          <a:p>
            <a:r>
              <a:rPr lang="en-US" altLang="en-US" b="1" dirty="0" smtClean="0"/>
              <a:t>What causes false alarms?</a:t>
            </a:r>
            <a:endParaRPr lang="en-US" altLang="en-US" dirty="0" smtClean="0"/>
          </a:p>
          <a:p>
            <a:r>
              <a:rPr lang="en-US" altLang="en-US" dirty="0" smtClean="0"/>
              <a:t>Today you probably never hear that loud siren next door like in the past.  Times have changed and improvements in the alarm industry have been phenomenal.  A while back when you heard the neighbor’s alarm system go off it probably was caused by a multitude of things.</a:t>
            </a:r>
          </a:p>
          <a:p>
            <a:endParaRPr lang="en-US" altLang="en-US" dirty="0" smtClean="0"/>
          </a:p>
          <a:p>
            <a:r>
              <a:rPr lang="en-US" altLang="en-US" dirty="0" smtClean="0"/>
              <a:t>And what are the primary causes of false alarms and dispatches today?  Several years ago most were equipment caused, today most are user error, misapplication of equipment and sometimes, depending on the dealer, poor installation quality. Equipment failure with new systems, is a very small percent of false alarms.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44DD48-5256-46D3-B8A6-321A4505D4B7}" type="slidenum">
              <a:rPr lang="en-US" altLang="en-US" sz="1200" smtClean="0"/>
              <a:pPr/>
              <a:t>3</a:t>
            </a:fld>
            <a:endParaRPr lang="en-US" altLang="en-US" sz="1200" dirty="0" smtClean="0"/>
          </a:p>
        </p:txBody>
      </p:sp>
      <p:sp>
        <p:nvSpPr>
          <p:cNvPr id="55299" name="Rectangle 1028"/>
          <p:cNvSpPr>
            <a:spLocks noChangeArrowheads="1" noTextEdit="1"/>
          </p:cNvSpPr>
          <p:nvPr>
            <p:ph type="sldImg"/>
          </p:nvPr>
        </p:nvSpPr>
        <p:spPr>
          <a:ln/>
        </p:spPr>
      </p:sp>
      <p:sp>
        <p:nvSpPr>
          <p:cNvPr id="55300" name="Rectangle 1029"/>
          <p:cNvSpPr>
            <a:spLocks noGrp="1" noChangeArrowheads="1"/>
          </p:cNvSpPr>
          <p:nvPr>
            <p:ph type="body" idx="1"/>
          </p:nvPr>
        </p:nvSpPr>
        <p:spPr>
          <a:noFill/>
        </p:spPr>
        <p:txBody>
          <a:bodyPr/>
          <a:lstStyle/>
          <a:p>
            <a:r>
              <a:rPr lang="en-US" altLang="en-US" dirty="0" smtClean="0"/>
              <a:t>In today’s presentation, I would like to accomplish several things.</a:t>
            </a:r>
          </a:p>
          <a:p>
            <a:pPr>
              <a:buFontTx/>
              <a:buChar char="•"/>
            </a:pPr>
            <a:r>
              <a:rPr lang="en-US" altLang="en-US" dirty="0" smtClean="0"/>
              <a:t>  Provide an understanding of why people install alarm systems.</a:t>
            </a:r>
          </a:p>
          <a:p>
            <a:pPr>
              <a:buFontTx/>
              <a:buChar char="•"/>
            </a:pPr>
            <a:r>
              <a:rPr lang="en-US" altLang="en-US" dirty="0" smtClean="0"/>
              <a:t>  Explain to you what an alarm system is and how they work - not to make you an expert, but just a quick “alarms 101” overview.</a:t>
            </a:r>
          </a:p>
          <a:p>
            <a:pPr>
              <a:buFontTx/>
              <a:buChar char="•"/>
            </a:pPr>
            <a:r>
              <a:rPr lang="en-US" altLang="en-US" dirty="0" smtClean="0"/>
              <a:t>  Answer the question - Do alarm systems really work?</a:t>
            </a:r>
          </a:p>
          <a:p>
            <a:pPr>
              <a:buFontTx/>
              <a:buChar char="•"/>
            </a:pPr>
            <a:r>
              <a:rPr lang="en-US" altLang="en-US" dirty="0" smtClean="0"/>
              <a:t>  Define and discuss the causes of false alarms and false dispatches.</a:t>
            </a:r>
          </a:p>
          <a:p>
            <a:pPr>
              <a:buFontTx/>
              <a:buChar char="•"/>
            </a:pPr>
            <a:r>
              <a:rPr lang="en-US" altLang="en-US" dirty="0" smtClean="0"/>
              <a:t>  Discuss false alarm reduction, statistics, the impact of false alarms and most importantly the industry’s effort to reduce and eliminate false alarms and false dispatches.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E7AF6FD-206B-46B6-A605-705D288E2682}" type="slidenum">
              <a:rPr lang="en-US" altLang="en-US" sz="1200" smtClean="0"/>
              <a:pPr/>
              <a:t>21</a:t>
            </a:fld>
            <a:endParaRPr lang="en-US" altLang="en-US" sz="1200" dirty="0" smtClean="0"/>
          </a:p>
        </p:txBody>
      </p:sp>
      <p:sp>
        <p:nvSpPr>
          <p:cNvPr id="74755" name="Rectangle 4"/>
          <p:cNvSpPr>
            <a:spLocks noChangeArrowheads="1" noTextEdit="1"/>
          </p:cNvSpPr>
          <p:nvPr>
            <p:ph type="sldImg"/>
          </p:nvPr>
        </p:nvSpPr>
        <p:spPr>
          <a:ln/>
        </p:spPr>
      </p:sp>
      <p:sp>
        <p:nvSpPr>
          <p:cNvPr id="74756" name="Rectangle 5"/>
          <p:cNvSpPr>
            <a:spLocks noGrp="1" noChangeArrowheads="1"/>
          </p:cNvSpPr>
          <p:nvPr>
            <p:ph type="body" idx="1"/>
          </p:nvPr>
        </p:nvSpPr>
        <p:spPr>
          <a:noFill/>
        </p:spPr>
        <p:txBody>
          <a:bodyPr/>
          <a:lstStyle/>
          <a:p>
            <a:r>
              <a:rPr lang="en-US" altLang="en-US" dirty="0" smtClean="0"/>
              <a:t>How will the industry help eliminate false alarms in the future?</a:t>
            </a:r>
          </a:p>
          <a:p>
            <a:r>
              <a:rPr lang="en-US" altLang="en-US" dirty="0" smtClean="0"/>
              <a:t>Industry self regulation is just as important as our cooperative national programs and state and local government regulations.  The alarm industry has developed and updates regularly:</a:t>
            </a:r>
          </a:p>
          <a:p>
            <a:pPr lvl="1">
              <a:buFontTx/>
              <a:buChar char="•"/>
            </a:pPr>
            <a:r>
              <a:rPr lang="en-US" altLang="en-US" dirty="0" smtClean="0"/>
              <a:t>Equipment standards and application</a:t>
            </a:r>
          </a:p>
          <a:p>
            <a:pPr lvl="1">
              <a:buFontTx/>
              <a:buChar char="•"/>
            </a:pPr>
            <a:r>
              <a:rPr lang="en-US" altLang="en-US" dirty="0" smtClean="0"/>
              <a:t>Installer training and servicing.</a:t>
            </a:r>
          </a:p>
          <a:p>
            <a:pPr lvl="1">
              <a:buFontTx/>
              <a:buChar char="•"/>
            </a:pPr>
            <a:r>
              <a:rPr lang="en-US" altLang="en-US" dirty="0" smtClean="0"/>
              <a:t>More complete, recurring and simplified user training.</a:t>
            </a:r>
          </a:p>
          <a:p>
            <a:pPr lvl="1">
              <a:buFontTx/>
              <a:buChar char="•"/>
            </a:pPr>
            <a:r>
              <a:rPr lang="en-US" altLang="en-US" dirty="0" smtClean="0"/>
              <a:t>Improved monitoring center procedures like alarm verification before dispatch and operator training programs.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C2BBBA5-7295-4168-A397-DEA3B848BA4C}" type="slidenum">
              <a:rPr lang="en-US" altLang="en-US" sz="1200" smtClean="0"/>
              <a:pPr/>
              <a:t>22</a:t>
            </a:fld>
            <a:endParaRPr lang="en-US" altLang="en-US" sz="1200" dirty="0" smtClean="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8277F1C-7B1C-4014-AE43-25BE5D13CBD7}" type="slidenum">
              <a:rPr lang="en-US" altLang="en-US" sz="1200" smtClean="0"/>
              <a:pPr/>
              <a:t>23</a:t>
            </a:fld>
            <a:endParaRPr lang="en-US" altLang="en-US" sz="1200" dirty="0" smtClean="0"/>
          </a:p>
        </p:txBody>
      </p:sp>
      <p:sp>
        <p:nvSpPr>
          <p:cNvPr id="76803" name="Rectangle 1028"/>
          <p:cNvSpPr>
            <a:spLocks noChangeArrowheads="1" noTextEdit="1"/>
          </p:cNvSpPr>
          <p:nvPr>
            <p:ph type="sldImg"/>
          </p:nvPr>
        </p:nvSpPr>
        <p:spPr>
          <a:ln/>
        </p:spPr>
      </p:sp>
      <p:sp>
        <p:nvSpPr>
          <p:cNvPr id="76804" name="Rectangle 1029"/>
          <p:cNvSpPr>
            <a:spLocks noGrp="1" noChangeArrowheads="1"/>
          </p:cNvSpPr>
          <p:nvPr>
            <p:ph type="body" idx="1"/>
          </p:nvPr>
        </p:nvSpPr>
        <p:spPr>
          <a:noFill/>
        </p:spPr>
        <p:txBody>
          <a:bodyPr/>
          <a:lstStyle/>
          <a:p>
            <a:r>
              <a:rPr lang="en-US" altLang="en-US" dirty="0" smtClean="0"/>
              <a:t>Make sure a responsible party is available to meet law enforcement officers when the alarm has been activated.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E38E6A2-BCC7-46CA-86D5-BC64FB474DA1}" type="slidenum">
              <a:rPr lang="en-US" altLang="en-US" sz="1200" smtClean="0"/>
              <a:pPr/>
              <a:t>24</a:t>
            </a:fld>
            <a:endParaRPr lang="en-US" altLang="en-US" sz="1200" dirty="0" smtClean="0"/>
          </a:p>
        </p:txBody>
      </p:sp>
      <p:sp>
        <p:nvSpPr>
          <p:cNvPr id="77827" name="Rectangle 1026"/>
          <p:cNvSpPr>
            <a:spLocks noChangeArrowheads="1" noTextEdit="1"/>
          </p:cNvSpPr>
          <p:nvPr>
            <p:ph type="sldImg"/>
          </p:nvPr>
        </p:nvSpPr>
        <p:spPr>
          <a:ln/>
        </p:spPr>
      </p:sp>
      <p:sp>
        <p:nvSpPr>
          <p:cNvPr id="77828" name="Rectangle 1027"/>
          <p:cNvSpPr>
            <a:spLocks noGrp="1" noChangeArrowheads="1"/>
          </p:cNvSpPr>
          <p:nvPr>
            <p:ph type="body" idx="1"/>
          </p:nvPr>
        </p:nvSpPr>
        <p:spPr>
          <a:noFill/>
        </p:spPr>
        <p:txBody>
          <a:bodyPr/>
          <a:lstStyle/>
          <a:p>
            <a:pPr algn="just"/>
            <a:r>
              <a:rPr lang="en-US" altLang="en-US" dirty="0" smtClean="0"/>
              <a:t>Keep your responsible party list that you provide to your monitoring service up to date.</a:t>
            </a:r>
          </a:p>
          <a:p>
            <a:pPr algn="just"/>
            <a:endParaRPr lang="en-US" altLang="en-US" dirty="0" smtClean="0"/>
          </a:p>
          <a:p>
            <a:pPr algn="just"/>
            <a:r>
              <a:rPr lang="en-US" altLang="en-US" b="1" dirty="0" smtClean="0"/>
              <a:t>Call the central station</a:t>
            </a:r>
            <a:r>
              <a:rPr lang="en-US" altLang="en-US" dirty="0" smtClean="0"/>
              <a:t> and inform them of any remodeling, repair, electrical, telephone line work that is going to be done at the premises.</a:t>
            </a:r>
          </a:p>
          <a:p>
            <a:pPr algn="just"/>
            <a:endParaRPr lang="en-US" altLang="en-US" dirty="0" smtClean="0"/>
          </a:p>
          <a:p>
            <a:pPr algn="just"/>
            <a:r>
              <a:rPr lang="en-US" altLang="en-US" dirty="0" smtClean="0"/>
              <a:t>Advise your alarm company of any telephone number change at home or work.  Telephone numbers for your responsible parties should be checked for any changes.</a:t>
            </a:r>
          </a:p>
          <a:p>
            <a:pPr algn="just"/>
            <a:endParaRPr lang="en-US" altLang="en-US" dirty="0" smtClean="0"/>
          </a:p>
          <a:p>
            <a:pPr algn="just"/>
            <a:r>
              <a:rPr lang="en-US" altLang="en-US" dirty="0" smtClean="0"/>
              <a:t>If you change anything at the premises, please </a:t>
            </a:r>
            <a:r>
              <a:rPr lang="en-US" altLang="en-US" b="1" dirty="0" smtClean="0"/>
              <a:t>call your alarm company</a:t>
            </a:r>
            <a:r>
              <a:rPr lang="en-US" altLang="en-US" dirty="0" smtClean="0"/>
              <a:t>.</a:t>
            </a:r>
          </a:p>
          <a:p>
            <a:pPr algn="just"/>
            <a:endParaRPr lang="en-US" altLang="en-US" dirty="0" smtClean="0"/>
          </a:p>
          <a:p>
            <a:pPr algn="just"/>
            <a:r>
              <a:rPr lang="en-US" altLang="en-US" dirty="0" smtClean="0"/>
              <a:t>Make sure everyone is out of the building or residence before arming the system.</a:t>
            </a:r>
          </a:p>
          <a:p>
            <a:pPr algn="just"/>
            <a:endParaRPr lang="en-US" altLang="en-US" dirty="0" smtClean="0"/>
          </a:p>
          <a:p>
            <a:pPr algn="just"/>
            <a:endParaRPr lang="en-US" altLang="en-US" dirty="0" smtClean="0"/>
          </a:p>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126B3B3-6A6E-4E82-9050-681249AE8F8B}" type="slidenum">
              <a:rPr lang="en-US" altLang="en-US" sz="1200" smtClean="0"/>
              <a:pPr/>
              <a:t>25</a:t>
            </a:fld>
            <a:endParaRPr lang="en-US" altLang="en-US" sz="1200" dirty="0" smtClean="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algn="just"/>
            <a:r>
              <a:rPr lang="en-US" altLang="en-US" dirty="0" smtClean="0"/>
              <a:t>Make sure everyone who has access (this also means keys) to the premises knows how to operate (turn the alarm on and off) the alarm system and knows how to clear a false alarm with the monitoring company.  This includes baby-sitters, maids, Realtors, relatives, teachers, janitors, etc.</a:t>
            </a:r>
          </a:p>
          <a:p>
            <a:pPr algn="just"/>
            <a:endParaRPr lang="en-US" altLang="en-US" dirty="0" smtClean="0"/>
          </a:p>
          <a:p>
            <a:r>
              <a:rPr lang="en-US" altLang="en-US" dirty="0" smtClean="0"/>
              <a:t>Be sure that telephone repairmen, electricians, carpenters and other repairmen or servicemen are aware and careful of the alarm system.   </a:t>
            </a:r>
          </a:p>
          <a:p>
            <a:pPr algn="just"/>
            <a:endParaRPr lang="en-US" altLang="en-US" dirty="0" smtClean="0"/>
          </a:p>
          <a:p>
            <a:pPr algn="just"/>
            <a:r>
              <a:rPr lang="en-US" altLang="en-US" dirty="0" smtClean="0"/>
              <a:t>Every person who uses the system should know their password or identification code for verification with the central station.</a:t>
            </a:r>
          </a:p>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4765B21-9783-4D66-910A-D54FFEB4CF90}" type="slidenum">
              <a:rPr lang="en-US" altLang="en-US" sz="1200" smtClean="0"/>
              <a:pPr/>
              <a:t>26</a:t>
            </a:fld>
            <a:endParaRPr lang="en-US" altLang="en-US" sz="1200" dirty="0" smtClean="0"/>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C4161D4-0A2A-4993-9D2B-233957208798}" type="slidenum">
              <a:rPr lang="en-US" altLang="en-US" sz="1200" smtClean="0"/>
              <a:pPr/>
              <a:t>27</a:t>
            </a:fld>
            <a:endParaRPr lang="en-US" altLang="en-US" sz="1200" dirty="0" smtClean="0"/>
          </a:p>
        </p:txBody>
      </p:sp>
      <p:sp>
        <p:nvSpPr>
          <p:cNvPr id="80899" name="Rectangle 1026"/>
          <p:cNvSpPr>
            <a:spLocks noChangeArrowheads="1" noTextEdit="1"/>
          </p:cNvSpPr>
          <p:nvPr>
            <p:ph type="sldImg"/>
          </p:nvPr>
        </p:nvSpPr>
        <p:spPr>
          <a:ln/>
        </p:spPr>
      </p:sp>
      <p:sp>
        <p:nvSpPr>
          <p:cNvPr id="80900" name="Rectangle 1027"/>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C4AAED6-4FAC-4C37-A2F1-EA4DCEED13BF}" type="slidenum">
              <a:rPr lang="en-US" altLang="en-US" sz="1200" smtClean="0"/>
              <a:pPr/>
              <a:t>28</a:t>
            </a:fld>
            <a:endParaRPr lang="en-US" altLang="en-US" sz="1200" dirty="0" smtClean="0"/>
          </a:p>
        </p:txBody>
      </p:sp>
      <p:sp>
        <p:nvSpPr>
          <p:cNvPr id="81923" name="Rectangle 1026"/>
          <p:cNvSpPr>
            <a:spLocks noChangeArrowheads="1" noTextEdit="1"/>
          </p:cNvSpPr>
          <p:nvPr>
            <p:ph type="sldImg"/>
          </p:nvPr>
        </p:nvSpPr>
        <p:spPr>
          <a:ln/>
        </p:spPr>
      </p:sp>
      <p:sp>
        <p:nvSpPr>
          <p:cNvPr id="81924" name="Rectangle 1027"/>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5A5E631-535F-4A35-A4C5-40B353EB38D0}" type="slidenum">
              <a:rPr lang="en-US" altLang="en-US" sz="1200" smtClean="0"/>
              <a:pPr/>
              <a:t>29</a:t>
            </a:fld>
            <a:endParaRPr lang="en-US" altLang="en-US" sz="1200" dirty="0" smtClean="0"/>
          </a:p>
        </p:txBody>
      </p:sp>
      <p:sp>
        <p:nvSpPr>
          <p:cNvPr id="82947" name="Rectangle 1026"/>
          <p:cNvSpPr>
            <a:spLocks noChangeArrowheads="1" noTextEdit="1"/>
          </p:cNvSpPr>
          <p:nvPr>
            <p:ph type="sldImg"/>
          </p:nvPr>
        </p:nvSpPr>
        <p:spPr>
          <a:ln/>
        </p:spPr>
      </p:sp>
      <p:sp>
        <p:nvSpPr>
          <p:cNvPr id="82948" name="Rectangle 1027"/>
          <p:cNvSpPr>
            <a:spLocks noGrp="1" noChangeArrowheads="1"/>
          </p:cNvSpPr>
          <p:nvPr>
            <p:ph type="body" idx="1"/>
          </p:nvPr>
        </p:nvSpPr>
        <p:spPr>
          <a:noFill/>
        </p:spPr>
        <p:txBody>
          <a:bodyPr/>
          <a:lstStyle/>
          <a:p>
            <a:pPr algn="just"/>
            <a:r>
              <a:rPr lang="en-US" altLang="en-US" dirty="0" smtClean="0"/>
              <a:t>Is the alarm panel transformer plugged into a 24-hour outlet?  The alarm system must have AC power.  NEVER unplug the transformer, you may forget to plug it back in.  If your power must be off for more than 10 hours, please call your alarm company.</a:t>
            </a:r>
          </a:p>
          <a:p>
            <a:pPr algn="just"/>
            <a:endParaRPr lang="en-US" altLang="en-US" dirty="0" smtClean="0"/>
          </a:p>
          <a:p>
            <a:pPr algn="just"/>
            <a:r>
              <a:rPr lang="en-US" altLang="en-US" dirty="0" smtClean="0"/>
              <a:t>What shape is the battery in?  The battery’s life depends on how often power outages occur and how many accessories the system is driving (i.e., keypads, motion detectors, smoke detectors, etc.)  Most panels will send a low battery signal to the central station when the battery’s voltage lowers to a certain level.</a:t>
            </a:r>
          </a:p>
          <a:p>
            <a:pPr algn="just"/>
            <a:endParaRPr lang="en-US" altLang="en-US" b="1" dirty="0" smtClean="0"/>
          </a:p>
          <a:p>
            <a:pPr algn="just"/>
            <a:r>
              <a:rPr lang="en-US" altLang="en-US" b="1" dirty="0" smtClean="0"/>
              <a:t>Low batteries are the most common equipment reason for false alarm 	activations.</a:t>
            </a:r>
          </a:p>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54A8F9C-839D-4696-8E01-6C7C6E20A833}" type="slidenum">
              <a:rPr lang="en-US" altLang="en-US" sz="1200" smtClean="0"/>
              <a:pPr/>
              <a:t>30</a:t>
            </a:fld>
            <a:endParaRPr lang="en-US" altLang="en-US" sz="1200" dirty="0" smtClean="0"/>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B2C8AD0-FCE3-4D84-9278-4575BDDC8E42}" type="slidenum">
              <a:rPr lang="en-US" altLang="en-US" sz="1200" smtClean="0"/>
              <a:pPr/>
              <a:t>4</a:t>
            </a:fld>
            <a:endParaRPr lang="en-US" altLang="en-US" sz="1200" dirty="0" smtClean="0"/>
          </a:p>
        </p:txBody>
      </p:sp>
      <p:sp>
        <p:nvSpPr>
          <p:cNvPr id="56323"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56324"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dirty="0"/>
              <a:t>65</a:t>
            </a:r>
          </a:p>
        </p:txBody>
      </p:sp>
      <p:sp>
        <p:nvSpPr>
          <p:cNvPr id="56325"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56326"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56327" name="Rectangle 8"/>
          <p:cNvSpPr>
            <a:spLocks noChangeArrowheads="1" noTextEdit="1"/>
          </p:cNvSpPr>
          <p:nvPr>
            <p:ph type="sldImg"/>
          </p:nvPr>
        </p:nvSpPr>
        <p:spPr>
          <a:ln/>
        </p:spPr>
      </p:sp>
      <p:sp>
        <p:nvSpPr>
          <p:cNvPr id="56328" name="Rectangle 9"/>
          <p:cNvSpPr>
            <a:spLocks noGrp="1" noChangeArrowheads="1"/>
          </p:cNvSpPr>
          <p:nvPr>
            <p:ph type="body" idx="1"/>
          </p:nvPr>
        </p:nvSpPr>
        <p:spPr>
          <a:noFill/>
        </p:spPr>
        <p:txBody>
          <a:bodyPr/>
          <a:lstStyle/>
          <a:p>
            <a:r>
              <a:rPr lang="en-US" altLang="en-US" dirty="0" smtClean="0"/>
              <a:t>Sensors are alarm system components like door and window contacts, Sensors detect opening,….. for example a door or window contact.  </a:t>
            </a:r>
          </a:p>
          <a:p>
            <a:pPr lvl="1">
              <a:buFontTx/>
              <a:buChar char="•"/>
            </a:pPr>
            <a:r>
              <a:rPr lang="en-US" altLang="en-US" dirty="0" smtClean="0"/>
              <a:t>Motion - someone moving in an area or space.</a:t>
            </a:r>
          </a:p>
          <a:p>
            <a:pPr lvl="1">
              <a:buFontTx/>
              <a:buChar char="•"/>
            </a:pPr>
            <a:r>
              <a:rPr lang="en-US" altLang="en-US" dirty="0" smtClean="0"/>
              <a:t>Sound - like breaking glass.</a:t>
            </a:r>
          </a:p>
          <a:p>
            <a:pPr lvl="1">
              <a:buFontTx/>
              <a:buChar char="•"/>
            </a:pPr>
            <a:r>
              <a:rPr lang="en-US" altLang="en-US" dirty="0" smtClean="0"/>
              <a:t>Negative environmental change like temperature or flooding and of course smoke and fire.</a:t>
            </a:r>
          </a:p>
          <a:p>
            <a:pPr lvl="1">
              <a:buFontTx/>
              <a:buChar char="•"/>
            </a:pPr>
            <a:r>
              <a:rPr lang="en-US" altLang="en-US" dirty="0" smtClean="0"/>
              <a:t>Motion detectors, glass breakage detectors, etc..  </a:t>
            </a:r>
          </a:p>
          <a:p>
            <a:endParaRPr lang="en-US" altLang="en-US" dirty="0" smtClean="0"/>
          </a:p>
          <a:p>
            <a:r>
              <a:rPr lang="en-US" altLang="en-US" dirty="0" smtClean="0"/>
              <a:t>Whatever the cause, an open door, evidence of motion, glass break, fire or holdup, an indication of a equipment or other problem, an alarm system will follow the same basic steps to communicate what is happening at the alarm site to the central station. </a:t>
            </a:r>
          </a:p>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8D7E8C7-8AE7-4375-9B60-00BF111A0008}" type="slidenum">
              <a:rPr lang="en-US" altLang="en-US" sz="1200" smtClean="0"/>
              <a:pPr/>
              <a:t>31</a:t>
            </a:fld>
            <a:endParaRPr lang="en-US" altLang="en-US" sz="1200" dirty="0" smtClean="0"/>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D43BC2-6E4F-4D4B-BE5A-8BCA270B8E88}" type="slidenum">
              <a:rPr lang="en-US" altLang="en-US" sz="1200" smtClean="0"/>
              <a:pPr/>
              <a:t>32</a:t>
            </a:fld>
            <a:endParaRPr lang="en-US" altLang="en-US" sz="1200" dirty="0" smtClean="0"/>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B95ADE9-7392-4759-A9AD-5F23FA9E730F}" type="slidenum">
              <a:rPr lang="en-US" altLang="en-US" sz="1200" smtClean="0"/>
              <a:pPr/>
              <a:t>33</a:t>
            </a:fld>
            <a:endParaRPr lang="en-US" altLang="en-US" sz="1200" dirty="0" smtClean="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xfrm>
            <a:off x="533400" y="4343400"/>
            <a:ext cx="5715000" cy="4114800"/>
          </a:xfrm>
          <a:noFill/>
        </p:spPr>
        <p:txBody>
          <a:bodyPr/>
          <a:lstStyle/>
          <a:p>
            <a:pPr algn="just"/>
            <a:r>
              <a:rPr lang="en-US" altLang="en-US" dirty="0" smtClean="0"/>
              <a:t>Be sure the door or window is completely closed and locked.  If an unlocked door is opened by a person, wind, dog, etc., the alarm is activated and law </a:t>
            </a:r>
            <a:r>
              <a:rPr lang="en-US" altLang="en-US" dirty="0" smtClean="0"/>
              <a:t>enforcement </a:t>
            </a:r>
            <a:r>
              <a:rPr lang="en-US" altLang="en-US" dirty="0" smtClean="0"/>
              <a:t>respond, it is considered a false alarm.</a:t>
            </a:r>
          </a:p>
          <a:p>
            <a:r>
              <a:rPr lang="en-US" altLang="en-US" b="1" i="1" dirty="0" smtClean="0"/>
              <a:t>What to watch for in doors:</a:t>
            </a:r>
          </a:p>
          <a:p>
            <a:pPr lvl="1">
              <a:lnSpc>
                <a:spcPct val="90000"/>
              </a:lnSpc>
              <a:buFontTx/>
              <a:buChar char="•"/>
            </a:pPr>
            <a:r>
              <a:rPr lang="en-US" altLang="en-US" dirty="0" smtClean="0"/>
              <a:t>Unsecured magnets</a:t>
            </a:r>
          </a:p>
          <a:p>
            <a:pPr lvl="1">
              <a:lnSpc>
                <a:spcPct val="90000"/>
              </a:lnSpc>
              <a:buFontTx/>
              <a:buChar char="•"/>
            </a:pPr>
            <a:r>
              <a:rPr lang="en-US" altLang="en-US" dirty="0" smtClean="0"/>
              <a:t>Warping of the top of the door</a:t>
            </a:r>
          </a:p>
          <a:p>
            <a:pPr lvl="1">
              <a:lnSpc>
                <a:spcPct val="90000"/>
              </a:lnSpc>
              <a:buFontTx/>
              <a:buChar char="•"/>
            </a:pPr>
            <a:r>
              <a:rPr lang="en-US" altLang="en-US" dirty="0" smtClean="0"/>
              <a:t>A metal or metal sheathed door should have a larger or stronger magnet</a:t>
            </a:r>
          </a:p>
          <a:p>
            <a:pPr lvl="1">
              <a:lnSpc>
                <a:spcPct val="90000"/>
              </a:lnSpc>
              <a:buFontTx/>
              <a:buChar char="•"/>
            </a:pPr>
            <a:r>
              <a:rPr lang="en-US" altLang="en-US" dirty="0" smtClean="0"/>
              <a:t>Closed but not latched and locked doors (especially your delay doors)</a:t>
            </a:r>
          </a:p>
          <a:p>
            <a:pPr lvl="1">
              <a:lnSpc>
                <a:spcPct val="90000"/>
              </a:lnSpc>
              <a:buFontTx/>
              <a:buChar char="•"/>
            </a:pPr>
            <a:r>
              <a:rPr lang="en-US" altLang="en-US" dirty="0" smtClean="0"/>
              <a:t>An increased gap between door and jamb due to settling of house</a:t>
            </a:r>
          </a:p>
          <a:p>
            <a:pPr lvl="1">
              <a:lnSpc>
                <a:spcPct val="90000"/>
              </a:lnSpc>
              <a:buFontTx/>
              <a:buChar char="•"/>
            </a:pPr>
            <a:r>
              <a:rPr lang="en-US" altLang="en-US" dirty="0" smtClean="0"/>
              <a:t>For double doors - make sure fixed side is pinned on top and bottom</a:t>
            </a:r>
          </a:p>
          <a:p>
            <a:pPr lvl="1">
              <a:lnSpc>
                <a:spcPct val="90000"/>
              </a:lnSpc>
              <a:buFontTx/>
              <a:buChar char="•"/>
            </a:pPr>
            <a:r>
              <a:rPr lang="en-US" altLang="en-US" dirty="0" smtClean="0"/>
              <a:t>Shaking a door should not set off the alarm</a:t>
            </a:r>
          </a:p>
          <a:p>
            <a:r>
              <a:rPr lang="en-US" altLang="en-US" b="1" i="1" dirty="0" smtClean="0"/>
              <a:t>What to watch for in windows:</a:t>
            </a:r>
          </a:p>
          <a:p>
            <a:pPr lvl="1">
              <a:lnSpc>
                <a:spcPct val="90000"/>
              </a:lnSpc>
              <a:buFontTx/>
              <a:buChar char="•"/>
            </a:pPr>
            <a:r>
              <a:rPr lang="en-US" altLang="en-US" dirty="0" smtClean="0"/>
              <a:t>Unsecured magnets</a:t>
            </a:r>
          </a:p>
          <a:p>
            <a:pPr lvl="1">
              <a:lnSpc>
                <a:spcPct val="90000"/>
              </a:lnSpc>
              <a:buFontTx/>
              <a:buChar char="•"/>
            </a:pPr>
            <a:r>
              <a:rPr lang="en-US" altLang="en-US" dirty="0" smtClean="0"/>
              <a:t>Windows should be completely closed and </a:t>
            </a:r>
            <a:r>
              <a:rPr lang="en-US" altLang="en-US" b="1" dirty="0" smtClean="0"/>
              <a:t>locked </a:t>
            </a:r>
            <a:r>
              <a:rPr lang="en-US" altLang="en-US" dirty="0" smtClean="0"/>
              <a:t>- it may show a good 	circuit at the time of arming, but a misaligned magnet and contact may false alarm with a change in temperature or humidity</a:t>
            </a:r>
          </a:p>
          <a:p>
            <a:pPr lvl="1">
              <a:lnSpc>
                <a:spcPct val="90000"/>
              </a:lnSpc>
              <a:buFontTx/>
              <a:buChar char="•"/>
            </a:pPr>
            <a:r>
              <a:rPr lang="en-US" altLang="en-US" dirty="0" smtClean="0"/>
              <a:t>Casement windows that are cranked closed against the closed latch with the latch not securing the window </a:t>
            </a:r>
          </a:p>
          <a:p>
            <a:pPr lvl="1">
              <a:lnSpc>
                <a:spcPct val="90000"/>
              </a:lnSpc>
              <a:buFontTx/>
              <a:buChar char="•"/>
            </a:pPr>
            <a:r>
              <a:rPr lang="en-US" altLang="en-US" dirty="0" smtClean="0"/>
              <a:t>Mini blinds attracted to the magnet</a:t>
            </a:r>
          </a:p>
          <a:p>
            <a:pPr lvl="1" algn="just">
              <a:lnSpc>
                <a:spcPct val="90000"/>
              </a:lnSpc>
              <a:buFontTx/>
              <a:buChar char="•"/>
            </a:pPr>
            <a:r>
              <a:rPr lang="en-US" altLang="en-US" dirty="0" smtClean="0"/>
              <a:t>Unplugged alarm screens</a:t>
            </a:r>
          </a:p>
          <a:p>
            <a:pPr lvl="1" algn="just">
              <a:lnSpc>
                <a:spcPct val="90000"/>
              </a:lnSpc>
              <a:buFontTx/>
              <a:buChar char="•"/>
            </a:pPr>
            <a:r>
              <a:rPr lang="en-US" altLang="en-US" dirty="0" smtClean="0"/>
              <a:t>Tears or excessive patches on window foil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11E7720-0102-4B11-A9B9-FA156934F55B}" type="slidenum">
              <a:rPr lang="en-US" altLang="en-US" sz="1200" smtClean="0"/>
              <a:pPr/>
              <a:t>34</a:t>
            </a:fld>
            <a:endParaRPr lang="en-US" altLang="en-US" sz="1200" dirty="0" smtClean="0"/>
          </a:p>
        </p:txBody>
      </p:sp>
      <p:sp>
        <p:nvSpPr>
          <p:cNvPr id="88067" name="Rectangle 4"/>
          <p:cNvSpPr>
            <a:spLocks noChangeArrowheads="1" noTextEdit="1"/>
          </p:cNvSpPr>
          <p:nvPr>
            <p:ph type="sldImg"/>
          </p:nvPr>
        </p:nvSpPr>
        <p:spPr>
          <a:ln/>
        </p:spPr>
      </p:sp>
      <p:sp>
        <p:nvSpPr>
          <p:cNvPr id="88068" name="Rectangle 5"/>
          <p:cNvSpPr>
            <a:spLocks noGrp="1" noChangeArrowheads="1"/>
          </p:cNvSpPr>
          <p:nvPr>
            <p:ph type="body" idx="1"/>
          </p:nvPr>
        </p:nvSpPr>
        <p:spPr>
          <a:noFill/>
        </p:spPr>
        <p:txBody>
          <a:bodyPr/>
          <a:lstStyle/>
          <a:p>
            <a:pPr>
              <a:buFontTx/>
              <a:buChar char="•"/>
            </a:pPr>
            <a:r>
              <a:rPr lang="en-US" altLang="en-US" dirty="0" smtClean="0"/>
              <a:t>A motion detector should not be aimed directly toward an air vent or fireplace</a:t>
            </a:r>
          </a:p>
          <a:p>
            <a:pPr>
              <a:buFontTx/>
              <a:buChar char="•"/>
            </a:pPr>
            <a:r>
              <a:rPr lang="en-US" altLang="en-US" dirty="0" smtClean="0"/>
              <a:t>Caution should be used in placing plants in field of view of motion detector</a:t>
            </a:r>
          </a:p>
          <a:p>
            <a:pPr>
              <a:buFontTx/>
              <a:buChar char="•"/>
            </a:pPr>
            <a:r>
              <a:rPr lang="en-US" altLang="en-US" dirty="0" smtClean="0"/>
              <a:t>Mylar balloons are a common cause of false alarms</a:t>
            </a:r>
          </a:p>
          <a:p>
            <a:pPr>
              <a:buFontTx/>
              <a:buChar char="•"/>
            </a:pPr>
            <a:r>
              <a:rPr lang="en-US" altLang="en-US" dirty="0" smtClean="0"/>
              <a:t>If pets are in your premises while the interior motion(s) is/are on, be sure the detector and lens are designed to provide a pet alley.  If you acquire a pet, please contact your alarm company.</a:t>
            </a:r>
          </a:p>
          <a:p>
            <a:pPr>
              <a:buFontTx/>
              <a:buChar char="•"/>
            </a:pPr>
            <a:r>
              <a:rPr lang="en-US" altLang="en-US" dirty="0" smtClean="0"/>
              <a:t>Spiders or bugs may form webs around the detector or may actually get inside the case.  Keep the face of the detector clean.</a:t>
            </a:r>
          </a:p>
          <a:p>
            <a:pPr>
              <a:buFontTx/>
              <a:buChar char="•"/>
            </a:pPr>
            <a:r>
              <a:rPr lang="en-US" altLang="en-US" dirty="0" smtClean="0"/>
              <a:t>Drafts in the walls can cause false alarms if the motion detector is flush mount</a:t>
            </a:r>
          </a:p>
          <a:p>
            <a:pPr>
              <a:buFontTx/>
              <a:buChar char="•"/>
            </a:pPr>
            <a:r>
              <a:rPr lang="en-US" altLang="en-US" dirty="0" smtClean="0"/>
              <a:t>Movement of vertical blinds can cause false alarms</a:t>
            </a:r>
          </a:p>
          <a:p>
            <a:pPr>
              <a:buFontTx/>
              <a:buChar char="•"/>
            </a:pPr>
            <a:r>
              <a:rPr lang="en-US" altLang="en-US" dirty="0" smtClean="0"/>
              <a:t>Christmas and Holiday decorations cause false alarms</a:t>
            </a:r>
          </a:p>
          <a:p>
            <a:pPr>
              <a:buFontTx/>
              <a:buChar char="•"/>
            </a:pPr>
            <a:r>
              <a:rPr lang="en-US" altLang="en-US" dirty="0" smtClean="0"/>
              <a:t>Motion detectors need a clear view - do not block them.  Do not stack things around the line of view, as they may fall over</a:t>
            </a:r>
          </a:p>
          <a:p>
            <a:pPr>
              <a:buFontTx/>
              <a:buChar char="•"/>
            </a:pPr>
            <a:r>
              <a:rPr lang="en-US" altLang="en-US" dirty="0" smtClean="0"/>
              <a:t>Ceiling fans cause air movement - this can cause false alarms</a:t>
            </a:r>
          </a:p>
          <a:p>
            <a:pPr>
              <a:buFontTx/>
              <a:buChar char="•"/>
            </a:pPr>
            <a:r>
              <a:rPr lang="en-US" altLang="en-US" dirty="0" smtClean="0"/>
              <a:t>The area around smoke detectors, motion sensors or other interior devices should be inspected for dust, webs and insects.  Interior cleaning of these devices must be done by your alarm company</a:t>
            </a:r>
          </a:p>
          <a:p>
            <a:pPr>
              <a:buFontTx/>
              <a:buChar char="•"/>
            </a:pPr>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40E84BF-3F9F-4642-BA81-FC2DDF4672BE}" type="slidenum">
              <a:rPr lang="en-US" altLang="en-US" sz="1200" smtClean="0"/>
              <a:pPr/>
              <a:t>35</a:t>
            </a:fld>
            <a:endParaRPr lang="en-US" altLang="en-US" sz="1200" dirty="0" smtClean="0"/>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5E280E2-5057-48A4-A3DC-46E0DB0A3D22}" type="slidenum">
              <a:rPr lang="en-US" altLang="en-US" sz="1200" smtClean="0"/>
              <a:pPr/>
              <a:t>36</a:t>
            </a:fld>
            <a:endParaRPr lang="en-US" altLang="en-US" sz="1200" dirty="0" smtClean="0"/>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9759433-3667-4835-B9F4-43DED190AF41}" type="slidenum">
              <a:rPr lang="en-US" altLang="en-US" sz="1200" smtClean="0"/>
              <a:pPr/>
              <a:t>37</a:t>
            </a:fld>
            <a:endParaRPr lang="en-US" altLang="en-US" sz="1200" dirty="0" smtClean="0"/>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145E504-AA06-43F2-98A2-C3F7EA18B254}" type="slidenum">
              <a:rPr lang="en-US" altLang="en-US" sz="1200" smtClean="0"/>
              <a:pPr/>
              <a:t>38</a:t>
            </a:fld>
            <a:endParaRPr lang="en-US" altLang="en-US" sz="1200" dirty="0" smtClean="0"/>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7C8C629-CCF2-4B82-8156-6701850ED788}" type="slidenum">
              <a:rPr lang="en-US" altLang="en-US" sz="1200" smtClean="0"/>
              <a:pPr/>
              <a:t>39</a:t>
            </a:fld>
            <a:endParaRPr lang="en-US" altLang="en-US" sz="1200" dirty="0" smtClean="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6FF7D3E-B7D1-45DA-A3F0-BDCF03D60316}" type="slidenum">
              <a:rPr lang="en-US" altLang="en-US" sz="1200" smtClean="0"/>
              <a:pPr/>
              <a:t>41</a:t>
            </a:fld>
            <a:endParaRPr lang="en-US" altLang="en-US" sz="1200" dirty="0" smtClean="0"/>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D0B79BE-FC9E-4D25-B893-6822E9BC27D9}" type="slidenum">
              <a:rPr lang="en-US" altLang="en-US" sz="1200" smtClean="0"/>
              <a:pPr/>
              <a:t>5</a:t>
            </a:fld>
            <a:endParaRPr lang="en-US" altLang="en-US" sz="1200" dirty="0" smtClean="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DA5F10-F1D9-4E98-B159-40ECDBC20AC4}" type="slidenum">
              <a:rPr lang="en-US" altLang="en-US" sz="1200" smtClean="0"/>
              <a:pPr/>
              <a:t>42</a:t>
            </a:fld>
            <a:endParaRPr lang="en-US" altLang="en-US" sz="1200" dirty="0" smtClean="0"/>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D9F40AB-FEE2-4A03-BCC4-94A411B0136A}" type="slidenum">
              <a:rPr lang="en-US" altLang="en-US" sz="1200" smtClean="0"/>
              <a:pPr/>
              <a:t>43</a:t>
            </a:fld>
            <a:endParaRPr lang="en-US" altLang="en-US" sz="1200" dirty="0" smtClean="0"/>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1D124CB-5CFD-4943-86AF-7E93F5153E80}" type="slidenum">
              <a:rPr lang="en-US" altLang="en-US" sz="1200" smtClean="0"/>
              <a:pPr/>
              <a:t>44</a:t>
            </a:fld>
            <a:endParaRPr lang="en-US" altLang="en-US" sz="1200" dirty="0" smtClean="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6801A4E-402D-47C6-BDE7-601CAF432D94}" type="slidenum">
              <a:rPr lang="en-US" altLang="en-US" sz="1200" smtClean="0"/>
              <a:pPr/>
              <a:t>45</a:t>
            </a:fld>
            <a:endParaRPr lang="en-US" altLang="en-US" sz="1200" dirty="0" smtClean="0"/>
          </a:p>
        </p:txBody>
      </p:sp>
      <p:sp>
        <p:nvSpPr>
          <p:cNvPr id="99331" name="Rectangle 4"/>
          <p:cNvSpPr>
            <a:spLocks noChangeArrowheads="1" noTextEdit="1"/>
          </p:cNvSpPr>
          <p:nvPr>
            <p:ph type="sldImg"/>
          </p:nvPr>
        </p:nvSpPr>
        <p:spPr>
          <a:ln/>
        </p:spPr>
      </p:sp>
      <p:sp>
        <p:nvSpPr>
          <p:cNvPr id="99332" name="Rectangle 5"/>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F83B3D0-613A-4044-8ADA-4691C1108EB7}" type="slidenum">
              <a:rPr lang="en-US" altLang="en-US" sz="1200" smtClean="0"/>
              <a:pPr/>
              <a:t>46</a:t>
            </a:fld>
            <a:endParaRPr lang="en-US" altLang="en-US" sz="1200" dirty="0" smtClean="0"/>
          </a:p>
        </p:txBody>
      </p:sp>
      <p:sp>
        <p:nvSpPr>
          <p:cNvPr id="98307" name="Rectangle 4"/>
          <p:cNvSpPr>
            <a:spLocks noChangeArrowheads="1" noTextEdit="1"/>
          </p:cNvSpPr>
          <p:nvPr>
            <p:ph type="sldImg"/>
          </p:nvPr>
        </p:nvSpPr>
        <p:spPr>
          <a:ln/>
        </p:spPr>
      </p:sp>
      <p:sp>
        <p:nvSpPr>
          <p:cNvPr id="98308" name="Rectangle 5"/>
          <p:cNvSpPr>
            <a:spLocks noGrp="1" noChangeArrowheads="1"/>
          </p:cNvSpPr>
          <p:nvPr>
            <p:ph type="body" idx="1"/>
          </p:nvPr>
        </p:nvSpPr>
        <p:spPr>
          <a:noFill/>
        </p:spPr>
        <p:txBody>
          <a:bodyPr/>
          <a:lstStyle/>
          <a:p>
            <a:r>
              <a:rPr lang="en-US" altLang="en-US" dirty="0" smtClean="0"/>
              <a:t>The National Burglar &amp; Fire Alarm Association (NBFAA) is an association of installing &amp; monitoring alarm dealers that provides: seminars, training, guides, user brochures &amp; lists of qualified dealers</a:t>
            </a:r>
          </a:p>
          <a:p>
            <a:endParaRPr lang="en-US" altLang="en-US" dirty="0" smtClean="0"/>
          </a:p>
          <a:p>
            <a:r>
              <a:rPr lang="en-US" altLang="en-US" dirty="0" smtClean="0"/>
              <a:t>The False Alarm Reduction Association is an association of government-employed alarm ordinance managers, most of whom work for local law enforcement agencies.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3D5FE3F-9B3E-4D2F-80D9-393F5967F1DC}" type="slidenum">
              <a:rPr lang="en-US" altLang="en-US" sz="1200" smtClean="0"/>
              <a:pPr/>
              <a:t>47</a:t>
            </a:fld>
            <a:endParaRPr lang="en-US" altLang="en-US" sz="1200" dirty="0" smtClean="0"/>
          </a:p>
        </p:txBody>
      </p:sp>
      <p:sp>
        <p:nvSpPr>
          <p:cNvPr id="100355" name="Rectangle 4"/>
          <p:cNvSpPr>
            <a:spLocks noChangeArrowheads="1" noTextEdit="1"/>
          </p:cNvSpPr>
          <p:nvPr>
            <p:ph type="sldImg"/>
          </p:nvPr>
        </p:nvSpPr>
        <p:spPr>
          <a:ln/>
        </p:spPr>
      </p:sp>
      <p:sp>
        <p:nvSpPr>
          <p:cNvPr id="100356" name="Rectangle 5"/>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8E83C3A-1F6C-490F-A471-4CB1EE529E83}" type="slidenum">
              <a:rPr lang="en-US" altLang="en-US" sz="1200" smtClean="0"/>
              <a:pPr/>
              <a:t>6</a:t>
            </a:fld>
            <a:endParaRPr lang="en-US" altLang="en-US" sz="1200" dirty="0" smtClean="0"/>
          </a:p>
        </p:txBody>
      </p:sp>
      <p:sp>
        <p:nvSpPr>
          <p:cNvPr id="58371" name="Rectangle 1026"/>
          <p:cNvSpPr>
            <a:spLocks noChangeArrowheads="1" noTextEdit="1"/>
          </p:cNvSpPr>
          <p:nvPr>
            <p:ph type="sldImg"/>
          </p:nvPr>
        </p:nvSpPr>
        <p:spPr>
          <a:ln/>
        </p:spPr>
      </p:sp>
      <p:sp>
        <p:nvSpPr>
          <p:cNvPr id="58372" name="Rectangle 1027"/>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5C7FE3-2562-41EE-BA6C-C0EBC053FC6E}" type="slidenum">
              <a:rPr lang="en-US" altLang="en-US" sz="1200" smtClean="0"/>
              <a:pPr/>
              <a:t>7</a:t>
            </a:fld>
            <a:endParaRPr lang="en-US" altLang="en-US" sz="1200" dirty="0" smtClean="0"/>
          </a:p>
        </p:txBody>
      </p:sp>
      <p:sp>
        <p:nvSpPr>
          <p:cNvPr id="59395" name="Rectangle 1026"/>
          <p:cNvSpPr>
            <a:spLocks noChangeArrowheads="1" noTextEdit="1"/>
          </p:cNvSpPr>
          <p:nvPr>
            <p:ph type="sldImg"/>
          </p:nvPr>
        </p:nvSpPr>
        <p:spPr>
          <a:ln/>
        </p:spPr>
      </p:sp>
      <p:sp>
        <p:nvSpPr>
          <p:cNvPr id="59396" name="Rectangle 1027"/>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906149F-5CCA-4467-832C-6445233F4576}" type="slidenum">
              <a:rPr lang="en-US" altLang="en-US" sz="1200" smtClean="0"/>
              <a:pPr/>
              <a:t>8</a:t>
            </a:fld>
            <a:endParaRPr lang="en-US" altLang="en-US" sz="1200" dirty="0" smtClean="0"/>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4972601-BE72-49CC-B5CC-C7A662F01FAE}" type="slidenum">
              <a:rPr lang="en-US" altLang="en-US" sz="1200" smtClean="0"/>
              <a:pPr/>
              <a:t>9</a:t>
            </a:fld>
            <a:endParaRPr lang="en-US" altLang="en-US" sz="1200" dirty="0" smtClean="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A3C00B6-32D8-4108-80A0-ADF38ECF01C0}" type="slidenum">
              <a:rPr lang="en-US" altLang="en-US" sz="1200" smtClean="0"/>
              <a:pPr/>
              <a:t>10</a:t>
            </a:fld>
            <a:endParaRPr lang="en-US" altLang="en-US" sz="1200" dirty="0" smtClean="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8318500" y="6203950"/>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45335346-BF0C-46CF-BA65-33737A88973E}" type="slidenum">
              <a:rPr lang="en-US" altLang="en-US" smtClean="0"/>
              <a:pPr>
                <a:defRPr/>
              </a:pPr>
              <a:t>‹#›</a:t>
            </a:fld>
            <a:endParaRPr lang="en-US" altLang="en-US" dirty="0" smtClean="0"/>
          </a:p>
        </p:txBody>
      </p:sp>
      <p:sp>
        <p:nvSpPr>
          <p:cNvPr id="3074" name="Rectangle 2"/>
          <p:cNvSpPr>
            <a:spLocks noGrp="1" noChangeArrowheads="1"/>
          </p:cNvSpPr>
          <p:nvPr>
            <p:ph type="ctrTitle"/>
          </p:nvPr>
        </p:nvSpPr>
        <p:spPr>
          <a:xfrm>
            <a:off x="685800" y="228600"/>
            <a:ext cx="7772400" cy="1143000"/>
          </a:xfrm>
        </p:spPr>
        <p:txBody>
          <a:bodyPr/>
          <a:lstStyle>
            <a:lvl1pPr>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685800" y="1600200"/>
            <a:ext cx="7772400" cy="4191000"/>
          </a:xfrm>
        </p:spPr>
        <p:txBody>
          <a:bodyPr/>
          <a:lstStyle>
            <a:lvl1pPr marL="0" indent="0" algn="ctr">
              <a:buFontTx/>
              <a:buNone/>
              <a:defRPr/>
            </a:lvl1pPr>
          </a:lstStyle>
          <a:p>
            <a:pPr lvl="0"/>
            <a:r>
              <a:rPr lang="en-US" altLang="en-US" noProof="0" smtClean="0"/>
              <a:t>Click to edit Master subtitle style</a:t>
            </a:r>
          </a:p>
        </p:txBody>
      </p:sp>
      <p:sp>
        <p:nvSpPr>
          <p:cNvPr id="5" name="Rectangle 4"/>
          <p:cNvSpPr>
            <a:spLocks noGrp="1" noChangeArrowheads="1"/>
          </p:cNvSpPr>
          <p:nvPr>
            <p:ph type="ftr" sz="quarter" idx="10"/>
          </p:nvPr>
        </p:nvSpPr>
        <p:spPr>
          <a:xfrm>
            <a:off x="609600" y="6324600"/>
            <a:ext cx="6172200" cy="304800"/>
          </a:xfrm>
        </p:spPr>
        <p:txBody>
          <a:bodyPr/>
          <a:lstStyle>
            <a:lvl1pPr>
              <a:defRPr/>
            </a:lvl1pPr>
          </a:lstStyle>
          <a:p>
            <a:pPr>
              <a:defRPr/>
            </a:pPr>
            <a:r>
              <a:rPr lang="en-US" altLang="en-US" dirty="0"/>
              <a:t>© National Burglar &amp; Fire Alarm Association </a:t>
            </a:r>
          </a:p>
        </p:txBody>
      </p:sp>
    </p:spTree>
    <p:extLst>
      <p:ext uri="{BB962C8B-B14F-4D97-AF65-F5344CB8AC3E}">
        <p14:creationId xmlns:p14="http://schemas.microsoft.com/office/powerpoint/2010/main" val="322971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dirty="0"/>
              <a:t>© National Burglar &amp; Fire Alarm Association		 </a:t>
            </a:r>
          </a:p>
        </p:txBody>
      </p:sp>
    </p:spTree>
    <p:extLst>
      <p:ext uri="{BB962C8B-B14F-4D97-AF65-F5344CB8AC3E}">
        <p14:creationId xmlns:p14="http://schemas.microsoft.com/office/powerpoint/2010/main" val="1107276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dirty="0"/>
              <a:t>© National Burglar &amp; Fire Alarm Association		 </a:t>
            </a:r>
          </a:p>
        </p:txBody>
      </p:sp>
    </p:spTree>
    <p:extLst>
      <p:ext uri="{BB962C8B-B14F-4D97-AF65-F5344CB8AC3E}">
        <p14:creationId xmlns:p14="http://schemas.microsoft.com/office/powerpoint/2010/main" val="1777799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smtClean="0"/>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dirty="0"/>
              <a:t>© National Burglar &amp; Fire Alarm Association		 </a:t>
            </a:r>
          </a:p>
        </p:txBody>
      </p:sp>
    </p:spTree>
    <p:extLst>
      <p:ext uri="{BB962C8B-B14F-4D97-AF65-F5344CB8AC3E}">
        <p14:creationId xmlns:p14="http://schemas.microsoft.com/office/powerpoint/2010/main" val="1887490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371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dirty="0"/>
              <a:t>© National Burglar &amp; Fire Alarm Association		 </a:t>
            </a:r>
          </a:p>
        </p:txBody>
      </p:sp>
    </p:spTree>
    <p:extLst>
      <p:ext uri="{BB962C8B-B14F-4D97-AF65-F5344CB8AC3E}">
        <p14:creationId xmlns:p14="http://schemas.microsoft.com/office/powerpoint/2010/main" val="1637593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371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dirty="0"/>
              <a:t>© National Burglar &amp; Fire Alarm Association		 </a:t>
            </a:r>
          </a:p>
        </p:txBody>
      </p:sp>
    </p:spTree>
    <p:extLst>
      <p:ext uri="{BB962C8B-B14F-4D97-AF65-F5344CB8AC3E}">
        <p14:creationId xmlns:p14="http://schemas.microsoft.com/office/powerpoint/2010/main" val="3115210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dirty="0"/>
              <a:t>© National Burglar &amp; Fire Alarm Association		 </a:t>
            </a:r>
          </a:p>
        </p:txBody>
      </p:sp>
    </p:spTree>
    <p:extLst>
      <p:ext uri="{BB962C8B-B14F-4D97-AF65-F5344CB8AC3E}">
        <p14:creationId xmlns:p14="http://schemas.microsoft.com/office/powerpoint/2010/main" val="379096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dirty="0"/>
              <a:t>© National Burglar &amp; Fire Alarm Association		 </a:t>
            </a:r>
          </a:p>
        </p:txBody>
      </p:sp>
    </p:spTree>
    <p:extLst>
      <p:ext uri="{BB962C8B-B14F-4D97-AF65-F5344CB8AC3E}">
        <p14:creationId xmlns:p14="http://schemas.microsoft.com/office/powerpoint/2010/main" val="404629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dirty="0"/>
              <a:t>© National Burglar &amp; Fire Alarm Association		 </a:t>
            </a:r>
          </a:p>
        </p:txBody>
      </p:sp>
    </p:spTree>
    <p:extLst>
      <p:ext uri="{BB962C8B-B14F-4D97-AF65-F5344CB8AC3E}">
        <p14:creationId xmlns:p14="http://schemas.microsoft.com/office/powerpoint/2010/main" val="127304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en-US" dirty="0"/>
              <a:t>© National Burglar &amp; Fire Alarm Association		 </a:t>
            </a:r>
          </a:p>
        </p:txBody>
      </p:sp>
    </p:spTree>
    <p:extLst>
      <p:ext uri="{BB962C8B-B14F-4D97-AF65-F5344CB8AC3E}">
        <p14:creationId xmlns:p14="http://schemas.microsoft.com/office/powerpoint/2010/main" val="391399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en-US" dirty="0"/>
              <a:t>© National Burglar &amp; Fire Alarm Association		 </a:t>
            </a:r>
          </a:p>
        </p:txBody>
      </p:sp>
    </p:spTree>
    <p:extLst>
      <p:ext uri="{BB962C8B-B14F-4D97-AF65-F5344CB8AC3E}">
        <p14:creationId xmlns:p14="http://schemas.microsoft.com/office/powerpoint/2010/main" val="2828550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en-US" dirty="0"/>
              <a:t>© National Burglar &amp; Fire Alarm Association		 </a:t>
            </a:r>
          </a:p>
        </p:txBody>
      </p:sp>
    </p:spTree>
    <p:extLst>
      <p:ext uri="{BB962C8B-B14F-4D97-AF65-F5344CB8AC3E}">
        <p14:creationId xmlns:p14="http://schemas.microsoft.com/office/powerpoint/2010/main" val="376096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dirty="0"/>
              <a:t>© National Burglar &amp; Fire Alarm Association		 </a:t>
            </a:r>
          </a:p>
        </p:txBody>
      </p:sp>
    </p:spTree>
    <p:extLst>
      <p:ext uri="{BB962C8B-B14F-4D97-AF65-F5344CB8AC3E}">
        <p14:creationId xmlns:p14="http://schemas.microsoft.com/office/powerpoint/2010/main" val="29907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dirty="0"/>
              <a:t>© National Burglar &amp; Fire Alarm Association		 </a:t>
            </a:r>
          </a:p>
        </p:txBody>
      </p:sp>
    </p:spTree>
    <p:extLst>
      <p:ext uri="{BB962C8B-B14F-4D97-AF65-F5344CB8AC3E}">
        <p14:creationId xmlns:p14="http://schemas.microsoft.com/office/powerpoint/2010/main" val="280176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685800" y="6400800"/>
            <a:ext cx="3657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r>
              <a:rPr lang="en-US" altLang="en-US" dirty="0"/>
              <a:t>© National Burglar &amp; Fire Alarm Association		 </a:t>
            </a:r>
          </a:p>
        </p:txBody>
      </p:sp>
      <p:sp>
        <p:nvSpPr>
          <p:cNvPr id="2" name="Text Box 7"/>
          <p:cNvSpPr txBox="1">
            <a:spLocks noChangeArrowheads="1"/>
          </p:cNvSpPr>
          <p:nvPr/>
        </p:nvSpPr>
        <p:spPr bwMode="auto">
          <a:xfrm>
            <a:off x="8604250" y="6496050"/>
            <a:ext cx="38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80026977-2EBA-4FAF-BF4A-228857791D56}" type="slidenum">
              <a:rPr lang="en-US" altLang="en-US" sz="1600" smtClean="0">
                <a:latin typeface="Arial Narrow" pitchFamily="34" charset="0"/>
              </a:rPr>
              <a:pPr>
                <a:defRPr/>
              </a:pPr>
              <a:t>‹#›</a:t>
            </a:fld>
            <a:endParaRPr lang="en-US" altLang="en-US" sz="1600" dirty="0" smtClean="0">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3722"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hf sldNum="0" hd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3.png"/><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wmf"/><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0.png"/><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image" Target="../media/image22.e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819" y="606485"/>
            <a:ext cx="7772400" cy="1371600"/>
          </a:xfrm>
        </p:spPr>
        <p:txBody>
          <a:bodyPr/>
          <a:lstStyle/>
          <a:p>
            <a:r>
              <a:rPr lang="en-US" dirty="0" smtClean="0">
                <a:solidFill>
                  <a:schemeClr val="accent3"/>
                </a:solidFill>
                <a:latin typeface="+mn-lt"/>
              </a:rPr>
              <a:t>SARASOTA POLICE DEPARTMENT</a:t>
            </a:r>
            <a:endParaRPr lang="en-US" dirty="0">
              <a:solidFill>
                <a:schemeClr val="accent3"/>
              </a:solidFill>
              <a:latin typeface="+mn-lt"/>
            </a:endParaRPr>
          </a:p>
        </p:txBody>
      </p:sp>
      <p:sp>
        <p:nvSpPr>
          <p:cNvPr id="3" name="Footer Placeholder 2"/>
          <p:cNvSpPr>
            <a:spLocks noGrp="1"/>
          </p:cNvSpPr>
          <p:nvPr>
            <p:ph type="ftr" sz="quarter" idx="10"/>
          </p:nvPr>
        </p:nvSpPr>
        <p:spPr/>
        <p:txBody>
          <a:bodyPr/>
          <a:lstStyle/>
          <a:p>
            <a:pPr>
              <a:defRPr/>
            </a:pPr>
            <a:r>
              <a:rPr lang="en-US" altLang="en-US" dirty="0" smtClean="0"/>
              <a:t>© National Burglar &amp; Fire Alarm Association		 </a:t>
            </a:r>
            <a:endParaRPr lang="en-US" altLang="en-US" dirty="0"/>
          </a:p>
        </p:txBody>
      </p:sp>
      <p:pic>
        <p:nvPicPr>
          <p:cNvPr id="116739" name="Picture 3" descr="C:\Users\gladduel-700\Pictures\1280x1024.png"/>
          <p:cNvPicPr>
            <a:picLocks noChangeAspect="1" noChangeArrowheads="1"/>
          </p:cNvPicPr>
          <p:nvPr/>
        </p:nvPicPr>
        <p:blipFill rotWithShape="1">
          <a:blip r:embed="rId2">
            <a:extLst>
              <a:ext uri="{28A0092B-C50C-407E-A947-70E740481C1C}">
                <a14:useLocalDpi xmlns:a14="http://schemas.microsoft.com/office/drawing/2010/main" val="0"/>
              </a:ext>
            </a:extLst>
          </a:blip>
          <a:srcRect t="5746" r="140" b="25747"/>
          <a:stretch/>
        </p:blipFill>
        <p:spPr bwMode="auto">
          <a:xfrm>
            <a:off x="291731" y="788276"/>
            <a:ext cx="8560538" cy="4698125"/>
          </a:xfrm>
          <a:prstGeom prst="rect">
            <a:avLst/>
          </a:prstGeom>
        </p:spPr>
        <p:style>
          <a:lnRef idx="0">
            <a:schemeClr val="accent3"/>
          </a:lnRef>
          <a:fillRef idx="3">
            <a:schemeClr val="accent3"/>
          </a:fillRef>
          <a:effectRef idx="3">
            <a:schemeClr val="accent3"/>
          </a:effectRef>
          <a:fontRef idx="minor">
            <a:schemeClr val="lt1"/>
          </a:fontRef>
        </p:style>
      </p:pic>
      <p:sp>
        <p:nvSpPr>
          <p:cNvPr id="4" name="TextBox 3"/>
          <p:cNvSpPr txBox="1"/>
          <p:nvPr/>
        </p:nvSpPr>
        <p:spPr>
          <a:xfrm>
            <a:off x="882869" y="1087821"/>
            <a:ext cx="7378262" cy="1446550"/>
          </a:xfrm>
          <a:prstGeom prst="rect">
            <a:avLst/>
          </a:prstGeom>
          <a:noFill/>
        </p:spPr>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SARASOTA POLICE DEPARTMENT</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0387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12291" name="Rectangle 6"/>
          <p:cNvSpPr>
            <a:spLocks noGrp="1" noChangeArrowheads="1"/>
          </p:cNvSpPr>
          <p:nvPr>
            <p:ph type="title"/>
          </p:nvPr>
        </p:nvSpPr>
        <p:spPr/>
        <p:txBody>
          <a:bodyPr/>
          <a:lstStyle/>
          <a:p>
            <a:r>
              <a:rPr lang="en-US" altLang="en-US" dirty="0" smtClean="0"/>
              <a:t>Siren/Speaker</a:t>
            </a:r>
          </a:p>
        </p:txBody>
      </p:sp>
      <p:sp>
        <p:nvSpPr>
          <p:cNvPr id="12292" name="Rectangle 7"/>
          <p:cNvSpPr>
            <a:spLocks noGrp="1" noChangeArrowheads="1"/>
          </p:cNvSpPr>
          <p:nvPr>
            <p:ph type="body" sz="half" idx="1"/>
          </p:nvPr>
        </p:nvSpPr>
        <p:spPr/>
        <p:txBody>
          <a:bodyPr/>
          <a:lstStyle/>
          <a:p>
            <a:r>
              <a:rPr lang="en-US" altLang="en-US" sz="3600" dirty="0" smtClean="0"/>
              <a:t>The “voice” of the system </a:t>
            </a:r>
          </a:p>
          <a:p>
            <a:r>
              <a:rPr lang="en-US" altLang="en-US" sz="3600" dirty="0" smtClean="0"/>
              <a:t>Sounds to frighten intruder &amp; warn occupants</a:t>
            </a:r>
          </a:p>
        </p:txBody>
      </p:sp>
      <p:pic>
        <p:nvPicPr>
          <p:cNvPr id="12293" name="Picture 9" descr="F:\572-CeilingMountedSpea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65325"/>
            <a:ext cx="432435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13315" name="Rectangle 1026"/>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3316" name="Rectangle 1027"/>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3317" name="Rectangle 1028"/>
          <p:cNvSpPr>
            <a:spLocks noGrp="1" noChangeArrowheads="1"/>
          </p:cNvSpPr>
          <p:nvPr>
            <p:ph type="title"/>
          </p:nvPr>
        </p:nvSpPr>
        <p:spPr>
          <a:xfrm>
            <a:off x="576263" y="609600"/>
            <a:ext cx="8161337" cy="685800"/>
          </a:xfrm>
          <a:noFill/>
        </p:spPr>
        <p:txBody>
          <a:bodyPr lIns="92064" tIns="46033" rIns="92064" bIns="46033"/>
          <a:lstStyle/>
          <a:p>
            <a:r>
              <a:rPr lang="en-US" altLang="en-US" sz="3600" dirty="0" smtClean="0"/>
              <a:t>Alarm System- Disarmed</a:t>
            </a:r>
          </a:p>
        </p:txBody>
      </p:sp>
      <p:sp>
        <p:nvSpPr>
          <p:cNvPr id="13318" name="Rectangle 1029"/>
          <p:cNvSpPr>
            <a:spLocks noChangeArrowheads="1"/>
          </p:cNvSpPr>
          <p:nvPr/>
        </p:nvSpPr>
        <p:spPr bwMode="auto">
          <a:xfrm>
            <a:off x="3513138" y="2873375"/>
            <a:ext cx="1987550" cy="1130300"/>
          </a:xfrm>
          <a:prstGeom prst="rect">
            <a:avLst/>
          </a:prstGeom>
          <a:solidFill>
            <a:srgbClr val="00FF00"/>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90000"/>
              </a:lnSpc>
              <a:spcBef>
                <a:spcPct val="0"/>
              </a:spcBef>
              <a:buFontTx/>
              <a:buNone/>
            </a:pPr>
            <a:r>
              <a:rPr lang="en-US" altLang="en-US" sz="3600" b="1" dirty="0">
                <a:latin typeface="Arial" charset="0"/>
              </a:rPr>
              <a:t>Control </a:t>
            </a:r>
          </a:p>
          <a:p>
            <a:pPr algn="ctr">
              <a:lnSpc>
                <a:spcPct val="90000"/>
              </a:lnSpc>
              <a:spcBef>
                <a:spcPct val="0"/>
              </a:spcBef>
              <a:buFontTx/>
              <a:buNone/>
            </a:pPr>
            <a:r>
              <a:rPr lang="en-US" altLang="en-US" sz="3600" b="1" dirty="0">
                <a:latin typeface="Arial" charset="0"/>
              </a:rPr>
              <a:t>Panel</a:t>
            </a:r>
          </a:p>
        </p:txBody>
      </p:sp>
      <p:sp>
        <p:nvSpPr>
          <p:cNvPr id="13319" name="Line 1030"/>
          <p:cNvSpPr>
            <a:spLocks noChangeShapeType="1"/>
          </p:cNvSpPr>
          <p:nvPr/>
        </p:nvSpPr>
        <p:spPr bwMode="auto">
          <a:xfrm>
            <a:off x="3289300" y="3038475"/>
            <a:ext cx="223839"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20" name="Line 1031"/>
          <p:cNvSpPr>
            <a:spLocks noChangeShapeType="1"/>
          </p:cNvSpPr>
          <p:nvPr/>
        </p:nvSpPr>
        <p:spPr bwMode="auto">
          <a:xfrm>
            <a:off x="3319463" y="1871663"/>
            <a:ext cx="0" cy="11811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3321" name="Group 1032"/>
          <p:cNvGrpSpPr>
            <a:grpSpLocks/>
          </p:cNvGrpSpPr>
          <p:nvPr/>
        </p:nvGrpSpPr>
        <p:grpSpPr bwMode="auto">
          <a:xfrm>
            <a:off x="6288088" y="3159125"/>
            <a:ext cx="487362" cy="596900"/>
            <a:chOff x="4456" y="1990"/>
            <a:chExt cx="346" cy="376"/>
          </a:xfrm>
        </p:grpSpPr>
        <p:sp>
          <p:nvSpPr>
            <p:cNvPr id="13381" name="AutoShape 1033"/>
            <p:cNvSpPr>
              <a:spLocks noChangeArrowheads="1"/>
            </p:cNvSpPr>
            <p:nvPr/>
          </p:nvSpPr>
          <p:spPr bwMode="auto">
            <a:xfrm rot="-5400000" flipH="1" flipV="1">
              <a:off x="4475" y="2039"/>
              <a:ext cx="376" cy="2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1 w 21600"/>
                <a:gd name="T13" fmla="*/ 4506 h 21600"/>
                <a:gd name="T14" fmla="*/ 17119 w 21600"/>
                <a:gd name="T15" fmla="*/ 1709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chemeClr val="accent1"/>
            </a:solidFill>
            <a:ln w="508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82" name="Oval 1034"/>
            <p:cNvSpPr>
              <a:spLocks noChangeArrowheads="1"/>
            </p:cNvSpPr>
            <p:nvPr/>
          </p:nvSpPr>
          <p:spPr bwMode="auto">
            <a:xfrm>
              <a:off x="4456" y="2075"/>
              <a:ext cx="93" cy="206"/>
            </a:xfrm>
            <a:prstGeom prst="ellipse">
              <a:avLst/>
            </a:prstGeom>
            <a:solidFill>
              <a:schemeClr val="accent1"/>
            </a:solidFill>
            <a:ln w="508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sp>
        <p:nvSpPr>
          <p:cNvPr id="13322" name="Line 1035"/>
          <p:cNvSpPr>
            <a:spLocks noChangeShapeType="1"/>
          </p:cNvSpPr>
          <p:nvPr/>
        </p:nvSpPr>
        <p:spPr bwMode="auto">
          <a:xfrm>
            <a:off x="5500688" y="3505200"/>
            <a:ext cx="773111" cy="0"/>
          </a:xfrm>
          <a:prstGeom prst="line">
            <a:avLst/>
          </a:prstGeom>
          <a:noFill/>
          <a:ln w="762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3323" name="Group 1036"/>
          <p:cNvGrpSpPr>
            <a:grpSpLocks/>
          </p:cNvGrpSpPr>
          <p:nvPr/>
        </p:nvGrpSpPr>
        <p:grpSpPr bwMode="auto">
          <a:xfrm>
            <a:off x="1182688" y="4533900"/>
            <a:ext cx="558800" cy="1023938"/>
            <a:chOff x="838" y="2856"/>
            <a:chExt cx="396" cy="645"/>
          </a:xfrm>
        </p:grpSpPr>
        <p:pic>
          <p:nvPicPr>
            <p:cNvPr id="13377" name="Picture 103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 y="2856"/>
              <a:ext cx="396" cy="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78" name="AutoShape 1038"/>
            <p:cNvSpPr>
              <a:spLocks noChangeArrowheads="1"/>
            </p:cNvSpPr>
            <p:nvPr/>
          </p:nvSpPr>
          <p:spPr bwMode="auto">
            <a:xfrm>
              <a:off x="887" y="3184"/>
              <a:ext cx="299" cy="317"/>
            </a:xfrm>
            <a:prstGeom prst="roundRect">
              <a:avLst>
                <a:gd name="adj" fmla="val 12495"/>
              </a:avLst>
            </a:prstGeom>
            <a:solidFill>
              <a:srgbClr val="EF91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3379" name="Oval 1039"/>
            <p:cNvSpPr>
              <a:spLocks noChangeArrowheads="1"/>
            </p:cNvSpPr>
            <p:nvPr/>
          </p:nvSpPr>
          <p:spPr bwMode="auto">
            <a:xfrm>
              <a:off x="1028" y="3157"/>
              <a:ext cx="10" cy="6"/>
            </a:xfrm>
            <a:prstGeom prst="ellipse">
              <a:avLst/>
            </a:prstGeom>
            <a:noFill/>
            <a:ln w="76200">
              <a:solidFill>
                <a:srgbClr val="EF91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3380" name="Rectangle 1040"/>
            <p:cNvSpPr>
              <a:spLocks noChangeArrowheads="1"/>
            </p:cNvSpPr>
            <p:nvPr/>
          </p:nvSpPr>
          <p:spPr bwMode="auto">
            <a:xfrm>
              <a:off x="1004" y="3172"/>
              <a:ext cx="64" cy="13"/>
            </a:xfrm>
            <a:prstGeom prst="rect">
              <a:avLst/>
            </a:prstGeom>
            <a:solidFill>
              <a:srgbClr val="EF91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pic>
        <p:nvPicPr>
          <p:cNvPr id="13324" name="Picture 104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3700" y="5072063"/>
            <a:ext cx="103822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5" name="Line 1042"/>
          <p:cNvSpPr>
            <a:spLocks noChangeShapeType="1"/>
          </p:cNvSpPr>
          <p:nvPr/>
        </p:nvSpPr>
        <p:spPr bwMode="auto">
          <a:xfrm>
            <a:off x="1404938" y="5581650"/>
            <a:ext cx="0" cy="409575"/>
          </a:xfrm>
          <a:prstGeom prst="line">
            <a:avLst/>
          </a:prstGeom>
          <a:noFill/>
          <a:ln w="50800">
            <a:solidFill>
              <a:srgbClr val="CECEC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26" name="Line 1043"/>
          <p:cNvSpPr>
            <a:spLocks noChangeShapeType="1"/>
          </p:cNvSpPr>
          <p:nvPr/>
        </p:nvSpPr>
        <p:spPr bwMode="auto">
          <a:xfrm>
            <a:off x="1389063" y="5986463"/>
            <a:ext cx="2441575" cy="0"/>
          </a:xfrm>
          <a:prstGeom prst="line">
            <a:avLst/>
          </a:prstGeom>
          <a:noFill/>
          <a:ln w="50800">
            <a:solidFill>
              <a:srgbClr val="CECEC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27" name="Line 1044"/>
          <p:cNvSpPr>
            <a:spLocks noChangeShapeType="1"/>
          </p:cNvSpPr>
          <p:nvPr/>
        </p:nvSpPr>
        <p:spPr bwMode="auto">
          <a:xfrm flipV="1">
            <a:off x="3827462" y="4038599"/>
            <a:ext cx="3176" cy="1962149"/>
          </a:xfrm>
          <a:prstGeom prst="line">
            <a:avLst/>
          </a:prstGeom>
          <a:noFill/>
          <a:ln w="50800">
            <a:solidFill>
              <a:srgbClr val="CECEC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28" name="Line 1045"/>
          <p:cNvSpPr>
            <a:spLocks noChangeShapeType="1"/>
          </p:cNvSpPr>
          <p:nvPr/>
        </p:nvSpPr>
        <p:spPr bwMode="auto">
          <a:xfrm>
            <a:off x="4648200" y="4038600"/>
            <a:ext cx="0" cy="1071563"/>
          </a:xfrm>
          <a:prstGeom prst="line">
            <a:avLst/>
          </a:prstGeom>
          <a:noFill/>
          <a:ln w="508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29" name="AutoShape 1046"/>
          <p:cNvSpPr>
            <a:spLocks noChangeArrowheads="1"/>
          </p:cNvSpPr>
          <p:nvPr/>
        </p:nvSpPr>
        <p:spPr bwMode="auto">
          <a:xfrm>
            <a:off x="6192838" y="1474788"/>
            <a:ext cx="814387" cy="1287462"/>
          </a:xfrm>
          <a:prstGeom prst="roundRect">
            <a:avLst>
              <a:gd name="adj" fmla="val 12347"/>
            </a:avLst>
          </a:prstGeom>
          <a:solidFill>
            <a:srgbClr val="FFFF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3330" name="Rectangle 1047"/>
          <p:cNvSpPr>
            <a:spLocks noChangeArrowheads="1"/>
          </p:cNvSpPr>
          <p:nvPr/>
        </p:nvSpPr>
        <p:spPr bwMode="auto">
          <a:xfrm>
            <a:off x="6543675" y="1704975"/>
            <a:ext cx="104775" cy="160338"/>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3331" name="Rectangle 1048"/>
          <p:cNvSpPr>
            <a:spLocks noChangeArrowheads="1"/>
          </p:cNvSpPr>
          <p:nvPr/>
        </p:nvSpPr>
        <p:spPr bwMode="auto">
          <a:xfrm>
            <a:off x="6783388" y="1704975"/>
            <a:ext cx="104775" cy="160338"/>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3332" name="Rectangle 1049"/>
          <p:cNvSpPr>
            <a:spLocks noChangeArrowheads="1"/>
          </p:cNvSpPr>
          <p:nvPr/>
        </p:nvSpPr>
        <p:spPr bwMode="auto">
          <a:xfrm>
            <a:off x="6284913" y="1970088"/>
            <a:ext cx="104775" cy="160337"/>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3333" name="Rectangle 1050"/>
          <p:cNvSpPr>
            <a:spLocks noChangeArrowheads="1"/>
          </p:cNvSpPr>
          <p:nvPr/>
        </p:nvSpPr>
        <p:spPr bwMode="auto">
          <a:xfrm>
            <a:off x="6534150" y="1970088"/>
            <a:ext cx="104775" cy="160337"/>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3334" name="Rectangle 1051"/>
          <p:cNvSpPr>
            <a:spLocks noChangeArrowheads="1"/>
          </p:cNvSpPr>
          <p:nvPr/>
        </p:nvSpPr>
        <p:spPr bwMode="auto">
          <a:xfrm>
            <a:off x="6773863" y="1970088"/>
            <a:ext cx="104775" cy="160337"/>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3335" name="Rectangle 1052"/>
          <p:cNvSpPr>
            <a:spLocks noChangeArrowheads="1"/>
          </p:cNvSpPr>
          <p:nvPr/>
        </p:nvSpPr>
        <p:spPr bwMode="auto">
          <a:xfrm>
            <a:off x="6284913" y="2235200"/>
            <a:ext cx="104775" cy="160338"/>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3336" name="Rectangle 1053"/>
          <p:cNvSpPr>
            <a:spLocks noChangeArrowheads="1"/>
          </p:cNvSpPr>
          <p:nvPr/>
        </p:nvSpPr>
        <p:spPr bwMode="auto">
          <a:xfrm>
            <a:off x="6534150" y="2235200"/>
            <a:ext cx="104775" cy="160338"/>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3337" name="Rectangle 1054"/>
          <p:cNvSpPr>
            <a:spLocks noChangeArrowheads="1"/>
          </p:cNvSpPr>
          <p:nvPr/>
        </p:nvSpPr>
        <p:spPr bwMode="auto">
          <a:xfrm>
            <a:off x="6773863" y="2235200"/>
            <a:ext cx="104775" cy="160338"/>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3338" name="Rectangle 1055"/>
          <p:cNvSpPr>
            <a:spLocks noChangeArrowheads="1"/>
          </p:cNvSpPr>
          <p:nvPr/>
        </p:nvSpPr>
        <p:spPr bwMode="auto">
          <a:xfrm>
            <a:off x="6284913" y="2457450"/>
            <a:ext cx="104775" cy="158750"/>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3339" name="Rectangle 1056"/>
          <p:cNvSpPr>
            <a:spLocks noChangeArrowheads="1"/>
          </p:cNvSpPr>
          <p:nvPr/>
        </p:nvSpPr>
        <p:spPr bwMode="auto">
          <a:xfrm>
            <a:off x="6534150" y="2457450"/>
            <a:ext cx="104775" cy="158750"/>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3340" name="Rectangle 1057"/>
          <p:cNvSpPr>
            <a:spLocks noChangeArrowheads="1"/>
          </p:cNvSpPr>
          <p:nvPr/>
        </p:nvSpPr>
        <p:spPr bwMode="auto">
          <a:xfrm>
            <a:off x="6773863" y="2457450"/>
            <a:ext cx="104775" cy="158750"/>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3341" name="Oval 1058"/>
          <p:cNvSpPr>
            <a:spLocks noChangeArrowheads="1"/>
          </p:cNvSpPr>
          <p:nvPr/>
        </p:nvSpPr>
        <p:spPr bwMode="auto">
          <a:xfrm>
            <a:off x="6345238" y="1474788"/>
            <a:ext cx="158750" cy="152400"/>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3342" name="Oval 1059"/>
          <p:cNvSpPr>
            <a:spLocks noChangeArrowheads="1"/>
          </p:cNvSpPr>
          <p:nvPr/>
        </p:nvSpPr>
        <p:spPr bwMode="auto">
          <a:xfrm>
            <a:off x="6650038" y="1474788"/>
            <a:ext cx="152400" cy="152400"/>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3343" name="Rectangle 1060"/>
          <p:cNvSpPr>
            <a:spLocks noChangeArrowheads="1"/>
          </p:cNvSpPr>
          <p:nvPr/>
        </p:nvSpPr>
        <p:spPr bwMode="auto">
          <a:xfrm>
            <a:off x="6475413" y="1654175"/>
            <a:ext cx="282575"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2</a:t>
            </a:r>
          </a:p>
        </p:txBody>
      </p:sp>
      <p:sp>
        <p:nvSpPr>
          <p:cNvPr id="13344" name="Rectangle 1061"/>
          <p:cNvSpPr>
            <a:spLocks noChangeArrowheads="1"/>
          </p:cNvSpPr>
          <p:nvPr/>
        </p:nvSpPr>
        <p:spPr bwMode="auto">
          <a:xfrm>
            <a:off x="6294438" y="1704975"/>
            <a:ext cx="104775" cy="160338"/>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3345" name="Rectangle 1062"/>
          <p:cNvSpPr>
            <a:spLocks noChangeArrowheads="1"/>
          </p:cNvSpPr>
          <p:nvPr/>
        </p:nvSpPr>
        <p:spPr bwMode="auto">
          <a:xfrm>
            <a:off x="6224588" y="1665288"/>
            <a:ext cx="2825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1</a:t>
            </a:r>
          </a:p>
        </p:txBody>
      </p:sp>
      <p:sp>
        <p:nvSpPr>
          <p:cNvPr id="13346" name="Rectangle 1063"/>
          <p:cNvSpPr>
            <a:spLocks noChangeArrowheads="1"/>
          </p:cNvSpPr>
          <p:nvPr/>
        </p:nvSpPr>
        <p:spPr bwMode="auto">
          <a:xfrm>
            <a:off x="6705600" y="1654175"/>
            <a:ext cx="282575"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3</a:t>
            </a:r>
          </a:p>
        </p:txBody>
      </p:sp>
      <p:sp>
        <p:nvSpPr>
          <p:cNvPr id="13347" name="Rectangle 1064"/>
          <p:cNvSpPr>
            <a:spLocks noChangeArrowheads="1"/>
          </p:cNvSpPr>
          <p:nvPr/>
        </p:nvSpPr>
        <p:spPr bwMode="auto">
          <a:xfrm>
            <a:off x="6694488" y="1941513"/>
            <a:ext cx="2825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6</a:t>
            </a:r>
          </a:p>
        </p:txBody>
      </p:sp>
      <p:sp>
        <p:nvSpPr>
          <p:cNvPr id="13348" name="Rectangle 1065"/>
          <p:cNvSpPr>
            <a:spLocks noChangeArrowheads="1"/>
          </p:cNvSpPr>
          <p:nvPr/>
        </p:nvSpPr>
        <p:spPr bwMode="auto">
          <a:xfrm>
            <a:off x="6475413" y="1930400"/>
            <a:ext cx="282575"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5</a:t>
            </a:r>
          </a:p>
        </p:txBody>
      </p:sp>
      <p:sp>
        <p:nvSpPr>
          <p:cNvPr id="13349" name="Rectangle 1066"/>
          <p:cNvSpPr>
            <a:spLocks noChangeArrowheads="1"/>
          </p:cNvSpPr>
          <p:nvPr/>
        </p:nvSpPr>
        <p:spPr bwMode="auto">
          <a:xfrm>
            <a:off x="6224588" y="1930400"/>
            <a:ext cx="282575"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4</a:t>
            </a:r>
          </a:p>
        </p:txBody>
      </p:sp>
      <p:sp>
        <p:nvSpPr>
          <p:cNvPr id="13350" name="Rectangle 1067"/>
          <p:cNvSpPr>
            <a:spLocks noChangeArrowheads="1"/>
          </p:cNvSpPr>
          <p:nvPr/>
        </p:nvSpPr>
        <p:spPr bwMode="auto">
          <a:xfrm>
            <a:off x="6715125" y="2206625"/>
            <a:ext cx="282575"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9</a:t>
            </a:r>
          </a:p>
        </p:txBody>
      </p:sp>
      <p:sp>
        <p:nvSpPr>
          <p:cNvPr id="13351" name="Rectangle 1068"/>
          <p:cNvSpPr>
            <a:spLocks noChangeArrowheads="1"/>
          </p:cNvSpPr>
          <p:nvPr/>
        </p:nvSpPr>
        <p:spPr bwMode="auto">
          <a:xfrm>
            <a:off x="6705600" y="2438400"/>
            <a:ext cx="282575"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a:t>
            </a:r>
          </a:p>
        </p:txBody>
      </p:sp>
      <p:sp>
        <p:nvSpPr>
          <p:cNvPr id="13352" name="Rectangle 1069"/>
          <p:cNvSpPr>
            <a:spLocks noChangeArrowheads="1"/>
          </p:cNvSpPr>
          <p:nvPr/>
        </p:nvSpPr>
        <p:spPr bwMode="auto">
          <a:xfrm>
            <a:off x="6475413" y="2206625"/>
            <a:ext cx="282575"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8</a:t>
            </a:r>
          </a:p>
        </p:txBody>
      </p:sp>
      <p:sp>
        <p:nvSpPr>
          <p:cNvPr id="13353" name="Rectangle 1070"/>
          <p:cNvSpPr>
            <a:spLocks noChangeArrowheads="1"/>
          </p:cNvSpPr>
          <p:nvPr/>
        </p:nvSpPr>
        <p:spPr bwMode="auto">
          <a:xfrm>
            <a:off x="6224588" y="2217738"/>
            <a:ext cx="2825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7</a:t>
            </a:r>
          </a:p>
        </p:txBody>
      </p:sp>
      <p:sp>
        <p:nvSpPr>
          <p:cNvPr id="13354" name="Rectangle 1071"/>
          <p:cNvSpPr>
            <a:spLocks noChangeArrowheads="1"/>
          </p:cNvSpPr>
          <p:nvPr/>
        </p:nvSpPr>
        <p:spPr bwMode="auto">
          <a:xfrm>
            <a:off x="6234113" y="2460625"/>
            <a:ext cx="2540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a:t>
            </a:r>
          </a:p>
        </p:txBody>
      </p:sp>
      <p:sp>
        <p:nvSpPr>
          <p:cNvPr id="13355" name="Rectangle 1072"/>
          <p:cNvSpPr>
            <a:spLocks noChangeArrowheads="1"/>
          </p:cNvSpPr>
          <p:nvPr/>
        </p:nvSpPr>
        <p:spPr bwMode="auto">
          <a:xfrm>
            <a:off x="6475413" y="2427288"/>
            <a:ext cx="2825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0</a:t>
            </a:r>
          </a:p>
        </p:txBody>
      </p:sp>
      <p:sp>
        <p:nvSpPr>
          <p:cNvPr id="13356" name="Line 1073"/>
          <p:cNvSpPr>
            <a:spLocks noChangeShapeType="1"/>
          </p:cNvSpPr>
          <p:nvPr/>
        </p:nvSpPr>
        <p:spPr bwMode="auto">
          <a:xfrm flipV="1">
            <a:off x="4876800" y="1809750"/>
            <a:ext cx="0" cy="1028700"/>
          </a:xfrm>
          <a:prstGeom prst="line">
            <a:avLst/>
          </a:prstGeom>
          <a:noFill/>
          <a:ln w="762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57" name="Line 1074"/>
          <p:cNvSpPr>
            <a:spLocks noChangeShapeType="1"/>
          </p:cNvSpPr>
          <p:nvPr/>
        </p:nvSpPr>
        <p:spPr bwMode="auto">
          <a:xfrm>
            <a:off x="4894263" y="1828800"/>
            <a:ext cx="1277937" cy="0"/>
          </a:xfrm>
          <a:prstGeom prst="line">
            <a:avLst/>
          </a:prstGeom>
          <a:noFill/>
          <a:ln w="762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58" name="Rectangle 1075"/>
          <p:cNvSpPr>
            <a:spLocks noChangeArrowheads="1"/>
          </p:cNvSpPr>
          <p:nvPr/>
        </p:nvSpPr>
        <p:spPr bwMode="auto">
          <a:xfrm>
            <a:off x="461963" y="6146800"/>
            <a:ext cx="1624012"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2400" b="1" dirty="0">
                <a:latin typeface="Arial" charset="0"/>
              </a:rPr>
              <a:t>AC Power</a:t>
            </a:r>
          </a:p>
        </p:txBody>
      </p:sp>
      <p:sp>
        <p:nvSpPr>
          <p:cNvPr id="13359" name="Rectangle 1076"/>
          <p:cNvSpPr>
            <a:spLocks noChangeArrowheads="1"/>
          </p:cNvSpPr>
          <p:nvPr/>
        </p:nvSpPr>
        <p:spPr bwMode="auto">
          <a:xfrm>
            <a:off x="4259263" y="5918200"/>
            <a:ext cx="1236662"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90000"/>
              </a:lnSpc>
              <a:spcBef>
                <a:spcPct val="0"/>
              </a:spcBef>
              <a:buFontTx/>
              <a:buNone/>
            </a:pPr>
            <a:r>
              <a:rPr lang="en-US" altLang="en-US" sz="2400" b="1" dirty="0">
                <a:latin typeface="Arial" charset="0"/>
              </a:rPr>
              <a:t>Battery</a:t>
            </a:r>
          </a:p>
        </p:txBody>
      </p:sp>
      <p:sp>
        <p:nvSpPr>
          <p:cNvPr id="13360" name="Rectangle 1077"/>
          <p:cNvSpPr>
            <a:spLocks noChangeArrowheads="1"/>
          </p:cNvSpPr>
          <p:nvPr/>
        </p:nvSpPr>
        <p:spPr bwMode="auto">
          <a:xfrm>
            <a:off x="7010400" y="3276600"/>
            <a:ext cx="16748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90000"/>
              </a:lnSpc>
              <a:spcBef>
                <a:spcPct val="0"/>
              </a:spcBef>
              <a:buFontTx/>
              <a:buNone/>
            </a:pPr>
            <a:r>
              <a:rPr lang="en-US" altLang="en-US" sz="2400" b="1" dirty="0">
                <a:latin typeface="Arial" charset="0"/>
              </a:rPr>
              <a:t>Siren is Silent</a:t>
            </a:r>
          </a:p>
        </p:txBody>
      </p:sp>
      <p:sp>
        <p:nvSpPr>
          <p:cNvPr id="13361" name="Rectangle 1078"/>
          <p:cNvSpPr>
            <a:spLocks noChangeArrowheads="1"/>
          </p:cNvSpPr>
          <p:nvPr/>
        </p:nvSpPr>
        <p:spPr bwMode="auto">
          <a:xfrm>
            <a:off x="7162800" y="1828800"/>
            <a:ext cx="1754188"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90000"/>
              </a:lnSpc>
              <a:spcBef>
                <a:spcPct val="0"/>
              </a:spcBef>
              <a:buFontTx/>
              <a:buNone/>
            </a:pPr>
            <a:r>
              <a:rPr lang="en-US" altLang="en-US" sz="2400" b="1" dirty="0">
                <a:latin typeface="Arial" charset="0"/>
              </a:rPr>
              <a:t>System is Disarmed- Off</a:t>
            </a:r>
          </a:p>
        </p:txBody>
      </p:sp>
      <p:grpSp>
        <p:nvGrpSpPr>
          <p:cNvPr id="13363" name="Group 1080"/>
          <p:cNvGrpSpPr>
            <a:grpSpLocks/>
          </p:cNvGrpSpPr>
          <p:nvPr/>
        </p:nvGrpSpPr>
        <p:grpSpPr bwMode="auto">
          <a:xfrm>
            <a:off x="5640388" y="4075113"/>
            <a:ext cx="163512" cy="590550"/>
            <a:chOff x="3997" y="2567"/>
            <a:chExt cx="116" cy="372"/>
          </a:xfrm>
        </p:grpSpPr>
        <p:sp>
          <p:nvSpPr>
            <p:cNvPr id="13375" name="Line 1081"/>
            <p:cNvSpPr>
              <a:spLocks noChangeShapeType="1"/>
            </p:cNvSpPr>
            <p:nvPr/>
          </p:nvSpPr>
          <p:spPr bwMode="auto">
            <a:xfrm>
              <a:off x="4056" y="2567"/>
              <a:ext cx="0" cy="372"/>
            </a:xfrm>
            <a:prstGeom prst="line">
              <a:avLst/>
            </a:prstGeom>
            <a:noFill/>
            <a:ln w="508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76" name="Line 1082"/>
            <p:cNvSpPr>
              <a:spLocks noChangeShapeType="1"/>
            </p:cNvSpPr>
            <p:nvPr/>
          </p:nvSpPr>
          <p:spPr bwMode="auto">
            <a:xfrm>
              <a:off x="3997" y="2638"/>
              <a:ext cx="116" cy="0"/>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3364" name="Group 1083"/>
          <p:cNvGrpSpPr>
            <a:grpSpLocks/>
          </p:cNvGrpSpPr>
          <p:nvPr/>
        </p:nvGrpSpPr>
        <p:grpSpPr bwMode="auto">
          <a:xfrm>
            <a:off x="6369050" y="4725988"/>
            <a:ext cx="161925" cy="588962"/>
            <a:chOff x="4513" y="2977"/>
            <a:chExt cx="115" cy="371"/>
          </a:xfrm>
        </p:grpSpPr>
        <p:sp>
          <p:nvSpPr>
            <p:cNvPr id="13373" name="Line 1084"/>
            <p:cNvSpPr>
              <a:spLocks noChangeShapeType="1"/>
            </p:cNvSpPr>
            <p:nvPr/>
          </p:nvSpPr>
          <p:spPr bwMode="auto">
            <a:xfrm>
              <a:off x="4570" y="2977"/>
              <a:ext cx="0" cy="371"/>
            </a:xfrm>
            <a:prstGeom prst="line">
              <a:avLst/>
            </a:prstGeom>
            <a:noFill/>
            <a:ln w="508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74" name="Line 1085"/>
            <p:cNvSpPr>
              <a:spLocks noChangeShapeType="1"/>
            </p:cNvSpPr>
            <p:nvPr/>
          </p:nvSpPr>
          <p:spPr bwMode="auto">
            <a:xfrm>
              <a:off x="4513" y="3047"/>
              <a:ext cx="115" cy="0"/>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3365" name="Group 1086"/>
          <p:cNvGrpSpPr>
            <a:grpSpLocks/>
          </p:cNvGrpSpPr>
          <p:nvPr/>
        </p:nvGrpSpPr>
        <p:grpSpPr bwMode="auto">
          <a:xfrm>
            <a:off x="6035675" y="4422775"/>
            <a:ext cx="160338" cy="588963"/>
            <a:chOff x="4277" y="2786"/>
            <a:chExt cx="114" cy="371"/>
          </a:xfrm>
        </p:grpSpPr>
        <p:sp>
          <p:nvSpPr>
            <p:cNvPr id="13371" name="Line 1087"/>
            <p:cNvSpPr>
              <a:spLocks noChangeShapeType="1"/>
            </p:cNvSpPr>
            <p:nvPr/>
          </p:nvSpPr>
          <p:spPr bwMode="auto">
            <a:xfrm>
              <a:off x="4334" y="2786"/>
              <a:ext cx="0" cy="371"/>
            </a:xfrm>
            <a:prstGeom prst="line">
              <a:avLst/>
            </a:prstGeom>
            <a:noFill/>
            <a:ln w="508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72" name="Line 1088"/>
            <p:cNvSpPr>
              <a:spLocks noChangeShapeType="1"/>
            </p:cNvSpPr>
            <p:nvPr/>
          </p:nvSpPr>
          <p:spPr bwMode="auto">
            <a:xfrm>
              <a:off x="4277" y="2856"/>
              <a:ext cx="114" cy="0"/>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3366" name="Line 1089"/>
          <p:cNvSpPr>
            <a:spLocks noChangeShapeType="1"/>
          </p:cNvSpPr>
          <p:nvPr/>
        </p:nvSpPr>
        <p:spPr bwMode="auto">
          <a:xfrm>
            <a:off x="5722938" y="4187825"/>
            <a:ext cx="1179512" cy="1031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67" name="Arc 1090"/>
          <p:cNvSpPr>
            <a:spLocks/>
          </p:cNvSpPr>
          <p:nvPr/>
        </p:nvSpPr>
        <p:spPr bwMode="auto">
          <a:xfrm>
            <a:off x="5227638" y="4048125"/>
            <a:ext cx="434975" cy="388938"/>
          </a:xfrm>
          <a:custGeom>
            <a:avLst/>
            <a:gdLst>
              <a:gd name="T0" fmla="*/ 452074931 w 42942"/>
              <a:gd name="T1" fmla="*/ 346239018 h 29051"/>
              <a:gd name="T2" fmla="*/ 13960092 w 42942"/>
              <a:gd name="T3" fmla="*/ 0 h 29051"/>
              <a:gd name="T4" fmla="*/ 227395271 w 42942"/>
              <a:gd name="T5" fmla="*/ 239382590 h 29051"/>
              <a:gd name="T6" fmla="*/ 0 60000 65536"/>
              <a:gd name="T7" fmla="*/ 0 60000 65536"/>
              <a:gd name="T8" fmla="*/ 0 60000 65536"/>
            </a:gdLst>
            <a:ahLst/>
            <a:cxnLst>
              <a:cxn ang="T6">
                <a:pos x="T0" y="T1"/>
              </a:cxn>
              <a:cxn ang="T7">
                <a:pos x="T2" y="T3"/>
              </a:cxn>
              <a:cxn ang="T8">
                <a:pos x="T4" y="T5"/>
              </a:cxn>
            </a:cxnLst>
            <a:rect l="0" t="0" r="r" b="b"/>
            <a:pathLst>
              <a:path w="42942" h="29051" fill="none" extrusionOk="0">
                <a:moveTo>
                  <a:pt x="42942" y="10777"/>
                </a:moveTo>
                <a:cubicBezTo>
                  <a:pt x="41303" y="21295"/>
                  <a:pt x="32245" y="29050"/>
                  <a:pt x="21600" y="29051"/>
                </a:cubicBezTo>
                <a:cubicBezTo>
                  <a:pt x="9670" y="29051"/>
                  <a:pt x="0" y="19380"/>
                  <a:pt x="0" y="7451"/>
                </a:cubicBezTo>
                <a:cubicBezTo>
                  <a:pt x="-1" y="4908"/>
                  <a:pt x="448" y="2386"/>
                  <a:pt x="1325" y="-1"/>
                </a:cubicBezTo>
              </a:path>
              <a:path w="42942" h="29051" stroke="0" extrusionOk="0">
                <a:moveTo>
                  <a:pt x="42942" y="10777"/>
                </a:moveTo>
                <a:cubicBezTo>
                  <a:pt x="41303" y="21295"/>
                  <a:pt x="32245" y="29050"/>
                  <a:pt x="21600" y="29051"/>
                </a:cubicBezTo>
                <a:cubicBezTo>
                  <a:pt x="9670" y="29051"/>
                  <a:pt x="0" y="19380"/>
                  <a:pt x="0" y="7451"/>
                </a:cubicBezTo>
                <a:cubicBezTo>
                  <a:pt x="-1" y="4908"/>
                  <a:pt x="448" y="2386"/>
                  <a:pt x="1325" y="-1"/>
                </a:cubicBezTo>
                <a:lnTo>
                  <a:pt x="21600" y="7451"/>
                </a:lnTo>
                <a:lnTo>
                  <a:pt x="42942" y="10777"/>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3368" name="Picture 1091" descr="K:\Clipart\Icons\closeddoor small.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00200"/>
            <a:ext cx="1828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69" name="Line 1092"/>
          <p:cNvSpPr>
            <a:spLocks noChangeShapeType="1"/>
          </p:cNvSpPr>
          <p:nvPr/>
        </p:nvSpPr>
        <p:spPr bwMode="auto">
          <a:xfrm>
            <a:off x="2590800" y="1885950"/>
            <a:ext cx="731838"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71" name="Picture 72" descr="http://cdn.xl.thumbs.canstockphoto.com/canstock31090823.jpg"/>
          <p:cNvPicPr>
            <a:picLocks noChangeAspect="1" noChangeArrowheads="1"/>
          </p:cNvPicPr>
          <p:nvPr/>
        </p:nvPicPr>
        <p:blipFill rotWithShape="1">
          <a:blip r:embed="rId6">
            <a:extLst>
              <a:ext uri="{28A0092B-C50C-407E-A947-70E740481C1C}">
                <a14:useLocalDpi xmlns:a14="http://schemas.microsoft.com/office/drawing/2010/main" val="0"/>
              </a:ext>
            </a:extLst>
          </a:blip>
          <a:srcRect l="8889" t="11196" r="9974" b="16637"/>
          <a:stretch/>
        </p:blipFill>
        <p:spPr bwMode="auto">
          <a:xfrm>
            <a:off x="6858000" y="4816198"/>
            <a:ext cx="1391093" cy="1340403"/>
          </a:xfrm>
          <a:prstGeom prst="rect">
            <a:avLst/>
          </a:prstGeom>
        </p:spPr>
        <p:style>
          <a:lnRef idx="3">
            <a:schemeClr val="lt1"/>
          </a:lnRef>
          <a:fillRef idx="1">
            <a:schemeClr val="accent4"/>
          </a:fillRef>
          <a:effectRef idx="1">
            <a:schemeClr val="accent4"/>
          </a:effectRef>
          <a:fontRef idx="minor">
            <a:schemeClr val="lt1"/>
          </a:fontRef>
        </p:style>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14339" name="Rectangle 2"/>
          <p:cNvSpPr>
            <a:spLocks noGrp="1" noChangeArrowheads="1"/>
          </p:cNvSpPr>
          <p:nvPr>
            <p:ph type="title"/>
          </p:nvPr>
        </p:nvSpPr>
        <p:spPr>
          <a:xfrm>
            <a:off x="533400" y="533400"/>
            <a:ext cx="7874000" cy="723900"/>
          </a:xfrm>
          <a:noFill/>
        </p:spPr>
        <p:txBody>
          <a:bodyPr lIns="92064" tIns="46033" rIns="92064" bIns="46033"/>
          <a:lstStyle/>
          <a:p>
            <a:r>
              <a:rPr lang="en-US" altLang="en-US" sz="3600" dirty="0" smtClean="0"/>
              <a:t>Alarm System- Armed</a:t>
            </a:r>
          </a:p>
        </p:txBody>
      </p:sp>
      <p:sp>
        <p:nvSpPr>
          <p:cNvPr id="14340" name="Rectangle 3"/>
          <p:cNvSpPr>
            <a:spLocks noChangeArrowheads="1"/>
          </p:cNvSpPr>
          <p:nvPr/>
        </p:nvSpPr>
        <p:spPr bwMode="auto">
          <a:xfrm>
            <a:off x="3513138" y="2873375"/>
            <a:ext cx="1987550" cy="1130300"/>
          </a:xfrm>
          <a:prstGeom prst="rect">
            <a:avLst/>
          </a:prstGeom>
          <a:solidFill>
            <a:srgbClr val="00FF00"/>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90000"/>
              </a:lnSpc>
              <a:spcBef>
                <a:spcPct val="0"/>
              </a:spcBef>
              <a:buFontTx/>
              <a:buNone/>
            </a:pPr>
            <a:r>
              <a:rPr lang="en-US" altLang="en-US" sz="3600" b="1" dirty="0">
                <a:latin typeface="Arial" charset="0"/>
              </a:rPr>
              <a:t>Control </a:t>
            </a:r>
          </a:p>
          <a:p>
            <a:pPr algn="ctr">
              <a:lnSpc>
                <a:spcPct val="90000"/>
              </a:lnSpc>
              <a:spcBef>
                <a:spcPct val="0"/>
              </a:spcBef>
              <a:buFontTx/>
              <a:buNone/>
            </a:pPr>
            <a:r>
              <a:rPr lang="en-US" altLang="en-US" sz="3600" b="1" dirty="0">
                <a:latin typeface="Arial" charset="0"/>
              </a:rPr>
              <a:t>Panel</a:t>
            </a:r>
          </a:p>
        </p:txBody>
      </p:sp>
      <p:sp>
        <p:nvSpPr>
          <p:cNvPr id="14341" name="Line 4"/>
          <p:cNvSpPr>
            <a:spLocks noChangeShapeType="1"/>
          </p:cNvSpPr>
          <p:nvPr/>
        </p:nvSpPr>
        <p:spPr bwMode="auto">
          <a:xfrm>
            <a:off x="3289300" y="3038475"/>
            <a:ext cx="223838"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342" name="Line 5"/>
          <p:cNvSpPr>
            <a:spLocks noChangeShapeType="1"/>
          </p:cNvSpPr>
          <p:nvPr/>
        </p:nvSpPr>
        <p:spPr bwMode="auto">
          <a:xfrm>
            <a:off x="3319463" y="1871663"/>
            <a:ext cx="0" cy="11811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4343" name="Group 6"/>
          <p:cNvGrpSpPr>
            <a:grpSpLocks/>
          </p:cNvGrpSpPr>
          <p:nvPr/>
        </p:nvGrpSpPr>
        <p:grpSpPr bwMode="auto">
          <a:xfrm>
            <a:off x="6341953" y="3149231"/>
            <a:ext cx="487362" cy="596900"/>
            <a:chOff x="4456" y="1990"/>
            <a:chExt cx="346" cy="376"/>
          </a:xfrm>
        </p:grpSpPr>
        <p:sp>
          <p:nvSpPr>
            <p:cNvPr id="14400" name="AutoShape 7"/>
            <p:cNvSpPr>
              <a:spLocks noChangeArrowheads="1"/>
            </p:cNvSpPr>
            <p:nvPr/>
          </p:nvSpPr>
          <p:spPr bwMode="auto">
            <a:xfrm rot="-5400000" flipH="1" flipV="1">
              <a:off x="4475" y="2039"/>
              <a:ext cx="376" cy="2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1 w 21600"/>
                <a:gd name="T13" fmla="*/ 4506 h 21600"/>
                <a:gd name="T14" fmla="*/ 17119 w 21600"/>
                <a:gd name="T15" fmla="*/ 1709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chemeClr val="accent1"/>
            </a:solidFill>
            <a:ln w="508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401" name="Oval 8"/>
            <p:cNvSpPr>
              <a:spLocks noChangeArrowheads="1"/>
            </p:cNvSpPr>
            <p:nvPr/>
          </p:nvSpPr>
          <p:spPr bwMode="auto">
            <a:xfrm>
              <a:off x="4456" y="2075"/>
              <a:ext cx="93" cy="206"/>
            </a:xfrm>
            <a:prstGeom prst="ellipse">
              <a:avLst/>
            </a:prstGeom>
            <a:solidFill>
              <a:schemeClr val="accent1"/>
            </a:solidFill>
            <a:ln w="508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sp>
        <p:nvSpPr>
          <p:cNvPr id="14344" name="Line 9"/>
          <p:cNvSpPr>
            <a:spLocks noChangeShapeType="1"/>
          </p:cNvSpPr>
          <p:nvPr/>
        </p:nvSpPr>
        <p:spPr bwMode="auto">
          <a:xfrm>
            <a:off x="5500688" y="3447681"/>
            <a:ext cx="815975" cy="0"/>
          </a:xfrm>
          <a:prstGeom prst="line">
            <a:avLst/>
          </a:prstGeom>
          <a:noFill/>
          <a:ln w="762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4345" name="Group 10"/>
          <p:cNvGrpSpPr>
            <a:grpSpLocks/>
          </p:cNvGrpSpPr>
          <p:nvPr/>
        </p:nvGrpSpPr>
        <p:grpSpPr bwMode="auto">
          <a:xfrm>
            <a:off x="1182688" y="4533900"/>
            <a:ext cx="558800" cy="1023938"/>
            <a:chOff x="838" y="2856"/>
            <a:chExt cx="396" cy="645"/>
          </a:xfrm>
        </p:grpSpPr>
        <p:pic>
          <p:nvPicPr>
            <p:cNvPr id="14396"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 y="2856"/>
              <a:ext cx="396" cy="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97" name="AutoShape 12"/>
            <p:cNvSpPr>
              <a:spLocks noChangeArrowheads="1"/>
            </p:cNvSpPr>
            <p:nvPr/>
          </p:nvSpPr>
          <p:spPr bwMode="auto">
            <a:xfrm>
              <a:off x="887" y="3184"/>
              <a:ext cx="299" cy="317"/>
            </a:xfrm>
            <a:prstGeom prst="roundRect">
              <a:avLst>
                <a:gd name="adj" fmla="val 12495"/>
              </a:avLst>
            </a:prstGeom>
            <a:solidFill>
              <a:srgbClr val="EF91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4398" name="Oval 13"/>
            <p:cNvSpPr>
              <a:spLocks noChangeArrowheads="1"/>
            </p:cNvSpPr>
            <p:nvPr/>
          </p:nvSpPr>
          <p:spPr bwMode="auto">
            <a:xfrm>
              <a:off x="1028" y="3157"/>
              <a:ext cx="10" cy="6"/>
            </a:xfrm>
            <a:prstGeom prst="ellipse">
              <a:avLst/>
            </a:prstGeom>
            <a:noFill/>
            <a:ln w="76200">
              <a:solidFill>
                <a:srgbClr val="EF91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4399" name="Rectangle 14"/>
            <p:cNvSpPr>
              <a:spLocks noChangeArrowheads="1"/>
            </p:cNvSpPr>
            <p:nvPr/>
          </p:nvSpPr>
          <p:spPr bwMode="auto">
            <a:xfrm>
              <a:off x="1004" y="3172"/>
              <a:ext cx="64" cy="13"/>
            </a:xfrm>
            <a:prstGeom prst="rect">
              <a:avLst/>
            </a:prstGeom>
            <a:solidFill>
              <a:srgbClr val="EF91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pic>
        <p:nvPicPr>
          <p:cNvPr id="14346" name="Picture 1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3700" y="5072063"/>
            <a:ext cx="103822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7" name="Line 16"/>
          <p:cNvSpPr>
            <a:spLocks noChangeShapeType="1"/>
          </p:cNvSpPr>
          <p:nvPr/>
        </p:nvSpPr>
        <p:spPr bwMode="auto">
          <a:xfrm>
            <a:off x="1404938" y="5581650"/>
            <a:ext cx="0" cy="409575"/>
          </a:xfrm>
          <a:prstGeom prst="line">
            <a:avLst/>
          </a:prstGeom>
          <a:noFill/>
          <a:ln w="50800">
            <a:solidFill>
              <a:srgbClr val="CECEC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348" name="Line 17"/>
          <p:cNvSpPr>
            <a:spLocks noChangeShapeType="1"/>
          </p:cNvSpPr>
          <p:nvPr/>
        </p:nvSpPr>
        <p:spPr bwMode="auto">
          <a:xfrm>
            <a:off x="1389063" y="5986463"/>
            <a:ext cx="2441575" cy="0"/>
          </a:xfrm>
          <a:prstGeom prst="line">
            <a:avLst/>
          </a:prstGeom>
          <a:noFill/>
          <a:ln w="50800">
            <a:solidFill>
              <a:srgbClr val="CECEC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349" name="Line 18"/>
          <p:cNvSpPr>
            <a:spLocks noChangeShapeType="1"/>
          </p:cNvSpPr>
          <p:nvPr/>
        </p:nvSpPr>
        <p:spPr bwMode="auto">
          <a:xfrm flipV="1">
            <a:off x="3827463" y="4038600"/>
            <a:ext cx="0" cy="1962150"/>
          </a:xfrm>
          <a:prstGeom prst="line">
            <a:avLst/>
          </a:prstGeom>
          <a:noFill/>
          <a:ln w="50800">
            <a:solidFill>
              <a:srgbClr val="CECEC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350" name="Line 19"/>
          <p:cNvSpPr>
            <a:spLocks noChangeShapeType="1"/>
          </p:cNvSpPr>
          <p:nvPr/>
        </p:nvSpPr>
        <p:spPr bwMode="auto">
          <a:xfrm flipV="1">
            <a:off x="4724400" y="4038600"/>
            <a:ext cx="0" cy="1085850"/>
          </a:xfrm>
          <a:prstGeom prst="line">
            <a:avLst/>
          </a:prstGeom>
          <a:noFill/>
          <a:ln w="508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351" name="AutoShape 20"/>
          <p:cNvSpPr>
            <a:spLocks noChangeArrowheads="1"/>
          </p:cNvSpPr>
          <p:nvPr/>
        </p:nvSpPr>
        <p:spPr bwMode="auto">
          <a:xfrm>
            <a:off x="6316663" y="1500188"/>
            <a:ext cx="814387" cy="1287462"/>
          </a:xfrm>
          <a:prstGeom prst="roundRect">
            <a:avLst>
              <a:gd name="adj" fmla="val 12347"/>
            </a:avLst>
          </a:prstGeom>
          <a:solidFill>
            <a:srgbClr val="FFFF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4352" name="Rectangle 21"/>
          <p:cNvSpPr>
            <a:spLocks noChangeArrowheads="1"/>
          </p:cNvSpPr>
          <p:nvPr/>
        </p:nvSpPr>
        <p:spPr bwMode="auto">
          <a:xfrm>
            <a:off x="6675438" y="1754188"/>
            <a:ext cx="104775" cy="160337"/>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4353" name="Rectangle 22"/>
          <p:cNvSpPr>
            <a:spLocks noChangeArrowheads="1"/>
          </p:cNvSpPr>
          <p:nvPr/>
        </p:nvSpPr>
        <p:spPr bwMode="auto">
          <a:xfrm>
            <a:off x="6915150" y="1754188"/>
            <a:ext cx="104775" cy="160337"/>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4354" name="Rectangle 23"/>
          <p:cNvSpPr>
            <a:spLocks noChangeArrowheads="1"/>
          </p:cNvSpPr>
          <p:nvPr/>
        </p:nvSpPr>
        <p:spPr bwMode="auto">
          <a:xfrm>
            <a:off x="6416675" y="2019300"/>
            <a:ext cx="104775" cy="160338"/>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4355" name="Rectangle 24"/>
          <p:cNvSpPr>
            <a:spLocks noChangeArrowheads="1"/>
          </p:cNvSpPr>
          <p:nvPr/>
        </p:nvSpPr>
        <p:spPr bwMode="auto">
          <a:xfrm>
            <a:off x="6665913" y="2019300"/>
            <a:ext cx="104775" cy="160338"/>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4356" name="Rectangle 25"/>
          <p:cNvSpPr>
            <a:spLocks noChangeArrowheads="1"/>
          </p:cNvSpPr>
          <p:nvPr/>
        </p:nvSpPr>
        <p:spPr bwMode="auto">
          <a:xfrm>
            <a:off x="6905625" y="2019300"/>
            <a:ext cx="104775" cy="160338"/>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4357" name="Rectangle 26"/>
          <p:cNvSpPr>
            <a:spLocks noChangeArrowheads="1"/>
          </p:cNvSpPr>
          <p:nvPr/>
        </p:nvSpPr>
        <p:spPr bwMode="auto">
          <a:xfrm>
            <a:off x="6416675" y="2284413"/>
            <a:ext cx="104775" cy="160337"/>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4358" name="Rectangle 27"/>
          <p:cNvSpPr>
            <a:spLocks noChangeArrowheads="1"/>
          </p:cNvSpPr>
          <p:nvPr/>
        </p:nvSpPr>
        <p:spPr bwMode="auto">
          <a:xfrm>
            <a:off x="6665913" y="2284413"/>
            <a:ext cx="104775" cy="160337"/>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4359" name="Rectangle 28"/>
          <p:cNvSpPr>
            <a:spLocks noChangeArrowheads="1"/>
          </p:cNvSpPr>
          <p:nvPr/>
        </p:nvSpPr>
        <p:spPr bwMode="auto">
          <a:xfrm>
            <a:off x="6905625" y="2284413"/>
            <a:ext cx="104775" cy="160337"/>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4360" name="Rectangle 29"/>
          <p:cNvSpPr>
            <a:spLocks noChangeArrowheads="1"/>
          </p:cNvSpPr>
          <p:nvPr/>
        </p:nvSpPr>
        <p:spPr bwMode="auto">
          <a:xfrm>
            <a:off x="6416675" y="2506663"/>
            <a:ext cx="104775" cy="158750"/>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4361" name="Rectangle 30"/>
          <p:cNvSpPr>
            <a:spLocks noChangeArrowheads="1"/>
          </p:cNvSpPr>
          <p:nvPr/>
        </p:nvSpPr>
        <p:spPr bwMode="auto">
          <a:xfrm>
            <a:off x="6665913" y="2506663"/>
            <a:ext cx="104775" cy="158750"/>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4362" name="Rectangle 31"/>
          <p:cNvSpPr>
            <a:spLocks noChangeArrowheads="1"/>
          </p:cNvSpPr>
          <p:nvPr/>
        </p:nvSpPr>
        <p:spPr bwMode="auto">
          <a:xfrm>
            <a:off x="6905625" y="2506663"/>
            <a:ext cx="104775" cy="158750"/>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4363" name="Oval 32"/>
          <p:cNvSpPr>
            <a:spLocks noChangeArrowheads="1"/>
          </p:cNvSpPr>
          <p:nvPr/>
        </p:nvSpPr>
        <p:spPr bwMode="auto">
          <a:xfrm>
            <a:off x="6477000" y="1524000"/>
            <a:ext cx="152400" cy="152400"/>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4364" name="Oval 33"/>
          <p:cNvSpPr>
            <a:spLocks noChangeArrowheads="1"/>
          </p:cNvSpPr>
          <p:nvPr/>
        </p:nvSpPr>
        <p:spPr bwMode="auto">
          <a:xfrm>
            <a:off x="6781800" y="1524000"/>
            <a:ext cx="152400" cy="152400"/>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4365" name="Rectangle 34"/>
          <p:cNvSpPr>
            <a:spLocks noChangeArrowheads="1"/>
          </p:cNvSpPr>
          <p:nvPr/>
        </p:nvSpPr>
        <p:spPr bwMode="auto">
          <a:xfrm>
            <a:off x="6607175" y="1703388"/>
            <a:ext cx="2825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2</a:t>
            </a:r>
          </a:p>
        </p:txBody>
      </p:sp>
      <p:sp>
        <p:nvSpPr>
          <p:cNvPr id="14366" name="Rectangle 35"/>
          <p:cNvSpPr>
            <a:spLocks noChangeArrowheads="1"/>
          </p:cNvSpPr>
          <p:nvPr/>
        </p:nvSpPr>
        <p:spPr bwMode="auto">
          <a:xfrm>
            <a:off x="6426200" y="1754188"/>
            <a:ext cx="104775" cy="160337"/>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4367" name="Rectangle 36"/>
          <p:cNvSpPr>
            <a:spLocks noChangeArrowheads="1"/>
          </p:cNvSpPr>
          <p:nvPr/>
        </p:nvSpPr>
        <p:spPr bwMode="auto">
          <a:xfrm>
            <a:off x="6356350" y="1714500"/>
            <a:ext cx="282575"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1</a:t>
            </a:r>
          </a:p>
        </p:txBody>
      </p:sp>
      <p:sp>
        <p:nvSpPr>
          <p:cNvPr id="14368" name="Rectangle 37"/>
          <p:cNvSpPr>
            <a:spLocks noChangeArrowheads="1"/>
          </p:cNvSpPr>
          <p:nvPr/>
        </p:nvSpPr>
        <p:spPr bwMode="auto">
          <a:xfrm>
            <a:off x="6837363" y="1703388"/>
            <a:ext cx="2825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3</a:t>
            </a:r>
          </a:p>
        </p:txBody>
      </p:sp>
      <p:sp>
        <p:nvSpPr>
          <p:cNvPr id="14369" name="Rectangle 38"/>
          <p:cNvSpPr>
            <a:spLocks noChangeArrowheads="1"/>
          </p:cNvSpPr>
          <p:nvPr/>
        </p:nvSpPr>
        <p:spPr bwMode="auto">
          <a:xfrm>
            <a:off x="6826250" y="1990725"/>
            <a:ext cx="282575"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6</a:t>
            </a:r>
          </a:p>
        </p:txBody>
      </p:sp>
      <p:sp>
        <p:nvSpPr>
          <p:cNvPr id="14370" name="Rectangle 39"/>
          <p:cNvSpPr>
            <a:spLocks noChangeArrowheads="1"/>
          </p:cNvSpPr>
          <p:nvPr/>
        </p:nvSpPr>
        <p:spPr bwMode="auto">
          <a:xfrm>
            <a:off x="6607175" y="1979613"/>
            <a:ext cx="2825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5</a:t>
            </a:r>
          </a:p>
        </p:txBody>
      </p:sp>
      <p:sp>
        <p:nvSpPr>
          <p:cNvPr id="14371" name="Rectangle 40"/>
          <p:cNvSpPr>
            <a:spLocks noChangeArrowheads="1"/>
          </p:cNvSpPr>
          <p:nvPr/>
        </p:nvSpPr>
        <p:spPr bwMode="auto">
          <a:xfrm>
            <a:off x="6356350" y="1979613"/>
            <a:ext cx="2825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4</a:t>
            </a:r>
          </a:p>
        </p:txBody>
      </p:sp>
      <p:sp>
        <p:nvSpPr>
          <p:cNvPr id="14372" name="Rectangle 41"/>
          <p:cNvSpPr>
            <a:spLocks noChangeArrowheads="1"/>
          </p:cNvSpPr>
          <p:nvPr/>
        </p:nvSpPr>
        <p:spPr bwMode="auto">
          <a:xfrm>
            <a:off x="6846888" y="2255838"/>
            <a:ext cx="2825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9</a:t>
            </a:r>
          </a:p>
        </p:txBody>
      </p:sp>
      <p:sp>
        <p:nvSpPr>
          <p:cNvPr id="14373" name="Rectangle 42"/>
          <p:cNvSpPr>
            <a:spLocks noChangeArrowheads="1"/>
          </p:cNvSpPr>
          <p:nvPr/>
        </p:nvSpPr>
        <p:spPr bwMode="auto">
          <a:xfrm>
            <a:off x="6837363" y="2487613"/>
            <a:ext cx="2825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a:t>
            </a:r>
          </a:p>
        </p:txBody>
      </p:sp>
      <p:sp>
        <p:nvSpPr>
          <p:cNvPr id="14374" name="Rectangle 43"/>
          <p:cNvSpPr>
            <a:spLocks noChangeArrowheads="1"/>
          </p:cNvSpPr>
          <p:nvPr/>
        </p:nvSpPr>
        <p:spPr bwMode="auto">
          <a:xfrm>
            <a:off x="6607175" y="2255838"/>
            <a:ext cx="2825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8</a:t>
            </a:r>
          </a:p>
        </p:txBody>
      </p:sp>
      <p:sp>
        <p:nvSpPr>
          <p:cNvPr id="14375" name="Rectangle 44"/>
          <p:cNvSpPr>
            <a:spLocks noChangeArrowheads="1"/>
          </p:cNvSpPr>
          <p:nvPr/>
        </p:nvSpPr>
        <p:spPr bwMode="auto">
          <a:xfrm>
            <a:off x="6356350" y="2266950"/>
            <a:ext cx="282575"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7</a:t>
            </a:r>
          </a:p>
        </p:txBody>
      </p:sp>
      <p:sp>
        <p:nvSpPr>
          <p:cNvPr id="14376" name="Rectangle 45"/>
          <p:cNvSpPr>
            <a:spLocks noChangeArrowheads="1"/>
          </p:cNvSpPr>
          <p:nvPr/>
        </p:nvSpPr>
        <p:spPr bwMode="auto">
          <a:xfrm>
            <a:off x="6365875" y="2509838"/>
            <a:ext cx="25400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a:t>
            </a:r>
          </a:p>
        </p:txBody>
      </p:sp>
      <p:sp>
        <p:nvSpPr>
          <p:cNvPr id="14377" name="Rectangle 46"/>
          <p:cNvSpPr>
            <a:spLocks noChangeArrowheads="1"/>
          </p:cNvSpPr>
          <p:nvPr/>
        </p:nvSpPr>
        <p:spPr bwMode="auto">
          <a:xfrm>
            <a:off x="6607175" y="2476500"/>
            <a:ext cx="282575"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0</a:t>
            </a:r>
          </a:p>
        </p:txBody>
      </p:sp>
      <p:sp>
        <p:nvSpPr>
          <p:cNvPr id="14378" name="Line 47"/>
          <p:cNvSpPr>
            <a:spLocks noChangeShapeType="1"/>
          </p:cNvSpPr>
          <p:nvPr/>
        </p:nvSpPr>
        <p:spPr bwMode="auto">
          <a:xfrm flipV="1">
            <a:off x="4876800" y="1809750"/>
            <a:ext cx="0" cy="1028700"/>
          </a:xfrm>
          <a:prstGeom prst="line">
            <a:avLst/>
          </a:prstGeom>
          <a:noFill/>
          <a:ln w="508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379" name="Line 48"/>
          <p:cNvSpPr>
            <a:spLocks noChangeShapeType="1"/>
          </p:cNvSpPr>
          <p:nvPr/>
        </p:nvSpPr>
        <p:spPr bwMode="auto">
          <a:xfrm>
            <a:off x="4894263" y="1828800"/>
            <a:ext cx="1404937" cy="0"/>
          </a:xfrm>
          <a:prstGeom prst="line">
            <a:avLst/>
          </a:prstGeom>
          <a:noFill/>
          <a:ln w="508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380" name="Rectangle 49"/>
          <p:cNvSpPr>
            <a:spLocks noChangeArrowheads="1"/>
          </p:cNvSpPr>
          <p:nvPr/>
        </p:nvSpPr>
        <p:spPr bwMode="auto">
          <a:xfrm>
            <a:off x="7162800" y="3200400"/>
            <a:ext cx="16002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90000"/>
              </a:lnSpc>
              <a:spcBef>
                <a:spcPct val="0"/>
              </a:spcBef>
              <a:buFontTx/>
              <a:buNone/>
            </a:pPr>
            <a:r>
              <a:rPr lang="en-US" altLang="en-US" sz="2800" b="1" i="1" dirty="0">
                <a:latin typeface="Arial" charset="0"/>
              </a:rPr>
              <a:t>Siren Is Silent</a:t>
            </a:r>
          </a:p>
        </p:txBody>
      </p:sp>
      <p:grpSp>
        <p:nvGrpSpPr>
          <p:cNvPr id="14382" name="Group 51"/>
          <p:cNvGrpSpPr>
            <a:grpSpLocks/>
          </p:cNvGrpSpPr>
          <p:nvPr/>
        </p:nvGrpSpPr>
        <p:grpSpPr bwMode="auto">
          <a:xfrm>
            <a:off x="5640388" y="4075113"/>
            <a:ext cx="163512" cy="590550"/>
            <a:chOff x="3997" y="2567"/>
            <a:chExt cx="116" cy="372"/>
          </a:xfrm>
        </p:grpSpPr>
        <p:sp>
          <p:nvSpPr>
            <p:cNvPr id="14394" name="Line 52"/>
            <p:cNvSpPr>
              <a:spLocks noChangeShapeType="1"/>
            </p:cNvSpPr>
            <p:nvPr/>
          </p:nvSpPr>
          <p:spPr bwMode="auto">
            <a:xfrm>
              <a:off x="4056" y="2567"/>
              <a:ext cx="0" cy="372"/>
            </a:xfrm>
            <a:prstGeom prst="line">
              <a:avLst/>
            </a:prstGeom>
            <a:noFill/>
            <a:ln w="508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395" name="Line 53"/>
            <p:cNvSpPr>
              <a:spLocks noChangeShapeType="1"/>
            </p:cNvSpPr>
            <p:nvPr/>
          </p:nvSpPr>
          <p:spPr bwMode="auto">
            <a:xfrm>
              <a:off x="3997" y="2638"/>
              <a:ext cx="116" cy="0"/>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4383" name="Group 54"/>
          <p:cNvGrpSpPr>
            <a:grpSpLocks/>
          </p:cNvGrpSpPr>
          <p:nvPr/>
        </p:nvGrpSpPr>
        <p:grpSpPr bwMode="auto">
          <a:xfrm>
            <a:off x="6369050" y="4725988"/>
            <a:ext cx="161925" cy="588962"/>
            <a:chOff x="4513" y="2977"/>
            <a:chExt cx="115" cy="371"/>
          </a:xfrm>
        </p:grpSpPr>
        <p:sp>
          <p:nvSpPr>
            <p:cNvPr id="14392" name="Line 55"/>
            <p:cNvSpPr>
              <a:spLocks noChangeShapeType="1"/>
            </p:cNvSpPr>
            <p:nvPr/>
          </p:nvSpPr>
          <p:spPr bwMode="auto">
            <a:xfrm>
              <a:off x="4570" y="2977"/>
              <a:ext cx="0" cy="371"/>
            </a:xfrm>
            <a:prstGeom prst="line">
              <a:avLst/>
            </a:prstGeom>
            <a:noFill/>
            <a:ln w="508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393" name="Line 56"/>
            <p:cNvSpPr>
              <a:spLocks noChangeShapeType="1"/>
            </p:cNvSpPr>
            <p:nvPr/>
          </p:nvSpPr>
          <p:spPr bwMode="auto">
            <a:xfrm>
              <a:off x="4513" y="3047"/>
              <a:ext cx="115" cy="0"/>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4384" name="Group 57"/>
          <p:cNvGrpSpPr>
            <a:grpSpLocks/>
          </p:cNvGrpSpPr>
          <p:nvPr/>
        </p:nvGrpSpPr>
        <p:grpSpPr bwMode="auto">
          <a:xfrm>
            <a:off x="6035675" y="4422775"/>
            <a:ext cx="160338" cy="588963"/>
            <a:chOff x="4277" y="2786"/>
            <a:chExt cx="114" cy="371"/>
          </a:xfrm>
        </p:grpSpPr>
        <p:sp>
          <p:nvSpPr>
            <p:cNvPr id="14390" name="Line 58"/>
            <p:cNvSpPr>
              <a:spLocks noChangeShapeType="1"/>
            </p:cNvSpPr>
            <p:nvPr/>
          </p:nvSpPr>
          <p:spPr bwMode="auto">
            <a:xfrm>
              <a:off x="4334" y="2786"/>
              <a:ext cx="0" cy="371"/>
            </a:xfrm>
            <a:prstGeom prst="line">
              <a:avLst/>
            </a:prstGeom>
            <a:noFill/>
            <a:ln w="508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391" name="Line 59"/>
            <p:cNvSpPr>
              <a:spLocks noChangeShapeType="1"/>
            </p:cNvSpPr>
            <p:nvPr/>
          </p:nvSpPr>
          <p:spPr bwMode="auto">
            <a:xfrm>
              <a:off x="4277" y="2856"/>
              <a:ext cx="114" cy="0"/>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4385" name="Line 60"/>
          <p:cNvSpPr>
            <a:spLocks noChangeShapeType="1"/>
          </p:cNvSpPr>
          <p:nvPr/>
        </p:nvSpPr>
        <p:spPr bwMode="auto">
          <a:xfrm>
            <a:off x="5722938" y="4187825"/>
            <a:ext cx="1179512" cy="1031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386" name="Arc 61"/>
          <p:cNvSpPr>
            <a:spLocks/>
          </p:cNvSpPr>
          <p:nvPr/>
        </p:nvSpPr>
        <p:spPr bwMode="auto">
          <a:xfrm>
            <a:off x="5227638" y="4048125"/>
            <a:ext cx="434975" cy="388938"/>
          </a:xfrm>
          <a:custGeom>
            <a:avLst/>
            <a:gdLst>
              <a:gd name="T0" fmla="*/ 452074931 w 42942"/>
              <a:gd name="T1" fmla="*/ 346239018 h 29051"/>
              <a:gd name="T2" fmla="*/ 13960092 w 42942"/>
              <a:gd name="T3" fmla="*/ 0 h 29051"/>
              <a:gd name="T4" fmla="*/ 227395271 w 42942"/>
              <a:gd name="T5" fmla="*/ 239382590 h 29051"/>
              <a:gd name="T6" fmla="*/ 0 60000 65536"/>
              <a:gd name="T7" fmla="*/ 0 60000 65536"/>
              <a:gd name="T8" fmla="*/ 0 60000 65536"/>
            </a:gdLst>
            <a:ahLst/>
            <a:cxnLst>
              <a:cxn ang="T6">
                <a:pos x="T0" y="T1"/>
              </a:cxn>
              <a:cxn ang="T7">
                <a:pos x="T2" y="T3"/>
              </a:cxn>
              <a:cxn ang="T8">
                <a:pos x="T4" y="T5"/>
              </a:cxn>
            </a:cxnLst>
            <a:rect l="0" t="0" r="r" b="b"/>
            <a:pathLst>
              <a:path w="42942" h="29051" fill="none" extrusionOk="0">
                <a:moveTo>
                  <a:pt x="42942" y="10777"/>
                </a:moveTo>
                <a:cubicBezTo>
                  <a:pt x="41303" y="21295"/>
                  <a:pt x="32245" y="29050"/>
                  <a:pt x="21600" y="29051"/>
                </a:cubicBezTo>
                <a:cubicBezTo>
                  <a:pt x="9670" y="29051"/>
                  <a:pt x="0" y="19380"/>
                  <a:pt x="0" y="7451"/>
                </a:cubicBezTo>
                <a:cubicBezTo>
                  <a:pt x="-1" y="4908"/>
                  <a:pt x="448" y="2386"/>
                  <a:pt x="1325" y="-1"/>
                </a:cubicBezTo>
              </a:path>
              <a:path w="42942" h="29051" stroke="0" extrusionOk="0">
                <a:moveTo>
                  <a:pt x="42942" y="10777"/>
                </a:moveTo>
                <a:cubicBezTo>
                  <a:pt x="41303" y="21295"/>
                  <a:pt x="32245" y="29050"/>
                  <a:pt x="21600" y="29051"/>
                </a:cubicBezTo>
                <a:cubicBezTo>
                  <a:pt x="9670" y="29051"/>
                  <a:pt x="0" y="19380"/>
                  <a:pt x="0" y="7451"/>
                </a:cubicBezTo>
                <a:cubicBezTo>
                  <a:pt x="-1" y="4908"/>
                  <a:pt x="448" y="2386"/>
                  <a:pt x="1325" y="-1"/>
                </a:cubicBezTo>
                <a:lnTo>
                  <a:pt x="21600" y="7451"/>
                </a:lnTo>
                <a:lnTo>
                  <a:pt x="42942" y="10777"/>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4387" name="Picture 62" descr="K:\Clipart\Icons\closeddoor small.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00200"/>
            <a:ext cx="1828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8" name="Line 63"/>
          <p:cNvSpPr>
            <a:spLocks noChangeShapeType="1"/>
          </p:cNvSpPr>
          <p:nvPr/>
        </p:nvSpPr>
        <p:spPr bwMode="auto">
          <a:xfrm flipV="1">
            <a:off x="2514600" y="1885948"/>
            <a:ext cx="808038" cy="14287"/>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389" name="Rectangle 64"/>
          <p:cNvSpPr>
            <a:spLocks noChangeArrowheads="1"/>
          </p:cNvSpPr>
          <p:nvPr/>
        </p:nvSpPr>
        <p:spPr bwMode="auto">
          <a:xfrm>
            <a:off x="7239000" y="1752600"/>
            <a:ext cx="16002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90000"/>
              </a:lnSpc>
              <a:spcBef>
                <a:spcPct val="0"/>
              </a:spcBef>
              <a:buFontTx/>
              <a:buNone/>
            </a:pPr>
            <a:r>
              <a:rPr lang="en-US" altLang="en-US" sz="2400" b="1" i="1" dirty="0">
                <a:latin typeface="Arial" charset="0"/>
              </a:rPr>
              <a:t>System is Armed - On</a:t>
            </a:r>
          </a:p>
        </p:txBody>
      </p:sp>
      <p:pic>
        <p:nvPicPr>
          <p:cNvPr id="14408" name="Picture 72" descr="http://cdn.xl.thumbs.canstockphoto.com/canstock31090823.jpg"/>
          <p:cNvPicPr>
            <a:picLocks noChangeAspect="1" noChangeArrowheads="1"/>
          </p:cNvPicPr>
          <p:nvPr/>
        </p:nvPicPr>
        <p:blipFill rotWithShape="1">
          <a:blip r:embed="rId6">
            <a:extLst>
              <a:ext uri="{28A0092B-C50C-407E-A947-70E740481C1C}">
                <a14:useLocalDpi xmlns:a14="http://schemas.microsoft.com/office/drawing/2010/main" val="0"/>
              </a:ext>
            </a:extLst>
          </a:blip>
          <a:srcRect l="8889" t="11196" r="9974" b="16637"/>
          <a:stretch/>
        </p:blipFill>
        <p:spPr bwMode="auto">
          <a:xfrm>
            <a:off x="6858000" y="4816198"/>
            <a:ext cx="1391093" cy="1340403"/>
          </a:xfrm>
          <a:prstGeom prst="rect">
            <a:avLst/>
          </a:prstGeom>
        </p:spPr>
        <p:style>
          <a:lnRef idx="3">
            <a:schemeClr val="lt1"/>
          </a:lnRef>
          <a:fillRef idx="1">
            <a:schemeClr val="accent4"/>
          </a:fillRef>
          <a:effectRef idx="1">
            <a:schemeClr val="accent4"/>
          </a:effectRef>
          <a:fontRef idx="minor">
            <a:schemeClr val="lt1"/>
          </a:fontRef>
        </p:style>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15363" name="Rectangle 1026"/>
          <p:cNvSpPr>
            <a:spLocks noGrp="1" noChangeArrowheads="1"/>
          </p:cNvSpPr>
          <p:nvPr>
            <p:ph type="title"/>
          </p:nvPr>
        </p:nvSpPr>
        <p:spPr>
          <a:xfrm>
            <a:off x="609600" y="609600"/>
            <a:ext cx="8128000" cy="704850"/>
          </a:xfrm>
          <a:noFill/>
        </p:spPr>
        <p:txBody>
          <a:bodyPr lIns="92064" tIns="46033" rIns="92064" bIns="46033"/>
          <a:lstStyle/>
          <a:p>
            <a:r>
              <a:rPr lang="en-US" altLang="en-US" sz="3600" dirty="0" smtClean="0"/>
              <a:t>Alarm System- In Alarm</a:t>
            </a:r>
          </a:p>
        </p:txBody>
      </p:sp>
      <p:sp>
        <p:nvSpPr>
          <p:cNvPr id="15364" name="Rectangle 1027"/>
          <p:cNvSpPr>
            <a:spLocks noChangeArrowheads="1"/>
          </p:cNvSpPr>
          <p:nvPr/>
        </p:nvSpPr>
        <p:spPr bwMode="auto">
          <a:xfrm>
            <a:off x="2963863" y="2949575"/>
            <a:ext cx="1987550" cy="1130300"/>
          </a:xfrm>
          <a:prstGeom prst="rect">
            <a:avLst/>
          </a:prstGeom>
          <a:solidFill>
            <a:srgbClr val="00FF00"/>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90000"/>
              </a:lnSpc>
              <a:spcBef>
                <a:spcPct val="0"/>
              </a:spcBef>
              <a:buFontTx/>
              <a:buNone/>
            </a:pPr>
            <a:r>
              <a:rPr lang="en-US" altLang="en-US" sz="3600" b="1" dirty="0">
                <a:latin typeface="Arial" charset="0"/>
              </a:rPr>
              <a:t>Control </a:t>
            </a:r>
          </a:p>
          <a:p>
            <a:pPr algn="ctr">
              <a:lnSpc>
                <a:spcPct val="90000"/>
              </a:lnSpc>
              <a:spcBef>
                <a:spcPct val="0"/>
              </a:spcBef>
              <a:buFontTx/>
              <a:buNone/>
            </a:pPr>
            <a:r>
              <a:rPr lang="en-US" altLang="en-US" sz="3600" b="1" dirty="0">
                <a:latin typeface="Arial" charset="0"/>
              </a:rPr>
              <a:t>Panel</a:t>
            </a:r>
          </a:p>
        </p:txBody>
      </p:sp>
      <p:sp>
        <p:nvSpPr>
          <p:cNvPr id="15365" name="Line 1028"/>
          <p:cNvSpPr>
            <a:spLocks noChangeShapeType="1"/>
          </p:cNvSpPr>
          <p:nvPr/>
        </p:nvSpPr>
        <p:spPr bwMode="auto">
          <a:xfrm>
            <a:off x="2740025" y="3114675"/>
            <a:ext cx="342900"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366" name="Line 1029"/>
          <p:cNvSpPr>
            <a:spLocks noChangeShapeType="1"/>
          </p:cNvSpPr>
          <p:nvPr/>
        </p:nvSpPr>
        <p:spPr bwMode="auto">
          <a:xfrm>
            <a:off x="1858963" y="1962150"/>
            <a:ext cx="914400"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367" name="Line 1030"/>
          <p:cNvSpPr>
            <a:spLocks noChangeShapeType="1"/>
          </p:cNvSpPr>
          <p:nvPr/>
        </p:nvSpPr>
        <p:spPr bwMode="auto">
          <a:xfrm>
            <a:off x="2770188" y="1947863"/>
            <a:ext cx="0" cy="11811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5368" name="Group 1031"/>
          <p:cNvGrpSpPr>
            <a:grpSpLocks/>
          </p:cNvGrpSpPr>
          <p:nvPr/>
        </p:nvGrpSpPr>
        <p:grpSpPr bwMode="auto">
          <a:xfrm>
            <a:off x="5738813" y="3235325"/>
            <a:ext cx="487362" cy="596900"/>
            <a:chOff x="4456" y="1990"/>
            <a:chExt cx="346" cy="376"/>
          </a:xfrm>
        </p:grpSpPr>
        <p:sp>
          <p:nvSpPr>
            <p:cNvPr id="15498" name="AutoShape 1032"/>
            <p:cNvSpPr>
              <a:spLocks noChangeArrowheads="1"/>
            </p:cNvSpPr>
            <p:nvPr/>
          </p:nvSpPr>
          <p:spPr bwMode="auto">
            <a:xfrm rot="-5400000" flipH="1" flipV="1">
              <a:off x="4475" y="2039"/>
              <a:ext cx="376" cy="2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1 w 21600"/>
                <a:gd name="T13" fmla="*/ 4506 h 21600"/>
                <a:gd name="T14" fmla="*/ 17119 w 21600"/>
                <a:gd name="T15" fmla="*/ 1709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chemeClr val="accent1"/>
            </a:solidFill>
            <a:ln w="508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499" name="Oval 1033"/>
            <p:cNvSpPr>
              <a:spLocks noChangeArrowheads="1"/>
            </p:cNvSpPr>
            <p:nvPr/>
          </p:nvSpPr>
          <p:spPr bwMode="auto">
            <a:xfrm>
              <a:off x="4456" y="2075"/>
              <a:ext cx="93" cy="206"/>
            </a:xfrm>
            <a:prstGeom prst="ellipse">
              <a:avLst/>
            </a:prstGeom>
            <a:solidFill>
              <a:schemeClr val="accent1"/>
            </a:solidFill>
            <a:ln w="508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sp>
        <p:nvSpPr>
          <p:cNvPr id="15369" name="Line 1034"/>
          <p:cNvSpPr>
            <a:spLocks noChangeShapeType="1"/>
          </p:cNvSpPr>
          <p:nvPr/>
        </p:nvSpPr>
        <p:spPr bwMode="auto">
          <a:xfrm flipV="1">
            <a:off x="4951413" y="3478212"/>
            <a:ext cx="787400" cy="1"/>
          </a:xfrm>
          <a:prstGeom prst="line">
            <a:avLst/>
          </a:prstGeom>
          <a:noFill/>
          <a:ln w="508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5370" name="Group 1035"/>
          <p:cNvGrpSpPr>
            <a:grpSpLocks/>
          </p:cNvGrpSpPr>
          <p:nvPr/>
        </p:nvGrpSpPr>
        <p:grpSpPr bwMode="auto">
          <a:xfrm>
            <a:off x="633413" y="4610100"/>
            <a:ext cx="558800" cy="1023938"/>
            <a:chOff x="838" y="2856"/>
            <a:chExt cx="396" cy="645"/>
          </a:xfrm>
        </p:grpSpPr>
        <p:pic>
          <p:nvPicPr>
            <p:cNvPr id="15494" name="Picture 103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 y="2856"/>
              <a:ext cx="396" cy="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95" name="AutoShape 1037"/>
            <p:cNvSpPr>
              <a:spLocks noChangeArrowheads="1"/>
            </p:cNvSpPr>
            <p:nvPr/>
          </p:nvSpPr>
          <p:spPr bwMode="auto">
            <a:xfrm>
              <a:off x="887" y="3184"/>
              <a:ext cx="299" cy="317"/>
            </a:xfrm>
            <a:prstGeom prst="roundRect">
              <a:avLst>
                <a:gd name="adj" fmla="val 12495"/>
              </a:avLst>
            </a:prstGeom>
            <a:solidFill>
              <a:srgbClr val="EF91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5496" name="Oval 1038"/>
            <p:cNvSpPr>
              <a:spLocks noChangeArrowheads="1"/>
            </p:cNvSpPr>
            <p:nvPr/>
          </p:nvSpPr>
          <p:spPr bwMode="auto">
            <a:xfrm>
              <a:off x="1028" y="3157"/>
              <a:ext cx="10" cy="6"/>
            </a:xfrm>
            <a:prstGeom prst="ellipse">
              <a:avLst/>
            </a:prstGeom>
            <a:noFill/>
            <a:ln w="76200">
              <a:solidFill>
                <a:srgbClr val="EF91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5497" name="Rectangle 1039"/>
            <p:cNvSpPr>
              <a:spLocks noChangeArrowheads="1"/>
            </p:cNvSpPr>
            <p:nvPr/>
          </p:nvSpPr>
          <p:spPr bwMode="auto">
            <a:xfrm>
              <a:off x="1004" y="3172"/>
              <a:ext cx="64" cy="13"/>
            </a:xfrm>
            <a:prstGeom prst="rect">
              <a:avLst/>
            </a:prstGeom>
            <a:solidFill>
              <a:srgbClr val="EF91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pic>
        <p:nvPicPr>
          <p:cNvPr id="15371" name="Picture 104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4425" y="5148263"/>
            <a:ext cx="103822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2" name="Line 1041"/>
          <p:cNvSpPr>
            <a:spLocks noChangeShapeType="1"/>
          </p:cNvSpPr>
          <p:nvPr/>
        </p:nvSpPr>
        <p:spPr bwMode="auto">
          <a:xfrm>
            <a:off x="969963" y="5638800"/>
            <a:ext cx="4762" cy="304800"/>
          </a:xfrm>
          <a:prstGeom prst="line">
            <a:avLst/>
          </a:prstGeom>
          <a:noFill/>
          <a:ln w="50800">
            <a:solidFill>
              <a:srgbClr val="CECEC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373" name="Line 1042"/>
          <p:cNvSpPr>
            <a:spLocks noChangeShapeType="1"/>
          </p:cNvSpPr>
          <p:nvPr/>
        </p:nvSpPr>
        <p:spPr bwMode="auto">
          <a:xfrm>
            <a:off x="982663" y="5934075"/>
            <a:ext cx="2133600" cy="0"/>
          </a:xfrm>
          <a:prstGeom prst="line">
            <a:avLst/>
          </a:prstGeom>
          <a:noFill/>
          <a:ln w="50800">
            <a:solidFill>
              <a:srgbClr val="CECEC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374" name="Line 1043"/>
          <p:cNvSpPr>
            <a:spLocks noChangeShapeType="1"/>
          </p:cNvSpPr>
          <p:nvPr/>
        </p:nvSpPr>
        <p:spPr bwMode="auto">
          <a:xfrm flipV="1">
            <a:off x="3108325" y="4076700"/>
            <a:ext cx="0" cy="1885950"/>
          </a:xfrm>
          <a:prstGeom prst="line">
            <a:avLst/>
          </a:prstGeom>
          <a:noFill/>
          <a:ln w="50800">
            <a:solidFill>
              <a:srgbClr val="CECEC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375" name="Line 1044"/>
          <p:cNvSpPr>
            <a:spLocks noChangeShapeType="1"/>
          </p:cNvSpPr>
          <p:nvPr/>
        </p:nvSpPr>
        <p:spPr bwMode="auto">
          <a:xfrm>
            <a:off x="3933825" y="4119563"/>
            <a:ext cx="0" cy="1071562"/>
          </a:xfrm>
          <a:prstGeom prst="line">
            <a:avLst/>
          </a:prstGeom>
          <a:noFill/>
          <a:ln w="508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376" name="Line 1045"/>
          <p:cNvSpPr>
            <a:spLocks noChangeShapeType="1"/>
          </p:cNvSpPr>
          <p:nvPr/>
        </p:nvSpPr>
        <p:spPr bwMode="auto">
          <a:xfrm flipV="1">
            <a:off x="4327525" y="1885950"/>
            <a:ext cx="0" cy="1028700"/>
          </a:xfrm>
          <a:prstGeom prst="line">
            <a:avLst/>
          </a:prstGeom>
          <a:noFill/>
          <a:ln w="508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377" name="Line 1046"/>
          <p:cNvSpPr>
            <a:spLocks noChangeShapeType="1"/>
          </p:cNvSpPr>
          <p:nvPr/>
        </p:nvSpPr>
        <p:spPr bwMode="auto">
          <a:xfrm>
            <a:off x="4344988" y="1905000"/>
            <a:ext cx="1404937" cy="0"/>
          </a:xfrm>
          <a:prstGeom prst="line">
            <a:avLst/>
          </a:prstGeom>
          <a:noFill/>
          <a:ln w="508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378" name="Rectangle 1047"/>
          <p:cNvSpPr>
            <a:spLocks noChangeArrowheads="1"/>
          </p:cNvSpPr>
          <p:nvPr/>
        </p:nvSpPr>
        <p:spPr bwMode="auto">
          <a:xfrm>
            <a:off x="6765925" y="3048000"/>
            <a:ext cx="16002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90000"/>
              </a:lnSpc>
              <a:spcBef>
                <a:spcPct val="0"/>
              </a:spcBef>
              <a:buFontTx/>
              <a:buNone/>
            </a:pPr>
            <a:r>
              <a:rPr lang="en-US" altLang="en-US" sz="2800" i="1" dirty="0">
                <a:latin typeface="Arial" charset="0"/>
              </a:rPr>
              <a:t>Siren Sounds</a:t>
            </a:r>
            <a:r>
              <a:rPr lang="en-US" altLang="en-US" sz="2800" dirty="0">
                <a:latin typeface="Arial" charset="0"/>
              </a:rPr>
              <a:t> </a:t>
            </a:r>
          </a:p>
        </p:txBody>
      </p:sp>
      <p:grpSp>
        <p:nvGrpSpPr>
          <p:cNvPr id="15379" name="Group 1048"/>
          <p:cNvGrpSpPr>
            <a:grpSpLocks/>
          </p:cNvGrpSpPr>
          <p:nvPr/>
        </p:nvGrpSpPr>
        <p:grpSpPr bwMode="auto">
          <a:xfrm>
            <a:off x="5091113" y="4151313"/>
            <a:ext cx="163512" cy="590550"/>
            <a:chOff x="3997" y="2567"/>
            <a:chExt cx="116" cy="372"/>
          </a:xfrm>
        </p:grpSpPr>
        <p:sp>
          <p:nvSpPr>
            <p:cNvPr id="15492" name="Line 1049"/>
            <p:cNvSpPr>
              <a:spLocks noChangeShapeType="1"/>
            </p:cNvSpPr>
            <p:nvPr/>
          </p:nvSpPr>
          <p:spPr bwMode="auto">
            <a:xfrm>
              <a:off x="4056" y="2567"/>
              <a:ext cx="0" cy="372"/>
            </a:xfrm>
            <a:prstGeom prst="line">
              <a:avLst/>
            </a:prstGeom>
            <a:noFill/>
            <a:ln w="508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493" name="Line 1050"/>
            <p:cNvSpPr>
              <a:spLocks noChangeShapeType="1"/>
            </p:cNvSpPr>
            <p:nvPr/>
          </p:nvSpPr>
          <p:spPr bwMode="auto">
            <a:xfrm>
              <a:off x="3997" y="2638"/>
              <a:ext cx="116" cy="0"/>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5380" name="Line 1051"/>
          <p:cNvSpPr>
            <a:spLocks noChangeShapeType="1"/>
          </p:cNvSpPr>
          <p:nvPr/>
        </p:nvSpPr>
        <p:spPr bwMode="auto">
          <a:xfrm>
            <a:off x="5173663" y="4264025"/>
            <a:ext cx="1314450" cy="1127125"/>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381" name="Arc 1052"/>
          <p:cNvSpPr>
            <a:spLocks/>
          </p:cNvSpPr>
          <p:nvPr/>
        </p:nvSpPr>
        <p:spPr bwMode="auto">
          <a:xfrm>
            <a:off x="4678363" y="4124325"/>
            <a:ext cx="434975" cy="388938"/>
          </a:xfrm>
          <a:custGeom>
            <a:avLst/>
            <a:gdLst>
              <a:gd name="T0" fmla="*/ 452074931 w 42942"/>
              <a:gd name="T1" fmla="*/ 346239018 h 29051"/>
              <a:gd name="T2" fmla="*/ 13960092 w 42942"/>
              <a:gd name="T3" fmla="*/ 0 h 29051"/>
              <a:gd name="T4" fmla="*/ 227395271 w 42942"/>
              <a:gd name="T5" fmla="*/ 239382590 h 29051"/>
              <a:gd name="T6" fmla="*/ 0 60000 65536"/>
              <a:gd name="T7" fmla="*/ 0 60000 65536"/>
              <a:gd name="T8" fmla="*/ 0 60000 65536"/>
            </a:gdLst>
            <a:ahLst/>
            <a:cxnLst>
              <a:cxn ang="T6">
                <a:pos x="T0" y="T1"/>
              </a:cxn>
              <a:cxn ang="T7">
                <a:pos x="T2" y="T3"/>
              </a:cxn>
              <a:cxn ang="T8">
                <a:pos x="T4" y="T5"/>
              </a:cxn>
            </a:cxnLst>
            <a:rect l="0" t="0" r="r" b="b"/>
            <a:pathLst>
              <a:path w="42942" h="29051" fill="none" extrusionOk="0">
                <a:moveTo>
                  <a:pt x="42942" y="10777"/>
                </a:moveTo>
                <a:cubicBezTo>
                  <a:pt x="41303" y="21295"/>
                  <a:pt x="32245" y="29050"/>
                  <a:pt x="21600" y="29051"/>
                </a:cubicBezTo>
                <a:cubicBezTo>
                  <a:pt x="9670" y="29051"/>
                  <a:pt x="0" y="19380"/>
                  <a:pt x="0" y="7451"/>
                </a:cubicBezTo>
                <a:cubicBezTo>
                  <a:pt x="-1" y="4908"/>
                  <a:pt x="448" y="2386"/>
                  <a:pt x="1325" y="-1"/>
                </a:cubicBezTo>
              </a:path>
              <a:path w="42942" h="29051" stroke="0" extrusionOk="0">
                <a:moveTo>
                  <a:pt x="42942" y="10777"/>
                </a:moveTo>
                <a:cubicBezTo>
                  <a:pt x="41303" y="21295"/>
                  <a:pt x="32245" y="29050"/>
                  <a:pt x="21600" y="29051"/>
                </a:cubicBezTo>
                <a:cubicBezTo>
                  <a:pt x="9670" y="29051"/>
                  <a:pt x="0" y="19380"/>
                  <a:pt x="0" y="7451"/>
                </a:cubicBezTo>
                <a:cubicBezTo>
                  <a:pt x="-1" y="4908"/>
                  <a:pt x="448" y="2386"/>
                  <a:pt x="1325" y="-1"/>
                </a:cubicBezTo>
                <a:lnTo>
                  <a:pt x="21600" y="7451"/>
                </a:lnTo>
                <a:lnTo>
                  <a:pt x="42942" y="10777"/>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382" name="Rectangle 1053"/>
          <p:cNvSpPr>
            <a:spLocks noChangeArrowheads="1"/>
          </p:cNvSpPr>
          <p:nvPr/>
        </p:nvSpPr>
        <p:spPr bwMode="auto">
          <a:xfrm>
            <a:off x="6934200" y="1447800"/>
            <a:ext cx="16002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90000"/>
              </a:lnSpc>
              <a:spcBef>
                <a:spcPct val="0"/>
              </a:spcBef>
              <a:buFontTx/>
              <a:buNone/>
            </a:pPr>
            <a:r>
              <a:rPr lang="en-US" altLang="en-US" sz="2400" i="1" dirty="0">
                <a:latin typeface="Arial" charset="0"/>
              </a:rPr>
              <a:t>System is Armed - On</a:t>
            </a:r>
            <a:endParaRPr lang="en-US" altLang="en-US" sz="2400" b="1" i="1" dirty="0">
              <a:latin typeface="Arial" charset="0"/>
            </a:endParaRPr>
          </a:p>
        </p:txBody>
      </p:sp>
      <p:grpSp>
        <p:nvGrpSpPr>
          <p:cNvPr id="15383" name="Group 1054"/>
          <p:cNvGrpSpPr>
            <a:grpSpLocks/>
          </p:cNvGrpSpPr>
          <p:nvPr/>
        </p:nvGrpSpPr>
        <p:grpSpPr bwMode="auto">
          <a:xfrm>
            <a:off x="6308725" y="3201988"/>
            <a:ext cx="323850" cy="685800"/>
            <a:chOff x="4860" y="1969"/>
            <a:chExt cx="229" cy="432"/>
          </a:xfrm>
        </p:grpSpPr>
        <p:sp>
          <p:nvSpPr>
            <p:cNvPr id="15488" name="Arc 1055"/>
            <p:cNvSpPr>
              <a:spLocks/>
            </p:cNvSpPr>
            <p:nvPr/>
          </p:nvSpPr>
          <p:spPr bwMode="auto">
            <a:xfrm>
              <a:off x="4860" y="2088"/>
              <a:ext cx="63" cy="203"/>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lnTo>
                    <a:pt x="-1" y="0"/>
                  </a:lnTo>
                  <a:close/>
                </a:path>
              </a:pathLst>
            </a:custGeom>
            <a:noFill/>
            <a:ln w="50800" cap="rnd">
              <a:solidFill>
                <a:srgbClr val="FF3300"/>
              </a:solidFill>
              <a:round/>
              <a:headEnd type="none" w="sm" len="sm"/>
              <a:tailEnd type="none" w="sm" len="sm"/>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489" name="Arc 1056"/>
            <p:cNvSpPr>
              <a:spLocks/>
            </p:cNvSpPr>
            <p:nvPr/>
          </p:nvSpPr>
          <p:spPr bwMode="auto">
            <a:xfrm>
              <a:off x="4900" y="2043"/>
              <a:ext cx="79" cy="294"/>
            </a:xfrm>
            <a:custGeom>
              <a:avLst/>
              <a:gdLst>
                <a:gd name="T0" fmla="*/ 0 w 21875"/>
                <a:gd name="T1" fmla="*/ 0 h 43200"/>
                <a:gd name="T2" fmla="*/ 0 w 21875"/>
                <a:gd name="T3" fmla="*/ 0 h 43200"/>
                <a:gd name="T4" fmla="*/ 0 w 21875"/>
                <a:gd name="T5" fmla="*/ 0 h 43200"/>
                <a:gd name="T6" fmla="*/ 0 60000 65536"/>
                <a:gd name="T7" fmla="*/ 0 60000 65536"/>
                <a:gd name="T8" fmla="*/ 0 60000 65536"/>
              </a:gdLst>
              <a:ahLst/>
              <a:cxnLst>
                <a:cxn ang="T6">
                  <a:pos x="T0" y="T1"/>
                </a:cxn>
                <a:cxn ang="T7">
                  <a:pos x="T2" y="T3"/>
                </a:cxn>
                <a:cxn ang="T8">
                  <a:pos x="T4" y="T5"/>
                </a:cxn>
              </a:cxnLst>
              <a:rect l="0" t="0" r="r" b="b"/>
              <a:pathLst>
                <a:path w="21875" h="43200" fill="none" extrusionOk="0">
                  <a:moveTo>
                    <a:pt x="-1" y="1"/>
                  </a:moveTo>
                  <a:cubicBezTo>
                    <a:pt x="91" y="0"/>
                    <a:pt x="183" y="-1"/>
                    <a:pt x="275" y="0"/>
                  </a:cubicBezTo>
                  <a:cubicBezTo>
                    <a:pt x="12204" y="0"/>
                    <a:pt x="21875" y="9670"/>
                    <a:pt x="21875" y="21600"/>
                  </a:cubicBezTo>
                  <a:cubicBezTo>
                    <a:pt x="21875" y="33529"/>
                    <a:pt x="12204" y="43200"/>
                    <a:pt x="275" y="43200"/>
                  </a:cubicBezTo>
                  <a:cubicBezTo>
                    <a:pt x="183" y="43200"/>
                    <a:pt x="91" y="43199"/>
                    <a:pt x="-1" y="43198"/>
                  </a:cubicBezTo>
                </a:path>
                <a:path w="21875" h="43200" stroke="0" extrusionOk="0">
                  <a:moveTo>
                    <a:pt x="-1" y="1"/>
                  </a:moveTo>
                  <a:cubicBezTo>
                    <a:pt x="91" y="0"/>
                    <a:pt x="183" y="-1"/>
                    <a:pt x="275" y="0"/>
                  </a:cubicBezTo>
                  <a:cubicBezTo>
                    <a:pt x="12204" y="0"/>
                    <a:pt x="21875" y="9670"/>
                    <a:pt x="21875" y="21600"/>
                  </a:cubicBezTo>
                  <a:cubicBezTo>
                    <a:pt x="21875" y="33529"/>
                    <a:pt x="12204" y="43200"/>
                    <a:pt x="275" y="43200"/>
                  </a:cubicBezTo>
                  <a:cubicBezTo>
                    <a:pt x="183" y="43200"/>
                    <a:pt x="91" y="43199"/>
                    <a:pt x="-1" y="43198"/>
                  </a:cubicBezTo>
                  <a:lnTo>
                    <a:pt x="275" y="21600"/>
                  </a:lnTo>
                  <a:lnTo>
                    <a:pt x="-1" y="1"/>
                  </a:lnTo>
                  <a:close/>
                </a:path>
              </a:pathLst>
            </a:custGeom>
            <a:noFill/>
            <a:ln w="50800" cap="rnd">
              <a:solidFill>
                <a:srgbClr val="FF3300"/>
              </a:solidFill>
              <a:round/>
              <a:headEnd type="none" w="sm" len="sm"/>
              <a:tailEnd type="none" w="sm" len="sm"/>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490" name="Arc 1057"/>
            <p:cNvSpPr>
              <a:spLocks/>
            </p:cNvSpPr>
            <p:nvPr/>
          </p:nvSpPr>
          <p:spPr bwMode="auto">
            <a:xfrm>
              <a:off x="4955" y="2006"/>
              <a:ext cx="79" cy="358"/>
            </a:xfrm>
            <a:custGeom>
              <a:avLst/>
              <a:gdLst>
                <a:gd name="T0" fmla="*/ 0 w 21875"/>
                <a:gd name="T1" fmla="*/ 0 h 43200"/>
                <a:gd name="T2" fmla="*/ 0 w 21875"/>
                <a:gd name="T3" fmla="*/ 0 h 43200"/>
                <a:gd name="T4" fmla="*/ 0 w 21875"/>
                <a:gd name="T5" fmla="*/ 0 h 43200"/>
                <a:gd name="T6" fmla="*/ 0 60000 65536"/>
                <a:gd name="T7" fmla="*/ 0 60000 65536"/>
                <a:gd name="T8" fmla="*/ 0 60000 65536"/>
              </a:gdLst>
              <a:ahLst/>
              <a:cxnLst>
                <a:cxn ang="T6">
                  <a:pos x="T0" y="T1"/>
                </a:cxn>
                <a:cxn ang="T7">
                  <a:pos x="T2" y="T3"/>
                </a:cxn>
                <a:cxn ang="T8">
                  <a:pos x="T4" y="T5"/>
                </a:cxn>
              </a:cxnLst>
              <a:rect l="0" t="0" r="r" b="b"/>
              <a:pathLst>
                <a:path w="21875" h="43200" fill="none" extrusionOk="0">
                  <a:moveTo>
                    <a:pt x="-1" y="1"/>
                  </a:moveTo>
                  <a:cubicBezTo>
                    <a:pt x="91" y="0"/>
                    <a:pt x="183" y="-1"/>
                    <a:pt x="275" y="0"/>
                  </a:cubicBezTo>
                  <a:cubicBezTo>
                    <a:pt x="12204" y="0"/>
                    <a:pt x="21875" y="9670"/>
                    <a:pt x="21875" y="21600"/>
                  </a:cubicBezTo>
                  <a:cubicBezTo>
                    <a:pt x="21875" y="33529"/>
                    <a:pt x="12204" y="43200"/>
                    <a:pt x="275" y="43200"/>
                  </a:cubicBezTo>
                  <a:cubicBezTo>
                    <a:pt x="183" y="43200"/>
                    <a:pt x="91" y="43199"/>
                    <a:pt x="-1" y="43198"/>
                  </a:cubicBezTo>
                </a:path>
                <a:path w="21875" h="43200" stroke="0" extrusionOk="0">
                  <a:moveTo>
                    <a:pt x="-1" y="1"/>
                  </a:moveTo>
                  <a:cubicBezTo>
                    <a:pt x="91" y="0"/>
                    <a:pt x="183" y="-1"/>
                    <a:pt x="275" y="0"/>
                  </a:cubicBezTo>
                  <a:cubicBezTo>
                    <a:pt x="12204" y="0"/>
                    <a:pt x="21875" y="9670"/>
                    <a:pt x="21875" y="21600"/>
                  </a:cubicBezTo>
                  <a:cubicBezTo>
                    <a:pt x="21875" y="33529"/>
                    <a:pt x="12204" y="43200"/>
                    <a:pt x="275" y="43200"/>
                  </a:cubicBezTo>
                  <a:cubicBezTo>
                    <a:pt x="183" y="43200"/>
                    <a:pt x="91" y="43199"/>
                    <a:pt x="-1" y="43198"/>
                  </a:cubicBezTo>
                  <a:lnTo>
                    <a:pt x="275" y="21600"/>
                  </a:lnTo>
                  <a:lnTo>
                    <a:pt x="-1" y="1"/>
                  </a:lnTo>
                  <a:close/>
                </a:path>
              </a:pathLst>
            </a:custGeom>
            <a:noFill/>
            <a:ln w="50800" cap="rnd">
              <a:solidFill>
                <a:srgbClr val="FF3300"/>
              </a:solidFill>
              <a:round/>
              <a:headEnd type="none" w="sm" len="sm"/>
              <a:tailEnd type="none" w="sm" len="sm"/>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491" name="Arc 1058"/>
            <p:cNvSpPr>
              <a:spLocks/>
            </p:cNvSpPr>
            <p:nvPr/>
          </p:nvSpPr>
          <p:spPr bwMode="auto">
            <a:xfrm>
              <a:off x="4993" y="1969"/>
              <a:ext cx="96" cy="432"/>
            </a:xfrm>
            <a:custGeom>
              <a:avLst/>
              <a:gdLst>
                <a:gd name="T0" fmla="*/ 0 w 21829"/>
                <a:gd name="T1" fmla="*/ 0 h 43200"/>
                <a:gd name="T2" fmla="*/ 0 w 21829"/>
                <a:gd name="T3" fmla="*/ 0 h 43200"/>
                <a:gd name="T4" fmla="*/ 0 w 21829"/>
                <a:gd name="T5" fmla="*/ 0 h 43200"/>
                <a:gd name="T6" fmla="*/ 0 60000 65536"/>
                <a:gd name="T7" fmla="*/ 0 60000 65536"/>
                <a:gd name="T8" fmla="*/ 0 60000 65536"/>
              </a:gdLst>
              <a:ahLst/>
              <a:cxnLst>
                <a:cxn ang="T6">
                  <a:pos x="T0" y="T1"/>
                </a:cxn>
                <a:cxn ang="T7">
                  <a:pos x="T2" y="T3"/>
                </a:cxn>
                <a:cxn ang="T8">
                  <a:pos x="T4" y="T5"/>
                </a:cxn>
              </a:cxnLst>
              <a:rect l="0" t="0" r="r" b="b"/>
              <a:pathLst>
                <a:path w="21829" h="43200" fill="none" extrusionOk="0">
                  <a:moveTo>
                    <a:pt x="0" y="1"/>
                  </a:moveTo>
                  <a:cubicBezTo>
                    <a:pt x="76" y="0"/>
                    <a:pt x="152" y="-1"/>
                    <a:pt x="229" y="0"/>
                  </a:cubicBezTo>
                  <a:cubicBezTo>
                    <a:pt x="12158" y="0"/>
                    <a:pt x="21829" y="9670"/>
                    <a:pt x="21829" y="21600"/>
                  </a:cubicBezTo>
                  <a:cubicBezTo>
                    <a:pt x="21829" y="33529"/>
                    <a:pt x="12158" y="43200"/>
                    <a:pt x="229" y="43200"/>
                  </a:cubicBezTo>
                  <a:cubicBezTo>
                    <a:pt x="152" y="43200"/>
                    <a:pt x="76" y="43199"/>
                    <a:pt x="0" y="43198"/>
                  </a:cubicBezTo>
                </a:path>
                <a:path w="21829" h="43200" stroke="0" extrusionOk="0">
                  <a:moveTo>
                    <a:pt x="0" y="1"/>
                  </a:moveTo>
                  <a:cubicBezTo>
                    <a:pt x="76" y="0"/>
                    <a:pt x="152" y="-1"/>
                    <a:pt x="229" y="0"/>
                  </a:cubicBezTo>
                  <a:cubicBezTo>
                    <a:pt x="12158" y="0"/>
                    <a:pt x="21829" y="9670"/>
                    <a:pt x="21829" y="21600"/>
                  </a:cubicBezTo>
                  <a:cubicBezTo>
                    <a:pt x="21829" y="33529"/>
                    <a:pt x="12158" y="43200"/>
                    <a:pt x="229" y="43200"/>
                  </a:cubicBezTo>
                  <a:cubicBezTo>
                    <a:pt x="152" y="43200"/>
                    <a:pt x="76" y="43199"/>
                    <a:pt x="0" y="43198"/>
                  </a:cubicBezTo>
                  <a:lnTo>
                    <a:pt x="229" y="21600"/>
                  </a:lnTo>
                  <a:lnTo>
                    <a:pt x="0" y="1"/>
                  </a:lnTo>
                  <a:close/>
                </a:path>
              </a:pathLst>
            </a:custGeom>
            <a:noFill/>
            <a:ln w="50800" cap="rnd">
              <a:solidFill>
                <a:srgbClr val="FF3300"/>
              </a:solidFill>
              <a:round/>
              <a:headEnd type="none" w="sm" len="sm"/>
              <a:tailEnd type="none" w="sm" len="sm"/>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5385" name="AutoShape 1133"/>
          <p:cNvSpPr>
            <a:spLocks noChangeArrowheads="1"/>
          </p:cNvSpPr>
          <p:nvPr/>
        </p:nvSpPr>
        <p:spPr bwMode="auto">
          <a:xfrm>
            <a:off x="5767388" y="1576388"/>
            <a:ext cx="814387" cy="1287462"/>
          </a:xfrm>
          <a:prstGeom prst="roundRect">
            <a:avLst>
              <a:gd name="adj" fmla="val 12347"/>
            </a:avLst>
          </a:prstGeom>
          <a:solidFill>
            <a:srgbClr val="FFFF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5386" name="Rectangle 1134"/>
          <p:cNvSpPr>
            <a:spLocks noChangeArrowheads="1"/>
          </p:cNvSpPr>
          <p:nvPr/>
        </p:nvSpPr>
        <p:spPr bwMode="auto">
          <a:xfrm>
            <a:off x="6126163" y="1830388"/>
            <a:ext cx="104775" cy="160337"/>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5387" name="Rectangle 1135"/>
          <p:cNvSpPr>
            <a:spLocks noChangeArrowheads="1"/>
          </p:cNvSpPr>
          <p:nvPr/>
        </p:nvSpPr>
        <p:spPr bwMode="auto">
          <a:xfrm>
            <a:off x="6365875" y="1830388"/>
            <a:ext cx="104775" cy="160337"/>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5388" name="Rectangle 1136"/>
          <p:cNvSpPr>
            <a:spLocks noChangeArrowheads="1"/>
          </p:cNvSpPr>
          <p:nvPr/>
        </p:nvSpPr>
        <p:spPr bwMode="auto">
          <a:xfrm>
            <a:off x="5867400" y="2095500"/>
            <a:ext cx="104775" cy="160338"/>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5389" name="Rectangle 1137"/>
          <p:cNvSpPr>
            <a:spLocks noChangeArrowheads="1"/>
          </p:cNvSpPr>
          <p:nvPr/>
        </p:nvSpPr>
        <p:spPr bwMode="auto">
          <a:xfrm>
            <a:off x="6116638" y="2095500"/>
            <a:ext cx="104775" cy="160338"/>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5390" name="Rectangle 1138"/>
          <p:cNvSpPr>
            <a:spLocks noChangeArrowheads="1"/>
          </p:cNvSpPr>
          <p:nvPr/>
        </p:nvSpPr>
        <p:spPr bwMode="auto">
          <a:xfrm>
            <a:off x="6356350" y="2095500"/>
            <a:ext cx="104775" cy="160338"/>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5391" name="Rectangle 1139"/>
          <p:cNvSpPr>
            <a:spLocks noChangeArrowheads="1"/>
          </p:cNvSpPr>
          <p:nvPr/>
        </p:nvSpPr>
        <p:spPr bwMode="auto">
          <a:xfrm>
            <a:off x="5867400" y="2360613"/>
            <a:ext cx="104775" cy="160337"/>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5392" name="Rectangle 1140"/>
          <p:cNvSpPr>
            <a:spLocks noChangeArrowheads="1"/>
          </p:cNvSpPr>
          <p:nvPr/>
        </p:nvSpPr>
        <p:spPr bwMode="auto">
          <a:xfrm>
            <a:off x="6116638" y="2360613"/>
            <a:ext cx="104775" cy="160337"/>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5393" name="Rectangle 1141"/>
          <p:cNvSpPr>
            <a:spLocks noChangeArrowheads="1"/>
          </p:cNvSpPr>
          <p:nvPr/>
        </p:nvSpPr>
        <p:spPr bwMode="auto">
          <a:xfrm>
            <a:off x="6356350" y="2360613"/>
            <a:ext cx="104775" cy="160337"/>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5394" name="Rectangle 1142"/>
          <p:cNvSpPr>
            <a:spLocks noChangeArrowheads="1"/>
          </p:cNvSpPr>
          <p:nvPr/>
        </p:nvSpPr>
        <p:spPr bwMode="auto">
          <a:xfrm>
            <a:off x="5867400" y="2582863"/>
            <a:ext cx="104775" cy="158750"/>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5395" name="Rectangle 1143"/>
          <p:cNvSpPr>
            <a:spLocks noChangeArrowheads="1"/>
          </p:cNvSpPr>
          <p:nvPr/>
        </p:nvSpPr>
        <p:spPr bwMode="auto">
          <a:xfrm>
            <a:off x="6116638" y="2582863"/>
            <a:ext cx="104775" cy="158750"/>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5396" name="Rectangle 1144"/>
          <p:cNvSpPr>
            <a:spLocks noChangeArrowheads="1"/>
          </p:cNvSpPr>
          <p:nvPr/>
        </p:nvSpPr>
        <p:spPr bwMode="auto">
          <a:xfrm>
            <a:off x="6356350" y="2582863"/>
            <a:ext cx="104775" cy="158750"/>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5397" name="Oval 1145"/>
          <p:cNvSpPr>
            <a:spLocks noChangeArrowheads="1"/>
          </p:cNvSpPr>
          <p:nvPr/>
        </p:nvSpPr>
        <p:spPr bwMode="auto">
          <a:xfrm>
            <a:off x="5927725" y="1600200"/>
            <a:ext cx="152400" cy="152400"/>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5398" name="Oval 1146"/>
          <p:cNvSpPr>
            <a:spLocks noChangeArrowheads="1"/>
          </p:cNvSpPr>
          <p:nvPr/>
        </p:nvSpPr>
        <p:spPr bwMode="auto">
          <a:xfrm>
            <a:off x="6232525" y="1600200"/>
            <a:ext cx="152400" cy="152400"/>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5399" name="Rectangle 1147"/>
          <p:cNvSpPr>
            <a:spLocks noChangeArrowheads="1"/>
          </p:cNvSpPr>
          <p:nvPr/>
        </p:nvSpPr>
        <p:spPr bwMode="auto">
          <a:xfrm>
            <a:off x="6057900" y="1779588"/>
            <a:ext cx="2825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2</a:t>
            </a:r>
          </a:p>
        </p:txBody>
      </p:sp>
      <p:sp>
        <p:nvSpPr>
          <p:cNvPr id="15400" name="Rectangle 1148"/>
          <p:cNvSpPr>
            <a:spLocks noChangeArrowheads="1"/>
          </p:cNvSpPr>
          <p:nvPr/>
        </p:nvSpPr>
        <p:spPr bwMode="auto">
          <a:xfrm>
            <a:off x="5876925" y="1830388"/>
            <a:ext cx="104775" cy="160337"/>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5401" name="Rectangle 1149"/>
          <p:cNvSpPr>
            <a:spLocks noChangeArrowheads="1"/>
          </p:cNvSpPr>
          <p:nvPr/>
        </p:nvSpPr>
        <p:spPr bwMode="auto">
          <a:xfrm>
            <a:off x="5807075" y="1790700"/>
            <a:ext cx="282575"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1</a:t>
            </a:r>
          </a:p>
        </p:txBody>
      </p:sp>
      <p:sp>
        <p:nvSpPr>
          <p:cNvPr id="15402" name="Rectangle 1150"/>
          <p:cNvSpPr>
            <a:spLocks noChangeArrowheads="1"/>
          </p:cNvSpPr>
          <p:nvPr/>
        </p:nvSpPr>
        <p:spPr bwMode="auto">
          <a:xfrm>
            <a:off x="6288088" y="1779588"/>
            <a:ext cx="2825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3</a:t>
            </a:r>
          </a:p>
        </p:txBody>
      </p:sp>
      <p:sp>
        <p:nvSpPr>
          <p:cNvPr id="15403" name="Rectangle 1151"/>
          <p:cNvSpPr>
            <a:spLocks noChangeArrowheads="1"/>
          </p:cNvSpPr>
          <p:nvPr/>
        </p:nvSpPr>
        <p:spPr bwMode="auto">
          <a:xfrm>
            <a:off x="6276975" y="2066925"/>
            <a:ext cx="282575"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6</a:t>
            </a:r>
          </a:p>
        </p:txBody>
      </p:sp>
      <p:sp>
        <p:nvSpPr>
          <p:cNvPr id="15404" name="Rectangle 1152"/>
          <p:cNvSpPr>
            <a:spLocks noChangeArrowheads="1"/>
          </p:cNvSpPr>
          <p:nvPr/>
        </p:nvSpPr>
        <p:spPr bwMode="auto">
          <a:xfrm>
            <a:off x="6057900" y="2055813"/>
            <a:ext cx="2825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5</a:t>
            </a:r>
          </a:p>
        </p:txBody>
      </p:sp>
      <p:sp>
        <p:nvSpPr>
          <p:cNvPr id="15405" name="Rectangle 1153"/>
          <p:cNvSpPr>
            <a:spLocks noChangeArrowheads="1"/>
          </p:cNvSpPr>
          <p:nvPr/>
        </p:nvSpPr>
        <p:spPr bwMode="auto">
          <a:xfrm>
            <a:off x="5807075" y="2055813"/>
            <a:ext cx="2825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4</a:t>
            </a:r>
          </a:p>
        </p:txBody>
      </p:sp>
      <p:sp>
        <p:nvSpPr>
          <p:cNvPr id="15406" name="Rectangle 1154"/>
          <p:cNvSpPr>
            <a:spLocks noChangeArrowheads="1"/>
          </p:cNvSpPr>
          <p:nvPr/>
        </p:nvSpPr>
        <p:spPr bwMode="auto">
          <a:xfrm>
            <a:off x="6297613" y="2332038"/>
            <a:ext cx="2825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9</a:t>
            </a:r>
          </a:p>
        </p:txBody>
      </p:sp>
      <p:sp>
        <p:nvSpPr>
          <p:cNvPr id="15407" name="Rectangle 1155"/>
          <p:cNvSpPr>
            <a:spLocks noChangeArrowheads="1"/>
          </p:cNvSpPr>
          <p:nvPr/>
        </p:nvSpPr>
        <p:spPr bwMode="auto">
          <a:xfrm>
            <a:off x="6288088" y="2563813"/>
            <a:ext cx="2825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a:t>
            </a:r>
          </a:p>
        </p:txBody>
      </p:sp>
      <p:sp>
        <p:nvSpPr>
          <p:cNvPr id="15408" name="Rectangle 1156"/>
          <p:cNvSpPr>
            <a:spLocks noChangeArrowheads="1"/>
          </p:cNvSpPr>
          <p:nvPr/>
        </p:nvSpPr>
        <p:spPr bwMode="auto">
          <a:xfrm>
            <a:off x="6057900" y="2332038"/>
            <a:ext cx="2825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8</a:t>
            </a:r>
          </a:p>
        </p:txBody>
      </p:sp>
      <p:sp>
        <p:nvSpPr>
          <p:cNvPr id="15409" name="Rectangle 1157"/>
          <p:cNvSpPr>
            <a:spLocks noChangeArrowheads="1"/>
          </p:cNvSpPr>
          <p:nvPr/>
        </p:nvSpPr>
        <p:spPr bwMode="auto">
          <a:xfrm>
            <a:off x="5807075" y="2343150"/>
            <a:ext cx="282575"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7</a:t>
            </a:r>
          </a:p>
        </p:txBody>
      </p:sp>
      <p:sp>
        <p:nvSpPr>
          <p:cNvPr id="15410" name="Rectangle 1158"/>
          <p:cNvSpPr>
            <a:spLocks noChangeArrowheads="1"/>
          </p:cNvSpPr>
          <p:nvPr/>
        </p:nvSpPr>
        <p:spPr bwMode="auto">
          <a:xfrm>
            <a:off x="5816600" y="2586038"/>
            <a:ext cx="25400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a:t>
            </a:r>
          </a:p>
        </p:txBody>
      </p:sp>
      <p:sp>
        <p:nvSpPr>
          <p:cNvPr id="15411" name="Rectangle 1159"/>
          <p:cNvSpPr>
            <a:spLocks noChangeArrowheads="1"/>
          </p:cNvSpPr>
          <p:nvPr/>
        </p:nvSpPr>
        <p:spPr bwMode="auto">
          <a:xfrm>
            <a:off x="6057900" y="2552700"/>
            <a:ext cx="282575"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0"/>
              </a:spcBef>
              <a:buFontTx/>
              <a:buNone/>
            </a:pPr>
            <a:r>
              <a:rPr lang="en-US" altLang="en-US" sz="1400" b="1" dirty="0">
                <a:solidFill>
                  <a:schemeClr val="bg1"/>
                </a:solidFill>
                <a:latin typeface="Arial" charset="0"/>
              </a:rPr>
              <a:t>0</a:t>
            </a:r>
          </a:p>
        </p:txBody>
      </p:sp>
      <p:sp>
        <p:nvSpPr>
          <p:cNvPr id="15412" name="Text Box 1160"/>
          <p:cNvSpPr txBox="1">
            <a:spLocks noChangeArrowheads="1"/>
          </p:cNvSpPr>
          <p:nvPr/>
        </p:nvSpPr>
        <p:spPr bwMode="auto">
          <a:xfrm>
            <a:off x="5699125" y="4189413"/>
            <a:ext cx="2811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latin typeface="Arial" charset="0"/>
              </a:rPr>
              <a:t>Operator is Notified</a:t>
            </a:r>
          </a:p>
        </p:txBody>
      </p:sp>
      <p:pic>
        <p:nvPicPr>
          <p:cNvPr id="15413" name="Picture 1161" descr="K:\Clipart\Icons\opendoorsmall.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752600"/>
            <a:ext cx="1951038"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0" name="Group 1048"/>
          <p:cNvGrpSpPr>
            <a:grpSpLocks/>
          </p:cNvGrpSpPr>
          <p:nvPr/>
        </p:nvGrpSpPr>
        <p:grpSpPr bwMode="auto">
          <a:xfrm>
            <a:off x="5453857" y="4418013"/>
            <a:ext cx="163512" cy="590550"/>
            <a:chOff x="3997" y="2567"/>
            <a:chExt cx="116" cy="372"/>
          </a:xfrm>
        </p:grpSpPr>
        <p:sp>
          <p:nvSpPr>
            <p:cNvPr id="141" name="Line 1049"/>
            <p:cNvSpPr>
              <a:spLocks noChangeShapeType="1"/>
            </p:cNvSpPr>
            <p:nvPr/>
          </p:nvSpPr>
          <p:spPr bwMode="auto">
            <a:xfrm>
              <a:off x="4056" y="2567"/>
              <a:ext cx="0" cy="372"/>
            </a:xfrm>
            <a:prstGeom prst="line">
              <a:avLst/>
            </a:prstGeom>
            <a:noFill/>
            <a:ln w="508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2" name="Line 1050"/>
            <p:cNvSpPr>
              <a:spLocks noChangeShapeType="1"/>
            </p:cNvSpPr>
            <p:nvPr/>
          </p:nvSpPr>
          <p:spPr bwMode="auto">
            <a:xfrm>
              <a:off x="3997" y="2638"/>
              <a:ext cx="116" cy="0"/>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43" name="Group 1048"/>
          <p:cNvGrpSpPr>
            <a:grpSpLocks/>
          </p:cNvGrpSpPr>
          <p:nvPr/>
        </p:nvGrpSpPr>
        <p:grpSpPr bwMode="auto">
          <a:xfrm>
            <a:off x="5840413" y="4795856"/>
            <a:ext cx="163512" cy="590550"/>
            <a:chOff x="3997" y="2567"/>
            <a:chExt cx="116" cy="372"/>
          </a:xfrm>
        </p:grpSpPr>
        <p:sp>
          <p:nvSpPr>
            <p:cNvPr id="144" name="Line 1049"/>
            <p:cNvSpPr>
              <a:spLocks noChangeShapeType="1"/>
            </p:cNvSpPr>
            <p:nvPr/>
          </p:nvSpPr>
          <p:spPr bwMode="auto">
            <a:xfrm>
              <a:off x="4056" y="2567"/>
              <a:ext cx="0" cy="372"/>
            </a:xfrm>
            <a:prstGeom prst="line">
              <a:avLst/>
            </a:prstGeom>
            <a:noFill/>
            <a:ln w="508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5" name="Line 1050"/>
            <p:cNvSpPr>
              <a:spLocks noChangeShapeType="1"/>
            </p:cNvSpPr>
            <p:nvPr/>
          </p:nvSpPr>
          <p:spPr bwMode="auto">
            <a:xfrm>
              <a:off x="3997" y="2638"/>
              <a:ext cx="116" cy="0"/>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pic>
        <p:nvPicPr>
          <p:cNvPr id="146" name="Picture 72" descr="http://cdn.xl.thumbs.canstockphoto.com/canstock31090823.jpg"/>
          <p:cNvPicPr>
            <a:picLocks noChangeAspect="1" noChangeArrowheads="1"/>
          </p:cNvPicPr>
          <p:nvPr/>
        </p:nvPicPr>
        <p:blipFill rotWithShape="1">
          <a:blip r:embed="rId6">
            <a:extLst>
              <a:ext uri="{28A0092B-C50C-407E-A947-70E740481C1C}">
                <a14:useLocalDpi xmlns:a14="http://schemas.microsoft.com/office/drawing/2010/main" val="0"/>
              </a:ext>
            </a:extLst>
          </a:blip>
          <a:srcRect l="8889" t="11196" r="9974" b="16637"/>
          <a:stretch/>
        </p:blipFill>
        <p:spPr bwMode="auto">
          <a:xfrm>
            <a:off x="6475080" y="4908569"/>
            <a:ext cx="1391093" cy="1340403"/>
          </a:xfrm>
          <a:prstGeom prst="rect">
            <a:avLst/>
          </a:prstGeom>
        </p:spPr>
        <p:style>
          <a:lnRef idx="3">
            <a:schemeClr val="lt1"/>
          </a:lnRef>
          <a:fillRef idx="1">
            <a:schemeClr val="accent4"/>
          </a:fillRef>
          <a:effectRef idx="1">
            <a:schemeClr val="accent4"/>
          </a:effectRef>
          <a:fontRef idx="minor">
            <a:schemeClr val="lt1"/>
          </a:fontRef>
        </p:style>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pic>
        <p:nvPicPr>
          <p:cNvPr id="16387" name="Picture 205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030788" y="1817688"/>
            <a:ext cx="271462"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AutoShape 2052"/>
          <p:cNvSpPr>
            <a:spLocks noChangeArrowheads="1"/>
          </p:cNvSpPr>
          <p:nvPr/>
        </p:nvSpPr>
        <p:spPr bwMode="auto">
          <a:xfrm flipV="1">
            <a:off x="5859463" y="2409825"/>
            <a:ext cx="381000" cy="212725"/>
          </a:xfrm>
          <a:prstGeom prst="roundRect">
            <a:avLst>
              <a:gd name="adj" fmla="val 0"/>
            </a:avLst>
          </a:prstGeom>
          <a:solidFill>
            <a:srgbClr val="0E0E0E"/>
          </a:solidFill>
          <a:ln w="19050">
            <a:solidFill>
              <a:srgbClr val="0E0E0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6389" name="AutoShape 2054"/>
          <p:cNvSpPr>
            <a:spLocks noChangeArrowheads="1"/>
          </p:cNvSpPr>
          <p:nvPr/>
        </p:nvSpPr>
        <p:spPr bwMode="auto">
          <a:xfrm flipV="1">
            <a:off x="1976438" y="2287588"/>
            <a:ext cx="1101725" cy="835025"/>
          </a:xfrm>
          <a:prstGeom prst="roundRect">
            <a:avLst>
              <a:gd name="adj" fmla="val 0"/>
            </a:avLst>
          </a:prstGeom>
          <a:solidFill>
            <a:srgbClr val="FFFFFF"/>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6390" name="AutoShape 2055"/>
          <p:cNvSpPr>
            <a:spLocks noChangeArrowheads="1"/>
          </p:cNvSpPr>
          <p:nvPr/>
        </p:nvSpPr>
        <p:spPr bwMode="auto">
          <a:xfrm flipV="1">
            <a:off x="1147763" y="5127624"/>
            <a:ext cx="2036762" cy="752476"/>
          </a:xfrm>
          <a:prstGeom prst="roundRect">
            <a:avLst>
              <a:gd name="adj" fmla="val 0"/>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pic>
        <p:nvPicPr>
          <p:cNvPr id="16392" name="Picture 205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754063" y="2146300"/>
            <a:ext cx="381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3" name="Text Box 2059"/>
          <p:cNvSpPr txBox="1">
            <a:spLocks noChangeArrowheads="1"/>
          </p:cNvSpPr>
          <p:nvPr/>
        </p:nvSpPr>
        <p:spPr bwMode="auto">
          <a:xfrm>
            <a:off x="5846763" y="2409825"/>
            <a:ext cx="612775"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9575">
              <a:spcBef>
                <a:spcPct val="20000"/>
              </a:spcBef>
              <a:buChar char="•"/>
              <a:defRPr sz="3200">
                <a:solidFill>
                  <a:schemeClr val="tx1"/>
                </a:solidFill>
                <a:latin typeface="Times New Roman" pitchFamily="18" charset="0"/>
              </a:defRPr>
            </a:lvl1pPr>
            <a:lvl2pPr marL="454025" indent="-44450" defTabSz="409575">
              <a:spcBef>
                <a:spcPct val="20000"/>
              </a:spcBef>
              <a:buChar char="–"/>
              <a:defRPr sz="2800">
                <a:solidFill>
                  <a:schemeClr val="tx1"/>
                </a:solidFill>
                <a:latin typeface="Times New Roman" pitchFamily="18" charset="0"/>
              </a:defRPr>
            </a:lvl2pPr>
            <a:lvl3pPr marL="817563" indent="3175" defTabSz="409575">
              <a:spcBef>
                <a:spcPct val="20000"/>
              </a:spcBef>
              <a:buChar char="•"/>
              <a:defRPr sz="2400">
                <a:solidFill>
                  <a:schemeClr val="tx1"/>
                </a:solidFill>
                <a:latin typeface="Times New Roman" pitchFamily="18" charset="0"/>
              </a:defRPr>
            </a:lvl3pPr>
            <a:lvl4pPr marL="1600200" indent="-228600" defTabSz="409575">
              <a:spcBef>
                <a:spcPct val="20000"/>
              </a:spcBef>
              <a:buChar char="–"/>
              <a:defRPr sz="2000">
                <a:solidFill>
                  <a:schemeClr val="tx1"/>
                </a:solidFill>
                <a:latin typeface="Times New Roman" pitchFamily="18" charset="0"/>
              </a:defRPr>
            </a:lvl4pPr>
            <a:lvl5pPr marL="2057400" indent="-228600" defTabSz="409575">
              <a:spcBef>
                <a:spcPct val="20000"/>
              </a:spcBef>
              <a:buChar char="»"/>
              <a:defRPr sz="2000">
                <a:solidFill>
                  <a:schemeClr val="tx1"/>
                </a:solidFill>
                <a:latin typeface="Times New Roman" pitchFamily="18" charset="0"/>
              </a:defRPr>
            </a:lvl5pPr>
            <a:lvl6pPr marL="2514600" indent="-228600" defTabSz="40957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40957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40957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409575"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
                <a:srgbClr val="000000"/>
              </a:buClr>
              <a:buSzPct val="90000"/>
              <a:buFont typeface="Monotype Sorts" pitchFamily="2" charset="2"/>
              <a:buNone/>
            </a:pPr>
            <a:r>
              <a:rPr lang="en-US" altLang="en-US" sz="500" dirty="0">
                <a:solidFill>
                  <a:srgbClr val="000000"/>
                </a:solidFill>
                <a:latin typeface="Arial" charset="0"/>
              </a:rPr>
              <a:t>CONTROL </a:t>
            </a:r>
          </a:p>
          <a:p>
            <a:pPr>
              <a:spcBef>
                <a:spcPct val="0"/>
              </a:spcBef>
              <a:buClr>
                <a:srgbClr val="000000"/>
              </a:buClr>
              <a:buSzPct val="90000"/>
              <a:buFont typeface="Monotype Sorts" pitchFamily="2" charset="2"/>
              <a:buNone/>
            </a:pPr>
            <a:r>
              <a:rPr lang="en-US" altLang="en-US" sz="500" dirty="0">
                <a:solidFill>
                  <a:srgbClr val="000000"/>
                </a:solidFill>
                <a:latin typeface="Arial" charset="0"/>
              </a:rPr>
              <a:t>PANEL</a:t>
            </a:r>
            <a:endParaRPr lang="en-US" altLang="en-US" sz="2200" dirty="0"/>
          </a:p>
        </p:txBody>
      </p:sp>
      <p:sp>
        <p:nvSpPr>
          <p:cNvPr id="16394" name="Line 2060"/>
          <p:cNvSpPr>
            <a:spLocks noChangeShapeType="1"/>
          </p:cNvSpPr>
          <p:nvPr/>
        </p:nvSpPr>
        <p:spPr bwMode="auto">
          <a:xfrm flipH="1">
            <a:off x="1812925" y="3176588"/>
            <a:ext cx="393700" cy="1819275"/>
          </a:xfrm>
          <a:prstGeom prst="line">
            <a:avLst/>
          </a:prstGeom>
          <a:noFill/>
          <a:ln w="1905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395" name="Text Box 2061"/>
          <p:cNvSpPr txBox="1">
            <a:spLocks noChangeArrowheads="1"/>
          </p:cNvSpPr>
          <p:nvPr/>
        </p:nvSpPr>
        <p:spPr bwMode="auto">
          <a:xfrm>
            <a:off x="1854200" y="5303838"/>
            <a:ext cx="1223963" cy="434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9575">
              <a:spcBef>
                <a:spcPct val="20000"/>
              </a:spcBef>
              <a:buChar char="•"/>
              <a:defRPr sz="3200">
                <a:solidFill>
                  <a:schemeClr val="tx1"/>
                </a:solidFill>
                <a:latin typeface="Times New Roman" pitchFamily="18" charset="0"/>
              </a:defRPr>
            </a:lvl1pPr>
            <a:lvl2pPr marL="454025" indent="-44450" defTabSz="409575">
              <a:spcBef>
                <a:spcPct val="20000"/>
              </a:spcBef>
              <a:buChar char="–"/>
              <a:defRPr sz="2800">
                <a:solidFill>
                  <a:schemeClr val="tx1"/>
                </a:solidFill>
                <a:latin typeface="Times New Roman" pitchFamily="18" charset="0"/>
              </a:defRPr>
            </a:lvl2pPr>
            <a:lvl3pPr marL="817563" indent="3175" defTabSz="409575">
              <a:spcBef>
                <a:spcPct val="20000"/>
              </a:spcBef>
              <a:buChar char="•"/>
              <a:defRPr sz="2400">
                <a:solidFill>
                  <a:schemeClr val="tx1"/>
                </a:solidFill>
                <a:latin typeface="Times New Roman" pitchFamily="18" charset="0"/>
              </a:defRPr>
            </a:lvl3pPr>
            <a:lvl4pPr marL="1600200" indent="-228600" defTabSz="409575">
              <a:spcBef>
                <a:spcPct val="20000"/>
              </a:spcBef>
              <a:buChar char="–"/>
              <a:defRPr sz="2000">
                <a:solidFill>
                  <a:schemeClr val="tx1"/>
                </a:solidFill>
                <a:latin typeface="Times New Roman" pitchFamily="18" charset="0"/>
              </a:defRPr>
            </a:lvl4pPr>
            <a:lvl5pPr marL="2057400" indent="-228600" defTabSz="409575">
              <a:spcBef>
                <a:spcPct val="20000"/>
              </a:spcBef>
              <a:buChar char="»"/>
              <a:defRPr sz="2000">
                <a:solidFill>
                  <a:schemeClr val="tx1"/>
                </a:solidFill>
                <a:latin typeface="Times New Roman" pitchFamily="18" charset="0"/>
              </a:defRPr>
            </a:lvl5pPr>
            <a:lvl6pPr marL="2514600" indent="-228600" defTabSz="40957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40957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40957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409575"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150000"/>
              </a:lnSpc>
              <a:spcBef>
                <a:spcPct val="0"/>
              </a:spcBef>
              <a:buClr>
                <a:srgbClr val="000000"/>
              </a:buClr>
              <a:buSzPct val="90000"/>
              <a:buFont typeface="Monotype Sorts" pitchFamily="2" charset="2"/>
              <a:buNone/>
            </a:pPr>
            <a:r>
              <a:rPr lang="en-US" altLang="en-US" sz="2000" b="1" dirty="0" smtClean="0">
                <a:solidFill>
                  <a:srgbClr val="000000"/>
                </a:solidFill>
                <a:latin typeface="Arial" charset="0"/>
              </a:rPr>
              <a:t> POLICE</a:t>
            </a:r>
            <a:endParaRPr lang="en-US" altLang="en-US" sz="2000" b="1" dirty="0"/>
          </a:p>
        </p:txBody>
      </p:sp>
      <p:sp>
        <p:nvSpPr>
          <p:cNvPr id="16396" name="Line 2062"/>
          <p:cNvSpPr>
            <a:spLocks noChangeShapeType="1"/>
          </p:cNvSpPr>
          <p:nvPr/>
        </p:nvSpPr>
        <p:spPr bwMode="auto">
          <a:xfrm flipV="1">
            <a:off x="2900363" y="4535488"/>
            <a:ext cx="623887" cy="527050"/>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397" name="Line 2063"/>
          <p:cNvSpPr>
            <a:spLocks noChangeShapeType="1"/>
          </p:cNvSpPr>
          <p:nvPr/>
        </p:nvSpPr>
        <p:spPr bwMode="auto">
          <a:xfrm>
            <a:off x="1174750" y="2449512"/>
            <a:ext cx="708025" cy="309677"/>
          </a:xfrm>
          <a:prstGeom prst="line">
            <a:avLst/>
          </a:prstGeom>
          <a:noFill/>
          <a:ln w="19050">
            <a:solidFill>
              <a:srgbClr val="00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398" name="Line 2064"/>
          <p:cNvSpPr>
            <a:spLocks noChangeShapeType="1"/>
          </p:cNvSpPr>
          <p:nvPr/>
        </p:nvSpPr>
        <p:spPr bwMode="auto">
          <a:xfrm flipV="1">
            <a:off x="1174750" y="2786975"/>
            <a:ext cx="801688" cy="270549"/>
          </a:xfrm>
          <a:prstGeom prst="line">
            <a:avLst/>
          </a:prstGeom>
          <a:noFill/>
          <a:ln w="19050">
            <a:solidFill>
              <a:srgbClr val="00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399" name="Line 2065"/>
          <p:cNvSpPr>
            <a:spLocks noChangeShapeType="1"/>
          </p:cNvSpPr>
          <p:nvPr/>
        </p:nvSpPr>
        <p:spPr bwMode="auto">
          <a:xfrm flipV="1">
            <a:off x="2897188" y="1039813"/>
            <a:ext cx="2471737" cy="1238250"/>
          </a:xfrm>
          <a:prstGeom prst="line">
            <a:avLst/>
          </a:prstGeom>
          <a:noFill/>
          <a:ln w="1905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6400" name="Picture 206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3917950" y="1512888"/>
            <a:ext cx="3810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01" name="Line 2067"/>
          <p:cNvSpPr>
            <a:spLocks noChangeShapeType="1"/>
          </p:cNvSpPr>
          <p:nvPr/>
        </p:nvSpPr>
        <p:spPr bwMode="auto">
          <a:xfrm flipV="1">
            <a:off x="3103563" y="2370138"/>
            <a:ext cx="1806575" cy="674687"/>
          </a:xfrm>
          <a:prstGeom prst="line">
            <a:avLst/>
          </a:prstGeom>
          <a:noFill/>
          <a:ln w="19050">
            <a:solidFill>
              <a:srgbClr val="00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02" name="Text Box 2068"/>
          <p:cNvSpPr txBox="1">
            <a:spLocks noChangeArrowheads="1"/>
          </p:cNvSpPr>
          <p:nvPr/>
        </p:nvSpPr>
        <p:spPr bwMode="auto">
          <a:xfrm>
            <a:off x="5029200" y="3429000"/>
            <a:ext cx="3657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17475" indent="-117475" defTabSz="234950">
              <a:spcBef>
                <a:spcPct val="20000"/>
              </a:spcBef>
              <a:buChar char="•"/>
              <a:defRPr sz="3200">
                <a:solidFill>
                  <a:schemeClr val="tx1"/>
                </a:solidFill>
                <a:latin typeface="Times New Roman" pitchFamily="18" charset="0"/>
              </a:defRPr>
            </a:lvl1pPr>
            <a:lvl2pPr marL="454025" indent="-44450" defTabSz="234950">
              <a:spcBef>
                <a:spcPct val="20000"/>
              </a:spcBef>
              <a:buChar char="–"/>
              <a:defRPr sz="2800">
                <a:solidFill>
                  <a:schemeClr val="tx1"/>
                </a:solidFill>
                <a:latin typeface="Times New Roman" pitchFamily="18" charset="0"/>
              </a:defRPr>
            </a:lvl2pPr>
            <a:lvl3pPr marL="817563" indent="3175" defTabSz="234950">
              <a:spcBef>
                <a:spcPct val="20000"/>
              </a:spcBef>
              <a:buChar char="•"/>
              <a:defRPr sz="2400">
                <a:solidFill>
                  <a:schemeClr val="tx1"/>
                </a:solidFill>
                <a:latin typeface="Times New Roman" pitchFamily="18" charset="0"/>
              </a:defRPr>
            </a:lvl3pPr>
            <a:lvl4pPr marL="1600200" indent="-228600" defTabSz="234950">
              <a:spcBef>
                <a:spcPct val="20000"/>
              </a:spcBef>
              <a:buChar char="–"/>
              <a:defRPr sz="2000">
                <a:solidFill>
                  <a:schemeClr val="tx1"/>
                </a:solidFill>
                <a:latin typeface="Times New Roman" pitchFamily="18" charset="0"/>
              </a:defRPr>
            </a:lvl4pPr>
            <a:lvl5pPr marL="2057400" indent="-228600" defTabSz="234950">
              <a:spcBef>
                <a:spcPct val="20000"/>
              </a:spcBef>
              <a:buChar char="»"/>
              <a:defRPr sz="2000">
                <a:solidFill>
                  <a:schemeClr val="tx1"/>
                </a:solidFill>
                <a:latin typeface="Times New Roman" pitchFamily="18" charset="0"/>
              </a:defRPr>
            </a:lvl5pPr>
            <a:lvl6pPr marL="2514600" indent="-228600" defTabSz="23495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23495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23495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23495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
                <a:srgbClr val="000000"/>
              </a:buClr>
              <a:buSzPct val="90000"/>
              <a:buFont typeface="Monotype Sorts" pitchFamily="2" charset="2"/>
              <a:buNone/>
            </a:pPr>
            <a:r>
              <a:rPr lang="en-US" altLang="en-US" sz="1500" dirty="0">
                <a:solidFill>
                  <a:srgbClr val="000000"/>
                </a:solidFill>
                <a:latin typeface="Arial" charset="0"/>
              </a:rPr>
              <a:t>1. The alarm is tripped (e.g. door)</a:t>
            </a:r>
          </a:p>
          <a:p>
            <a:pPr>
              <a:spcBef>
                <a:spcPct val="0"/>
              </a:spcBef>
              <a:buClr>
                <a:srgbClr val="000000"/>
              </a:buClr>
              <a:buSzPct val="90000"/>
              <a:buFont typeface="Monotype Sorts" pitchFamily="2" charset="2"/>
              <a:buNone/>
            </a:pPr>
            <a:r>
              <a:rPr lang="en-US" altLang="en-US" sz="1500" dirty="0">
                <a:solidFill>
                  <a:srgbClr val="000000"/>
                </a:solidFill>
                <a:latin typeface="Arial" charset="0"/>
              </a:rPr>
              <a:t>2.  Signal is sent to control panel</a:t>
            </a:r>
          </a:p>
          <a:p>
            <a:pPr>
              <a:spcBef>
                <a:spcPct val="0"/>
              </a:spcBef>
              <a:buClr>
                <a:srgbClr val="000000"/>
              </a:buClr>
              <a:buSzPct val="90000"/>
              <a:buFont typeface="Monotype Sorts" pitchFamily="2" charset="2"/>
              <a:buNone/>
            </a:pPr>
            <a:r>
              <a:rPr lang="en-US" altLang="en-US" sz="1500" dirty="0">
                <a:solidFill>
                  <a:srgbClr val="000000"/>
                </a:solidFill>
                <a:latin typeface="Arial" charset="0"/>
              </a:rPr>
              <a:t>3.  Activates siren at premises</a:t>
            </a:r>
          </a:p>
          <a:p>
            <a:pPr>
              <a:spcBef>
                <a:spcPct val="0"/>
              </a:spcBef>
              <a:buClr>
                <a:srgbClr val="000000"/>
              </a:buClr>
              <a:buSzPct val="90000"/>
              <a:buFont typeface="Monotype Sorts" pitchFamily="2" charset="2"/>
              <a:buNone/>
            </a:pPr>
            <a:r>
              <a:rPr lang="en-US" altLang="en-US" sz="1500" dirty="0">
                <a:solidFill>
                  <a:srgbClr val="000000"/>
                </a:solidFill>
                <a:latin typeface="Arial" charset="0"/>
              </a:rPr>
              <a:t>4.  Seizes phone line - signal</a:t>
            </a:r>
          </a:p>
          <a:p>
            <a:pPr>
              <a:spcBef>
                <a:spcPct val="0"/>
              </a:spcBef>
              <a:buClr>
                <a:srgbClr val="000000"/>
              </a:buClr>
              <a:buSzPct val="90000"/>
              <a:buFont typeface="Monotype Sorts" pitchFamily="2" charset="2"/>
              <a:buNone/>
            </a:pPr>
            <a:r>
              <a:rPr lang="en-US" altLang="en-US" sz="1500" dirty="0">
                <a:solidFill>
                  <a:srgbClr val="000000"/>
                </a:solidFill>
                <a:latin typeface="Arial" charset="0"/>
              </a:rPr>
              <a:t>     is sent to alarm company</a:t>
            </a:r>
          </a:p>
          <a:p>
            <a:pPr>
              <a:spcBef>
                <a:spcPct val="0"/>
              </a:spcBef>
              <a:buClr>
                <a:srgbClr val="000000"/>
              </a:buClr>
              <a:buSzPct val="90000"/>
              <a:buFont typeface="Monotype Sorts" pitchFamily="2" charset="2"/>
              <a:buNone/>
            </a:pPr>
            <a:r>
              <a:rPr lang="en-US" altLang="en-US" sz="1500" dirty="0">
                <a:solidFill>
                  <a:srgbClr val="000000"/>
                </a:solidFill>
                <a:latin typeface="Arial" charset="0"/>
              </a:rPr>
              <a:t>     monitoring center</a:t>
            </a:r>
          </a:p>
          <a:p>
            <a:pPr>
              <a:spcBef>
                <a:spcPct val="0"/>
              </a:spcBef>
              <a:buClr>
                <a:srgbClr val="000000"/>
              </a:buClr>
              <a:buSzPct val="90000"/>
              <a:buFont typeface="Monotype Sorts" pitchFamily="2" charset="2"/>
              <a:buNone/>
            </a:pPr>
            <a:r>
              <a:rPr lang="en-US" altLang="en-US" sz="1500" dirty="0">
                <a:solidFill>
                  <a:srgbClr val="000000"/>
                </a:solidFill>
                <a:latin typeface="Arial" charset="0"/>
              </a:rPr>
              <a:t>5.  Alarm Co. calls premises to verify</a:t>
            </a:r>
          </a:p>
          <a:p>
            <a:pPr>
              <a:spcBef>
                <a:spcPct val="0"/>
              </a:spcBef>
              <a:buClr>
                <a:srgbClr val="000000"/>
              </a:buClr>
              <a:buSzPct val="90000"/>
              <a:buFont typeface="Monotype Sorts" pitchFamily="2" charset="2"/>
              <a:buNone/>
            </a:pPr>
            <a:r>
              <a:rPr lang="en-US" altLang="en-US" sz="1500" dirty="0">
                <a:solidFill>
                  <a:srgbClr val="000000"/>
                </a:solidFill>
                <a:latin typeface="Arial" charset="0"/>
              </a:rPr>
              <a:t>6.  Alarm is cancelled with password</a:t>
            </a:r>
          </a:p>
          <a:p>
            <a:pPr>
              <a:spcBef>
                <a:spcPct val="0"/>
              </a:spcBef>
              <a:buClr>
                <a:srgbClr val="000000"/>
              </a:buClr>
              <a:buSzPct val="90000"/>
              <a:buFont typeface="Monotype Sorts" pitchFamily="2" charset="2"/>
              <a:buNone/>
            </a:pPr>
            <a:r>
              <a:rPr lang="en-US" altLang="en-US" sz="1500" dirty="0">
                <a:solidFill>
                  <a:srgbClr val="000000"/>
                </a:solidFill>
                <a:latin typeface="Arial" charset="0"/>
              </a:rPr>
              <a:t>     or pass code, or</a:t>
            </a:r>
          </a:p>
          <a:p>
            <a:pPr>
              <a:spcBef>
                <a:spcPct val="0"/>
              </a:spcBef>
              <a:buClr>
                <a:srgbClr val="000000"/>
              </a:buClr>
              <a:buSzPct val="90000"/>
              <a:buFont typeface="Monotype Sorts" pitchFamily="2" charset="2"/>
              <a:buNone/>
            </a:pPr>
            <a:r>
              <a:rPr lang="en-US" altLang="en-US" sz="1500" dirty="0">
                <a:solidFill>
                  <a:srgbClr val="000000"/>
                </a:solidFill>
                <a:latin typeface="Arial" charset="0"/>
              </a:rPr>
              <a:t>7.  Alarm Co. calls Police</a:t>
            </a:r>
          </a:p>
          <a:p>
            <a:pPr>
              <a:spcBef>
                <a:spcPct val="0"/>
              </a:spcBef>
              <a:buClr>
                <a:srgbClr val="000000"/>
              </a:buClr>
              <a:buSzPct val="90000"/>
              <a:buFont typeface="Monotype Sorts" pitchFamily="2" charset="2"/>
              <a:buNone/>
            </a:pPr>
            <a:r>
              <a:rPr lang="en-US" altLang="en-US" sz="1500" dirty="0">
                <a:solidFill>
                  <a:srgbClr val="000000"/>
                </a:solidFill>
                <a:latin typeface="Arial" charset="0"/>
              </a:rPr>
              <a:t>8.  Dispatch</a:t>
            </a:r>
          </a:p>
          <a:p>
            <a:pPr>
              <a:spcBef>
                <a:spcPct val="0"/>
              </a:spcBef>
              <a:buClr>
                <a:srgbClr val="000000"/>
              </a:buClr>
              <a:buSzPct val="90000"/>
              <a:buFont typeface="Monotype Sorts" pitchFamily="2" charset="2"/>
              <a:buNone/>
            </a:pPr>
            <a:r>
              <a:rPr lang="en-US" altLang="en-US" sz="1500" dirty="0">
                <a:solidFill>
                  <a:srgbClr val="000000"/>
                </a:solidFill>
                <a:latin typeface="Arial" charset="0"/>
              </a:rPr>
              <a:t>9.  Alarm Co. calls emergency contacts 		provided by customer</a:t>
            </a:r>
            <a:endParaRPr lang="en-US" altLang="en-US" sz="3000" dirty="0"/>
          </a:p>
        </p:txBody>
      </p:sp>
      <p:sp>
        <p:nvSpPr>
          <p:cNvPr id="16403" name="Line 2069"/>
          <p:cNvSpPr>
            <a:spLocks noChangeShapeType="1"/>
          </p:cNvSpPr>
          <p:nvPr/>
        </p:nvSpPr>
        <p:spPr bwMode="auto">
          <a:xfrm flipH="1" flipV="1">
            <a:off x="5372100" y="2014538"/>
            <a:ext cx="555625" cy="330200"/>
          </a:xfrm>
          <a:prstGeom prst="line">
            <a:avLst/>
          </a:prstGeom>
          <a:noFill/>
          <a:ln w="1905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04" name="Line 2070"/>
          <p:cNvSpPr>
            <a:spLocks noChangeShapeType="1"/>
          </p:cNvSpPr>
          <p:nvPr/>
        </p:nvSpPr>
        <p:spPr bwMode="auto">
          <a:xfrm flipV="1">
            <a:off x="3078163" y="1249363"/>
            <a:ext cx="2279650" cy="1069975"/>
          </a:xfrm>
          <a:prstGeom prst="line">
            <a:avLst/>
          </a:prstGeom>
          <a:noFill/>
          <a:ln w="19050">
            <a:solidFill>
              <a:srgbClr val="00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05" name="Line 2071"/>
          <p:cNvSpPr>
            <a:spLocks noChangeShapeType="1"/>
          </p:cNvSpPr>
          <p:nvPr/>
        </p:nvSpPr>
        <p:spPr bwMode="auto">
          <a:xfrm>
            <a:off x="5249863" y="3109913"/>
            <a:ext cx="366712" cy="263525"/>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06" name="Line 2072"/>
          <p:cNvSpPr>
            <a:spLocks noChangeShapeType="1"/>
          </p:cNvSpPr>
          <p:nvPr/>
        </p:nvSpPr>
        <p:spPr bwMode="auto">
          <a:xfrm flipV="1">
            <a:off x="5602288" y="3109913"/>
            <a:ext cx="0" cy="26352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07" name="Line 2073"/>
          <p:cNvSpPr>
            <a:spLocks noChangeShapeType="1"/>
          </p:cNvSpPr>
          <p:nvPr/>
        </p:nvSpPr>
        <p:spPr bwMode="auto">
          <a:xfrm flipV="1">
            <a:off x="5602288" y="2635250"/>
            <a:ext cx="298450" cy="436563"/>
          </a:xfrm>
          <a:prstGeom prst="line">
            <a:avLst/>
          </a:prstGeom>
          <a:noFill/>
          <a:ln w="1905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08" name="Line 2074"/>
          <p:cNvSpPr>
            <a:spLocks noChangeShapeType="1"/>
          </p:cNvSpPr>
          <p:nvPr/>
        </p:nvSpPr>
        <p:spPr bwMode="auto">
          <a:xfrm>
            <a:off x="5005388" y="2384425"/>
            <a:ext cx="854075" cy="65088"/>
          </a:xfrm>
          <a:prstGeom prst="line">
            <a:avLst/>
          </a:prstGeom>
          <a:noFill/>
          <a:ln w="19050">
            <a:solidFill>
              <a:srgbClr val="00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09" name="Line 2075"/>
          <p:cNvSpPr>
            <a:spLocks noChangeShapeType="1"/>
          </p:cNvSpPr>
          <p:nvPr/>
        </p:nvSpPr>
        <p:spPr bwMode="auto">
          <a:xfrm flipV="1">
            <a:off x="4040188" y="3797300"/>
            <a:ext cx="544512" cy="368300"/>
          </a:xfrm>
          <a:prstGeom prst="line">
            <a:avLst/>
          </a:prstGeom>
          <a:noFill/>
          <a:ln w="1905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10" name="Text Box 2076"/>
          <p:cNvSpPr txBox="1">
            <a:spLocks noChangeArrowheads="1"/>
          </p:cNvSpPr>
          <p:nvPr/>
        </p:nvSpPr>
        <p:spPr bwMode="auto">
          <a:xfrm>
            <a:off x="4262438" y="2692400"/>
            <a:ext cx="9207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9575">
              <a:spcBef>
                <a:spcPct val="20000"/>
              </a:spcBef>
              <a:buChar char="•"/>
              <a:defRPr sz="3200">
                <a:solidFill>
                  <a:schemeClr val="tx1"/>
                </a:solidFill>
                <a:latin typeface="Times New Roman" pitchFamily="18" charset="0"/>
              </a:defRPr>
            </a:lvl1pPr>
            <a:lvl2pPr marL="454025" indent="-44450" defTabSz="409575">
              <a:spcBef>
                <a:spcPct val="20000"/>
              </a:spcBef>
              <a:buChar char="–"/>
              <a:defRPr sz="2800">
                <a:solidFill>
                  <a:schemeClr val="tx1"/>
                </a:solidFill>
                <a:latin typeface="Times New Roman" pitchFamily="18" charset="0"/>
              </a:defRPr>
            </a:lvl2pPr>
            <a:lvl3pPr marL="817563" indent="3175" defTabSz="409575">
              <a:spcBef>
                <a:spcPct val="20000"/>
              </a:spcBef>
              <a:buChar char="•"/>
              <a:defRPr sz="2400">
                <a:solidFill>
                  <a:schemeClr val="tx1"/>
                </a:solidFill>
                <a:latin typeface="Times New Roman" pitchFamily="18" charset="0"/>
              </a:defRPr>
            </a:lvl3pPr>
            <a:lvl4pPr marL="1600200" indent="-228600" defTabSz="409575">
              <a:spcBef>
                <a:spcPct val="20000"/>
              </a:spcBef>
              <a:buChar char="–"/>
              <a:defRPr sz="2000">
                <a:solidFill>
                  <a:schemeClr val="tx1"/>
                </a:solidFill>
                <a:latin typeface="Times New Roman" pitchFamily="18" charset="0"/>
              </a:defRPr>
            </a:lvl4pPr>
            <a:lvl5pPr marL="2057400" indent="-228600" defTabSz="409575">
              <a:spcBef>
                <a:spcPct val="20000"/>
              </a:spcBef>
              <a:buChar char="»"/>
              <a:defRPr sz="2000">
                <a:solidFill>
                  <a:schemeClr val="tx1"/>
                </a:solidFill>
                <a:latin typeface="Times New Roman" pitchFamily="18" charset="0"/>
              </a:defRPr>
            </a:lvl5pPr>
            <a:lvl6pPr marL="2514600" indent="-228600" defTabSz="40957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40957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40957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409575"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
                <a:srgbClr val="000000"/>
              </a:buClr>
              <a:buSzPct val="90000"/>
              <a:buFont typeface="Monotype Sorts" pitchFamily="2" charset="2"/>
              <a:buNone/>
            </a:pPr>
            <a:r>
              <a:rPr lang="en-US" altLang="en-US" sz="1100" dirty="0">
                <a:solidFill>
                  <a:srgbClr val="000000"/>
                </a:solidFill>
                <a:latin typeface="Arial" charset="0"/>
              </a:rPr>
              <a:t>4</a:t>
            </a:r>
            <a:endParaRPr lang="en-US" altLang="en-US" sz="2200" dirty="0"/>
          </a:p>
        </p:txBody>
      </p:sp>
      <p:sp>
        <p:nvSpPr>
          <p:cNvPr id="16411" name="Text Box 2077"/>
          <p:cNvSpPr txBox="1">
            <a:spLocks noChangeArrowheads="1"/>
          </p:cNvSpPr>
          <p:nvPr/>
        </p:nvSpPr>
        <p:spPr bwMode="auto">
          <a:xfrm>
            <a:off x="4371975" y="1295400"/>
            <a:ext cx="92075"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9575">
              <a:spcBef>
                <a:spcPct val="20000"/>
              </a:spcBef>
              <a:buChar char="•"/>
              <a:defRPr sz="3200">
                <a:solidFill>
                  <a:schemeClr val="tx1"/>
                </a:solidFill>
                <a:latin typeface="Times New Roman" pitchFamily="18" charset="0"/>
              </a:defRPr>
            </a:lvl1pPr>
            <a:lvl2pPr marL="454025" indent="-44450" defTabSz="409575">
              <a:spcBef>
                <a:spcPct val="20000"/>
              </a:spcBef>
              <a:buChar char="–"/>
              <a:defRPr sz="2800">
                <a:solidFill>
                  <a:schemeClr val="tx1"/>
                </a:solidFill>
                <a:latin typeface="Times New Roman" pitchFamily="18" charset="0"/>
              </a:defRPr>
            </a:lvl2pPr>
            <a:lvl3pPr marL="817563" indent="3175" defTabSz="409575">
              <a:spcBef>
                <a:spcPct val="20000"/>
              </a:spcBef>
              <a:buChar char="•"/>
              <a:defRPr sz="2400">
                <a:solidFill>
                  <a:schemeClr val="tx1"/>
                </a:solidFill>
                <a:latin typeface="Times New Roman" pitchFamily="18" charset="0"/>
              </a:defRPr>
            </a:lvl3pPr>
            <a:lvl4pPr marL="1600200" indent="-228600" defTabSz="409575">
              <a:spcBef>
                <a:spcPct val="20000"/>
              </a:spcBef>
              <a:buChar char="–"/>
              <a:defRPr sz="2000">
                <a:solidFill>
                  <a:schemeClr val="tx1"/>
                </a:solidFill>
                <a:latin typeface="Times New Roman" pitchFamily="18" charset="0"/>
              </a:defRPr>
            </a:lvl4pPr>
            <a:lvl5pPr marL="2057400" indent="-228600" defTabSz="409575">
              <a:spcBef>
                <a:spcPct val="20000"/>
              </a:spcBef>
              <a:buChar char="»"/>
              <a:defRPr sz="2000">
                <a:solidFill>
                  <a:schemeClr val="tx1"/>
                </a:solidFill>
                <a:latin typeface="Times New Roman" pitchFamily="18" charset="0"/>
              </a:defRPr>
            </a:lvl5pPr>
            <a:lvl6pPr marL="2514600" indent="-228600" defTabSz="40957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40957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40957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409575"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
                <a:srgbClr val="000000"/>
              </a:buClr>
              <a:buSzPct val="90000"/>
              <a:buFont typeface="Monotype Sorts" pitchFamily="2" charset="2"/>
              <a:buNone/>
            </a:pPr>
            <a:r>
              <a:rPr lang="en-US" altLang="en-US" sz="1100" dirty="0">
                <a:solidFill>
                  <a:srgbClr val="000000"/>
                </a:solidFill>
                <a:latin typeface="Arial" charset="0"/>
              </a:rPr>
              <a:t>5</a:t>
            </a:r>
            <a:endParaRPr lang="en-US" altLang="en-US" sz="2200" dirty="0"/>
          </a:p>
        </p:txBody>
      </p:sp>
      <p:sp>
        <p:nvSpPr>
          <p:cNvPr id="16412" name="Text Box 2078"/>
          <p:cNvSpPr txBox="1">
            <a:spLocks noChangeArrowheads="1"/>
          </p:cNvSpPr>
          <p:nvPr/>
        </p:nvSpPr>
        <p:spPr bwMode="auto">
          <a:xfrm>
            <a:off x="3625850" y="2178050"/>
            <a:ext cx="9207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9575">
              <a:spcBef>
                <a:spcPct val="20000"/>
              </a:spcBef>
              <a:buChar char="•"/>
              <a:defRPr sz="3200">
                <a:solidFill>
                  <a:schemeClr val="tx1"/>
                </a:solidFill>
                <a:latin typeface="Times New Roman" pitchFamily="18" charset="0"/>
              </a:defRPr>
            </a:lvl1pPr>
            <a:lvl2pPr marL="454025" indent="-44450" defTabSz="409575">
              <a:spcBef>
                <a:spcPct val="20000"/>
              </a:spcBef>
              <a:buChar char="–"/>
              <a:defRPr sz="2800">
                <a:solidFill>
                  <a:schemeClr val="tx1"/>
                </a:solidFill>
                <a:latin typeface="Times New Roman" pitchFamily="18" charset="0"/>
              </a:defRPr>
            </a:lvl2pPr>
            <a:lvl3pPr marL="817563" indent="3175" defTabSz="409575">
              <a:spcBef>
                <a:spcPct val="20000"/>
              </a:spcBef>
              <a:buChar char="•"/>
              <a:defRPr sz="2400">
                <a:solidFill>
                  <a:schemeClr val="tx1"/>
                </a:solidFill>
                <a:latin typeface="Times New Roman" pitchFamily="18" charset="0"/>
              </a:defRPr>
            </a:lvl3pPr>
            <a:lvl4pPr marL="1600200" indent="-228600" defTabSz="409575">
              <a:spcBef>
                <a:spcPct val="20000"/>
              </a:spcBef>
              <a:buChar char="–"/>
              <a:defRPr sz="2000">
                <a:solidFill>
                  <a:schemeClr val="tx1"/>
                </a:solidFill>
                <a:latin typeface="Times New Roman" pitchFamily="18" charset="0"/>
              </a:defRPr>
            </a:lvl4pPr>
            <a:lvl5pPr marL="2057400" indent="-228600" defTabSz="409575">
              <a:spcBef>
                <a:spcPct val="20000"/>
              </a:spcBef>
              <a:buChar char="»"/>
              <a:defRPr sz="2000">
                <a:solidFill>
                  <a:schemeClr val="tx1"/>
                </a:solidFill>
                <a:latin typeface="Times New Roman" pitchFamily="18" charset="0"/>
              </a:defRPr>
            </a:lvl5pPr>
            <a:lvl6pPr marL="2514600" indent="-228600" defTabSz="40957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40957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40957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409575"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
                <a:srgbClr val="000000"/>
              </a:buClr>
              <a:buSzPct val="90000"/>
              <a:buFont typeface="Monotype Sorts" pitchFamily="2" charset="2"/>
              <a:buNone/>
            </a:pPr>
            <a:r>
              <a:rPr lang="en-US" altLang="en-US" sz="1100" dirty="0">
                <a:solidFill>
                  <a:srgbClr val="000000"/>
                </a:solidFill>
                <a:latin typeface="Arial" charset="0"/>
              </a:rPr>
              <a:t>6</a:t>
            </a:r>
            <a:endParaRPr lang="en-US" altLang="en-US" sz="2200" dirty="0"/>
          </a:p>
        </p:txBody>
      </p:sp>
      <p:sp>
        <p:nvSpPr>
          <p:cNvPr id="16413" name="Text Box 2079"/>
          <p:cNvSpPr txBox="1">
            <a:spLocks noChangeArrowheads="1"/>
          </p:cNvSpPr>
          <p:nvPr/>
        </p:nvSpPr>
        <p:spPr bwMode="auto">
          <a:xfrm>
            <a:off x="1671638" y="2647950"/>
            <a:ext cx="920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9575">
              <a:spcBef>
                <a:spcPct val="20000"/>
              </a:spcBef>
              <a:buChar char="•"/>
              <a:defRPr sz="3200">
                <a:solidFill>
                  <a:schemeClr val="tx1"/>
                </a:solidFill>
                <a:latin typeface="Times New Roman" pitchFamily="18" charset="0"/>
              </a:defRPr>
            </a:lvl1pPr>
            <a:lvl2pPr marL="454025" indent="-44450" defTabSz="409575">
              <a:spcBef>
                <a:spcPct val="20000"/>
              </a:spcBef>
              <a:buChar char="–"/>
              <a:defRPr sz="2800">
                <a:solidFill>
                  <a:schemeClr val="tx1"/>
                </a:solidFill>
                <a:latin typeface="Times New Roman" pitchFamily="18" charset="0"/>
              </a:defRPr>
            </a:lvl2pPr>
            <a:lvl3pPr marL="817563" indent="3175" defTabSz="409575">
              <a:spcBef>
                <a:spcPct val="20000"/>
              </a:spcBef>
              <a:buChar char="•"/>
              <a:defRPr sz="2400">
                <a:solidFill>
                  <a:schemeClr val="tx1"/>
                </a:solidFill>
                <a:latin typeface="Times New Roman" pitchFamily="18" charset="0"/>
              </a:defRPr>
            </a:lvl3pPr>
            <a:lvl4pPr marL="1600200" indent="-228600" defTabSz="409575">
              <a:spcBef>
                <a:spcPct val="20000"/>
              </a:spcBef>
              <a:buChar char="–"/>
              <a:defRPr sz="2000">
                <a:solidFill>
                  <a:schemeClr val="tx1"/>
                </a:solidFill>
                <a:latin typeface="Times New Roman" pitchFamily="18" charset="0"/>
              </a:defRPr>
            </a:lvl4pPr>
            <a:lvl5pPr marL="2057400" indent="-228600" defTabSz="409575">
              <a:spcBef>
                <a:spcPct val="20000"/>
              </a:spcBef>
              <a:buChar char="»"/>
              <a:defRPr sz="2000">
                <a:solidFill>
                  <a:schemeClr val="tx1"/>
                </a:solidFill>
                <a:latin typeface="Times New Roman" pitchFamily="18" charset="0"/>
              </a:defRPr>
            </a:lvl5pPr>
            <a:lvl6pPr marL="2514600" indent="-228600" defTabSz="40957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40957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40957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409575"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
                <a:srgbClr val="000000"/>
              </a:buClr>
              <a:buSzPct val="90000"/>
              <a:buFont typeface="Monotype Sorts" pitchFamily="2" charset="2"/>
              <a:buNone/>
            </a:pPr>
            <a:r>
              <a:rPr lang="en-US" altLang="en-US" sz="1100" dirty="0">
                <a:solidFill>
                  <a:srgbClr val="000000"/>
                </a:solidFill>
                <a:latin typeface="Arial" charset="0"/>
              </a:rPr>
              <a:t>9</a:t>
            </a:r>
            <a:endParaRPr lang="en-US" altLang="en-US" sz="2200" dirty="0"/>
          </a:p>
        </p:txBody>
      </p:sp>
      <p:sp>
        <p:nvSpPr>
          <p:cNvPr id="16414" name="Text Box 2080"/>
          <p:cNvSpPr txBox="1">
            <a:spLocks noChangeArrowheads="1"/>
          </p:cNvSpPr>
          <p:nvPr/>
        </p:nvSpPr>
        <p:spPr bwMode="auto">
          <a:xfrm>
            <a:off x="2157413" y="3906838"/>
            <a:ext cx="93662"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9575">
              <a:spcBef>
                <a:spcPct val="20000"/>
              </a:spcBef>
              <a:buChar char="•"/>
              <a:defRPr sz="3200">
                <a:solidFill>
                  <a:schemeClr val="tx1"/>
                </a:solidFill>
                <a:latin typeface="Times New Roman" pitchFamily="18" charset="0"/>
              </a:defRPr>
            </a:lvl1pPr>
            <a:lvl2pPr marL="454025" indent="-44450" defTabSz="409575">
              <a:spcBef>
                <a:spcPct val="20000"/>
              </a:spcBef>
              <a:buChar char="–"/>
              <a:defRPr sz="2800">
                <a:solidFill>
                  <a:schemeClr val="tx1"/>
                </a:solidFill>
                <a:latin typeface="Times New Roman" pitchFamily="18" charset="0"/>
              </a:defRPr>
            </a:lvl2pPr>
            <a:lvl3pPr marL="817563" indent="3175" defTabSz="409575">
              <a:spcBef>
                <a:spcPct val="20000"/>
              </a:spcBef>
              <a:buChar char="•"/>
              <a:defRPr sz="2400">
                <a:solidFill>
                  <a:schemeClr val="tx1"/>
                </a:solidFill>
                <a:latin typeface="Times New Roman" pitchFamily="18" charset="0"/>
              </a:defRPr>
            </a:lvl3pPr>
            <a:lvl4pPr marL="1600200" indent="-228600" defTabSz="409575">
              <a:spcBef>
                <a:spcPct val="20000"/>
              </a:spcBef>
              <a:buChar char="–"/>
              <a:defRPr sz="2000">
                <a:solidFill>
                  <a:schemeClr val="tx1"/>
                </a:solidFill>
                <a:latin typeface="Times New Roman" pitchFamily="18" charset="0"/>
              </a:defRPr>
            </a:lvl4pPr>
            <a:lvl5pPr marL="2057400" indent="-228600" defTabSz="409575">
              <a:spcBef>
                <a:spcPct val="20000"/>
              </a:spcBef>
              <a:buChar char="»"/>
              <a:defRPr sz="2000">
                <a:solidFill>
                  <a:schemeClr val="tx1"/>
                </a:solidFill>
                <a:latin typeface="Times New Roman" pitchFamily="18" charset="0"/>
              </a:defRPr>
            </a:lvl5pPr>
            <a:lvl6pPr marL="2514600" indent="-228600" defTabSz="40957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40957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40957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409575"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
                <a:srgbClr val="000000"/>
              </a:buClr>
              <a:buSzPct val="90000"/>
              <a:buFont typeface="Monotype Sorts" pitchFamily="2" charset="2"/>
              <a:buNone/>
            </a:pPr>
            <a:r>
              <a:rPr lang="en-US" altLang="en-US" sz="1100" dirty="0">
                <a:solidFill>
                  <a:srgbClr val="000000"/>
                </a:solidFill>
                <a:latin typeface="Arial" charset="0"/>
              </a:rPr>
              <a:t>7</a:t>
            </a:r>
            <a:endParaRPr lang="en-US" altLang="en-US" sz="2200" dirty="0"/>
          </a:p>
        </p:txBody>
      </p:sp>
      <p:sp>
        <p:nvSpPr>
          <p:cNvPr id="16415" name="Text Box 2081"/>
          <p:cNvSpPr txBox="1">
            <a:spLocks noChangeArrowheads="1"/>
          </p:cNvSpPr>
          <p:nvPr/>
        </p:nvSpPr>
        <p:spPr bwMode="auto">
          <a:xfrm>
            <a:off x="3448050" y="4684713"/>
            <a:ext cx="9207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9575">
              <a:spcBef>
                <a:spcPct val="20000"/>
              </a:spcBef>
              <a:buChar char="•"/>
              <a:defRPr sz="3200">
                <a:solidFill>
                  <a:schemeClr val="tx1"/>
                </a:solidFill>
                <a:latin typeface="Times New Roman" pitchFamily="18" charset="0"/>
              </a:defRPr>
            </a:lvl1pPr>
            <a:lvl2pPr marL="454025" indent="-44450" defTabSz="409575">
              <a:spcBef>
                <a:spcPct val="20000"/>
              </a:spcBef>
              <a:buChar char="–"/>
              <a:defRPr sz="2800">
                <a:solidFill>
                  <a:schemeClr val="tx1"/>
                </a:solidFill>
                <a:latin typeface="Times New Roman" pitchFamily="18" charset="0"/>
              </a:defRPr>
            </a:lvl2pPr>
            <a:lvl3pPr marL="817563" indent="3175" defTabSz="409575">
              <a:spcBef>
                <a:spcPct val="20000"/>
              </a:spcBef>
              <a:buChar char="•"/>
              <a:defRPr sz="2400">
                <a:solidFill>
                  <a:schemeClr val="tx1"/>
                </a:solidFill>
                <a:latin typeface="Times New Roman" pitchFamily="18" charset="0"/>
              </a:defRPr>
            </a:lvl3pPr>
            <a:lvl4pPr marL="1600200" indent="-228600" defTabSz="409575">
              <a:spcBef>
                <a:spcPct val="20000"/>
              </a:spcBef>
              <a:buChar char="–"/>
              <a:defRPr sz="2000">
                <a:solidFill>
                  <a:schemeClr val="tx1"/>
                </a:solidFill>
                <a:latin typeface="Times New Roman" pitchFamily="18" charset="0"/>
              </a:defRPr>
            </a:lvl4pPr>
            <a:lvl5pPr marL="2057400" indent="-228600" defTabSz="409575">
              <a:spcBef>
                <a:spcPct val="20000"/>
              </a:spcBef>
              <a:buChar char="»"/>
              <a:defRPr sz="2000">
                <a:solidFill>
                  <a:schemeClr val="tx1"/>
                </a:solidFill>
                <a:latin typeface="Times New Roman" pitchFamily="18" charset="0"/>
              </a:defRPr>
            </a:lvl5pPr>
            <a:lvl6pPr marL="2514600" indent="-228600" defTabSz="40957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40957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40957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409575"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
                <a:srgbClr val="000000"/>
              </a:buClr>
              <a:buSzPct val="90000"/>
              <a:buFont typeface="Monotype Sorts" pitchFamily="2" charset="2"/>
              <a:buNone/>
            </a:pPr>
            <a:r>
              <a:rPr lang="en-US" altLang="en-US" sz="1100" dirty="0">
                <a:solidFill>
                  <a:srgbClr val="000000"/>
                </a:solidFill>
                <a:latin typeface="Arial" charset="0"/>
              </a:rPr>
              <a:t>8</a:t>
            </a:r>
            <a:endParaRPr lang="en-US" altLang="en-US" sz="2200" dirty="0"/>
          </a:p>
        </p:txBody>
      </p:sp>
      <p:sp>
        <p:nvSpPr>
          <p:cNvPr id="16416" name="Text Box 2082"/>
          <p:cNvSpPr txBox="1">
            <a:spLocks noChangeArrowheads="1"/>
          </p:cNvSpPr>
          <p:nvPr/>
        </p:nvSpPr>
        <p:spPr bwMode="auto">
          <a:xfrm>
            <a:off x="5661025" y="3221038"/>
            <a:ext cx="9207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9575">
              <a:spcBef>
                <a:spcPct val="20000"/>
              </a:spcBef>
              <a:buChar char="•"/>
              <a:defRPr sz="3200">
                <a:solidFill>
                  <a:schemeClr val="tx1"/>
                </a:solidFill>
                <a:latin typeface="Times New Roman" pitchFamily="18" charset="0"/>
              </a:defRPr>
            </a:lvl1pPr>
            <a:lvl2pPr marL="454025" indent="-44450" defTabSz="409575">
              <a:spcBef>
                <a:spcPct val="20000"/>
              </a:spcBef>
              <a:buChar char="–"/>
              <a:defRPr sz="2800">
                <a:solidFill>
                  <a:schemeClr val="tx1"/>
                </a:solidFill>
                <a:latin typeface="Times New Roman" pitchFamily="18" charset="0"/>
              </a:defRPr>
            </a:lvl2pPr>
            <a:lvl3pPr marL="817563" indent="3175" defTabSz="409575">
              <a:spcBef>
                <a:spcPct val="20000"/>
              </a:spcBef>
              <a:buChar char="•"/>
              <a:defRPr sz="2400">
                <a:solidFill>
                  <a:schemeClr val="tx1"/>
                </a:solidFill>
                <a:latin typeface="Times New Roman" pitchFamily="18" charset="0"/>
              </a:defRPr>
            </a:lvl3pPr>
            <a:lvl4pPr marL="1600200" indent="-228600" defTabSz="409575">
              <a:spcBef>
                <a:spcPct val="20000"/>
              </a:spcBef>
              <a:buChar char="–"/>
              <a:defRPr sz="2000">
                <a:solidFill>
                  <a:schemeClr val="tx1"/>
                </a:solidFill>
                <a:latin typeface="Times New Roman" pitchFamily="18" charset="0"/>
              </a:defRPr>
            </a:lvl4pPr>
            <a:lvl5pPr marL="2057400" indent="-228600" defTabSz="409575">
              <a:spcBef>
                <a:spcPct val="20000"/>
              </a:spcBef>
              <a:buChar char="»"/>
              <a:defRPr sz="2000">
                <a:solidFill>
                  <a:schemeClr val="tx1"/>
                </a:solidFill>
                <a:latin typeface="Times New Roman" pitchFamily="18" charset="0"/>
              </a:defRPr>
            </a:lvl5pPr>
            <a:lvl6pPr marL="2514600" indent="-228600" defTabSz="40957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40957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40957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409575"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
                <a:srgbClr val="000000"/>
              </a:buClr>
              <a:buSzPct val="90000"/>
              <a:buFont typeface="Monotype Sorts" pitchFamily="2" charset="2"/>
              <a:buNone/>
            </a:pPr>
            <a:r>
              <a:rPr lang="en-US" altLang="en-US" sz="1100" dirty="0">
                <a:solidFill>
                  <a:srgbClr val="000000"/>
                </a:solidFill>
                <a:latin typeface="Arial" charset="0"/>
              </a:rPr>
              <a:t>1</a:t>
            </a:r>
            <a:endParaRPr lang="en-US" altLang="en-US" sz="2200" dirty="0"/>
          </a:p>
        </p:txBody>
      </p:sp>
      <p:sp>
        <p:nvSpPr>
          <p:cNvPr id="16417" name="Text Box 2083"/>
          <p:cNvSpPr txBox="1">
            <a:spLocks noChangeArrowheads="1"/>
          </p:cNvSpPr>
          <p:nvPr/>
        </p:nvSpPr>
        <p:spPr bwMode="auto">
          <a:xfrm>
            <a:off x="5732463" y="2919413"/>
            <a:ext cx="441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9575">
              <a:spcBef>
                <a:spcPct val="20000"/>
              </a:spcBef>
              <a:buChar char="•"/>
              <a:defRPr sz="3200">
                <a:solidFill>
                  <a:schemeClr val="tx1"/>
                </a:solidFill>
                <a:latin typeface="Times New Roman" pitchFamily="18" charset="0"/>
              </a:defRPr>
            </a:lvl1pPr>
            <a:lvl2pPr marL="454025" indent="-44450" defTabSz="409575">
              <a:spcBef>
                <a:spcPct val="20000"/>
              </a:spcBef>
              <a:buChar char="–"/>
              <a:defRPr sz="2800">
                <a:solidFill>
                  <a:schemeClr val="tx1"/>
                </a:solidFill>
                <a:latin typeface="Times New Roman" pitchFamily="18" charset="0"/>
              </a:defRPr>
            </a:lvl2pPr>
            <a:lvl3pPr marL="817563" indent="3175" defTabSz="409575">
              <a:spcBef>
                <a:spcPct val="20000"/>
              </a:spcBef>
              <a:buChar char="•"/>
              <a:defRPr sz="2400">
                <a:solidFill>
                  <a:schemeClr val="tx1"/>
                </a:solidFill>
                <a:latin typeface="Times New Roman" pitchFamily="18" charset="0"/>
              </a:defRPr>
            </a:lvl3pPr>
            <a:lvl4pPr marL="1600200" indent="-228600" defTabSz="409575">
              <a:spcBef>
                <a:spcPct val="20000"/>
              </a:spcBef>
              <a:buChar char="–"/>
              <a:defRPr sz="2000">
                <a:solidFill>
                  <a:schemeClr val="tx1"/>
                </a:solidFill>
                <a:latin typeface="Times New Roman" pitchFamily="18" charset="0"/>
              </a:defRPr>
            </a:lvl4pPr>
            <a:lvl5pPr marL="2057400" indent="-228600" defTabSz="409575">
              <a:spcBef>
                <a:spcPct val="20000"/>
              </a:spcBef>
              <a:buChar char="»"/>
              <a:defRPr sz="2000">
                <a:solidFill>
                  <a:schemeClr val="tx1"/>
                </a:solidFill>
                <a:latin typeface="Times New Roman" pitchFamily="18" charset="0"/>
              </a:defRPr>
            </a:lvl5pPr>
            <a:lvl6pPr marL="2514600" indent="-228600" defTabSz="40957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40957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40957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409575"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
                <a:srgbClr val="000000"/>
              </a:buClr>
              <a:buSzPct val="90000"/>
              <a:buFont typeface="Monotype Sorts" pitchFamily="2" charset="2"/>
              <a:buNone/>
            </a:pPr>
            <a:r>
              <a:rPr lang="en-US" altLang="en-US" sz="1100" dirty="0">
                <a:solidFill>
                  <a:srgbClr val="000000"/>
                </a:solidFill>
                <a:latin typeface="Arial" charset="0"/>
              </a:rPr>
              <a:t>2</a:t>
            </a:r>
            <a:endParaRPr lang="en-US" altLang="en-US" sz="2200" dirty="0"/>
          </a:p>
        </p:txBody>
      </p:sp>
      <p:sp>
        <p:nvSpPr>
          <p:cNvPr id="16418" name="Text Box 2084"/>
          <p:cNvSpPr txBox="1">
            <a:spLocks noChangeArrowheads="1"/>
          </p:cNvSpPr>
          <p:nvPr/>
        </p:nvSpPr>
        <p:spPr bwMode="auto">
          <a:xfrm>
            <a:off x="5702300" y="2073275"/>
            <a:ext cx="9207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9575">
              <a:spcBef>
                <a:spcPct val="20000"/>
              </a:spcBef>
              <a:buChar char="•"/>
              <a:defRPr sz="3200">
                <a:solidFill>
                  <a:schemeClr val="tx1"/>
                </a:solidFill>
                <a:latin typeface="Times New Roman" pitchFamily="18" charset="0"/>
              </a:defRPr>
            </a:lvl1pPr>
            <a:lvl2pPr marL="454025" indent="-44450" defTabSz="409575">
              <a:spcBef>
                <a:spcPct val="20000"/>
              </a:spcBef>
              <a:buChar char="–"/>
              <a:defRPr sz="2800">
                <a:solidFill>
                  <a:schemeClr val="tx1"/>
                </a:solidFill>
                <a:latin typeface="Times New Roman" pitchFamily="18" charset="0"/>
              </a:defRPr>
            </a:lvl2pPr>
            <a:lvl3pPr marL="817563" indent="3175" defTabSz="409575">
              <a:spcBef>
                <a:spcPct val="20000"/>
              </a:spcBef>
              <a:buChar char="•"/>
              <a:defRPr sz="2400">
                <a:solidFill>
                  <a:schemeClr val="tx1"/>
                </a:solidFill>
                <a:latin typeface="Times New Roman" pitchFamily="18" charset="0"/>
              </a:defRPr>
            </a:lvl3pPr>
            <a:lvl4pPr marL="1600200" indent="-228600" defTabSz="409575">
              <a:spcBef>
                <a:spcPct val="20000"/>
              </a:spcBef>
              <a:buChar char="–"/>
              <a:defRPr sz="2000">
                <a:solidFill>
                  <a:schemeClr val="tx1"/>
                </a:solidFill>
                <a:latin typeface="Times New Roman" pitchFamily="18" charset="0"/>
              </a:defRPr>
            </a:lvl4pPr>
            <a:lvl5pPr marL="2057400" indent="-228600" defTabSz="409575">
              <a:spcBef>
                <a:spcPct val="20000"/>
              </a:spcBef>
              <a:buChar char="»"/>
              <a:defRPr sz="2000">
                <a:solidFill>
                  <a:schemeClr val="tx1"/>
                </a:solidFill>
                <a:latin typeface="Times New Roman" pitchFamily="18" charset="0"/>
              </a:defRPr>
            </a:lvl5pPr>
            <a:lvl6pPr marL="2514600" indent="-228600" defTabSz="40957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40957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40957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409575"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
                <a:srgbClr val="000000"/>
              </a:buClr>
              <a:buSzPct val="90000"/>
              <a:buFont typeface="Monotype Sorts" pitchFamily="2" charset="2"/>
              <a:buNone/>
            </a:pPr>
            <a:r>
              <a:rPr lang="en-US" altLang="en-US" sz="1100" dirty="0">
                <a:solidFill>
                  <a:srgbClr val="000000"/>
                </a:solidFill>
                <a:latin typeface="Arial" charset="0"/>
              </a:rPr>
              <a:t>3</a:t>
            </a:r>
            <a:endParaRPr lang="en-US" altLang="en-US" sz="2200" dirty="0"/>
          </a:p>
        </p:txBody>
      </p:sp>
      <p:sp>
        <p:nvSpPr>
          <p:cNvPr id="16419" name="Line 2085"/>
          <p:cNvSpPr>
            <a:spLocks noChangeShapeType="1"/>
          </p:cNvSpPr>
          <p:nvPr/>
        </p:nvSpPr>
        <p:spPr bwMode="auto">
          <a:xfrm>
            <a:off x="4951413" y="1857375"/>
            <a:ext cx="1736725"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20" name="Line 2086"/>
          <p:cNvSpPr>
            <a:spLocks noChangeShapeType="1"/>
          </p:cNvSpPr>
          <p:nvPr/>
        </p:nvSpPr>
        <p:spPr bwMode="auto">
          <a:xfrm>
            <a:off x="4964113" y="1857375"/>
            <a:ext cx="0" cy="1252538"/>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21" name="Line 2087"/>
          <p:cNvSpPr>
            <a:spLocks noChangeShapeType="1"/>
          </p:cNvSpPr>
          <p:nvPr/>
        </p:nvSpPr>
        <p:spPr bwMode="auto">
          <a:xfrm>
            <a:off x="4978400" y="3109913"/>
            <a:ext cx="242888"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22" name="Line 2088"/>
          <p:cNvSpPr>
            <a:spLocks noChangeShapeType="1"/>
          </p:cNvSpPr>
          <p:nvPr/>
        </p:nvSpPr>
        <p:spPr bwMode="auto">
          <a:xfrm>
            <a:off x="5614988" y="3122613"/>
            <a:ext cx="1057275"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23" name="Line 2089"/>
          <p:cNvSpPr>
            <a:spLocks noChangeShapeType="1"/>
          </p:cNvSpPr>
          <p:nvPr/>
        </p:nvSpPr>
        <p:spPr bwMode="auto">
          <a:xfrm>
            <a:off x="6688138" y="1843088"/>
            <a:ext cx="0" cy="131762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24" name="Text Box 2090"/>
          <p:cNvSpPr txBox="1">
            <a:spLocks noChangeArrowheads="1"/>
          </p:cNvSpPr>
          <p:nvPr/>
        </p:nvSpPr>
        <p:spPr bwMode="auto">
          <a:xfrm>
            <a:off x="7564438" y="279400"/>
            <a:ext cx="814387"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9575">
              <a:spcBef>
                <a:spcPct val="20000"/>
              </a:spcBef>
              <a:buChar char="•"/>
              <a:defRPr sz="3200">
                <a:solidFill>
                  <a:schemeClr val="tx1"/>
                </a:solidFill>
                <a:latin typeface="Times New Roman" pitchFamily="18" charset="0"/>
              </a:defRPr>
            </a:lvl1pPr>
            <a:lvl2pPr marL="454025" indent="-44450" defTabSz="409575">
              <a:spcBef>
                <a:spcPct val="20000"/>
              </a:spcBef>
              <a:buChar char="–"/>
              <a:defRPr sz="2800">
                <a:solidFill>
                  <a:schemeClr val="tx1"/>
                </a:solidFill>
                <a:latin typeface="Times New Roman" pitchFamily="18" charset="0"/>
              </a:defRPr>
            </a:lvl2pPr>
            <a:lvl3pPr marL="817563" indent="3175" defTabSz="409575">
              <a:spcBef>
                <a:spcPct val="20000"/>
              </a:spcBef>
              <a:buChar char="•"/>
              <a:defRPr sz="2400">
                <a:solidFill>
                  <a:schemeClr val="tx1"/>
                </a:solidFill>
                <a:latin typeface="Times New Roman" pitchFamily="18" charset="0"/>
              </a:defRPr>
            </a:lvl3pPr>
            <a:lvl4pPr marL="1600200" indent="-228600" defTabSz="409575">
              <a:spcBef>
                <a:spcPct val="20000"/>
              </a:spcBef>
              <a:buChar char="–"/>
              <a:defRPr sz="2000">
                <a:solidFill>
                  <a:schemeClr val="tx1"/>
                </a:solidFill>
                <a:latin typeface="Times New Roman" pitchFamily="18" charset="0"/>
              </a:defRPr>
            </a:lvl4pPr>
            <a:lvl5pPr marL="2057400" indent="-228600" defTabSz="409575">
              <a:spcBef>
                <a:spcPct val="20000"/>
              </a:spcBef>
              <a:buChar char="»"/>
              <a:defRPr sz="2000">
                <a:solidFill>
                  <a:schemeClr val="tx1"/>
                </a:solidFill>
                <a:latin typeface="Times New Roman" pitchFamily="18" charset="0"/>
              </a:defRPr>
            </a:lvl5pPr>
            <a:lvl6pPr marL="2514600" indent="-228600" defTabSz="40957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40957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40957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409575"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
                <a:srgbClr val="000000"/>
              </a:buClr>
              <a:buSzPct val="90000"/>
              <a:buFont typeface="Monotype Sorts" pitchFamily="2" charset="2"/>
              <a:buNone/>
            </a:pPr>
            <a:endParaRPr lang="en-US" altLang="en-US" sz="2200" dirty="0"/>
          </a:p>
        </p:txBody>
      </p:sp>
      <p:sp>
        <p:nvSpPr>
          <p:cNvPr id="16425" name="Rectangle 2091"/>
          <p:cNvSpPr>
            <a:spLocks noGrp="1" noChangeArrowheads="1"/>
          </p:cNvSpPr>
          <p:nvPr>
            <p:ph type="title"/>
          </p:nvPr>
        </p:nvSpPr>
        <p:spPr>
          <a:xfrm>
            <a:off x="457200" y="304800"/>
            <a:ext cx="4114800" cy="1219200"/>
          </a:xfrm>
        </p:spPr>
        <p:txBody>
          <a:bodyPr/>
          <a:lstStyle/>
          <a:p>
            <a:r>
              <a:rPr lang="en-US" altLang="en-US" sz="5600" dirty="0" smtClean="0">
                <a:solidFill>
                  <a:srgbClr val="000000"/>
                </a:solidFill>
              </a:rPr>
              <a:t>The Alarm Process</a:t>
            </a:r>
            <a:endParaRPr lang="en-US" altLang="en-US" sz="4800" dirty="0" smtClean="0"/>
          </a:p>
        </p:txBody>
      </p:sp>
      <p:sp>
        <p:nvSpPr>
          <p:cNvPr id="16426" name="Rectangle 2092"/>
          <p:cNvSpPr>
            <a:spLocks noGrp="1" noChangeArrowheads="1"/>
          </p:cNvSpPr>
          <p:nvPr>
            <p:ph type="body" idx="1"/>
          </p:nvPr>
        </p:nvSpPr>
        <p:spPr>
          <a:xfrm>
            <a:off x="1850806" y="2331879"/>
            <a:ext cx="1249363" cy="762000"/>
          </a:xfrm>
        </p:spPr>
        <p:txBody>
          <a:bodyPr/>
          <a:lstStyle/>
          <a:p>
            <a:pPr algn="ctr">
              <a:buFontTx/>
              <a:buNone/>
            </a:pPr>
            <a:r>
              <a:rPr lang="en-US" altLang="en-US" sz="1700" b="1" dirty="0" smtClean="0">
                <a:latin typeface="Arial Narrow" pitchFamily="34" charset="0"/>
              </a:rPr>
              <a:t>ALARM</a:t>
            </a:r>
          </a:p>
          <a:p>
            <a:pPr algn="ctr">
              <a:buFontTx/>
              <a:buNone/>
            </a:pPr>
            <a:r>
              <a:rPr lang="en-US" altLang="en-US" sz="1700" b="1" dirty="0" smtClean="0">
                <a:latin typeface="Arial Narrow" pitchFamily="34" charset="0"/>
              </a:rPr>
              <a:t>  COMPANY</a:t>
            </a:r>
            <a:endParaRPr lang="en-US" altLang="en-US" sz="1700" b="1" dirty="0" smtClean="0">
              <a:latin typeface="Arial Narrow" pitchFamily="34" charset="0"/>
            </a:endParaRPr>
          </a:p>
        </p:txBody>
      </p:sp>
      <p:grpSp>
        <p:nvGrpSpPr>
          <p:cNvPr id="16427" name="Group 48"/>
          <p:cNvGrpSpPr>
            <a:grpSpLocks noChangeAspect="1"/>
          </p:cNvGrpSpPr>
          <p:nvPr/>
        </p:nvGrpSpPr>
        <p:grpSpPr bwMode="auto">
          <a:xfrm flipH="1">
            <a:off x="5784850" y="2170113"/>
            <a:ext cx="579438" cy="682625"/>
            <a:chOff x="3264" y="283"/>
            <a:chExt cx="625" cy="737"/>
          </a:xfrm>
        </p:grpSpPr>
        <p:sp>
          <p:nvSpPr>
            <p:cNvPr id="17805" name="AutoShape 47"/>
            <p:cNvSpPr>
              <a:spLocks noChangeAspect="1" noChangeArrowheads="1" noTextEdit="1"/>
            </p:cNvSpPr>
            <p:nvPr/>
          </p:nvSpPr>
          <p:spPr bwMode="auto">
            <a:xfrm>
              <a:off x="3264" y="283"/>
              <a:ext cx="625"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nvGrpSpPr>
            <p:cNvPr id="17806" name="Group 249"/>
            <p:cNvGrpSpPr>
              <a:grpSpLocks/>
            </p:cNvGrpSpPr>
            <p:nvPr/>
          </p:nvGrpSpPr>
          <p:grpSpPr bwMode="auto">
            <a:xfrm>
              <a:off x="3264" y="283"/>
              <a:ext cx="625" cy="737"/>
              <a:chOff x="3264" y="283"/>
              <a:chExt cx="625" cy="737"/>
            </a:xfrm>
          </p:grpSpPr>
          <p:sp>
            <p:nvSpPr>
              <p:cNvPr id="18271" name="Rectangle 49"/>
              <p:cNvSpPr>
                <a:spLocks noChangeArrowheads="1"/>
              </p:cNvSpPr>
              <p:nvPr/>
            </p:nvSpPr>
            <p:spPr bwMode="auto">
              <a:xfrm>
                <a:off x="3264" y="283"/>
                <a:ext cx="625"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272" name="Freeform 50"/>
              <p:cNvSpPr>
                <a:spLocks/>
              </p:cNvSpPr>
              <p:nvPr/>
            </p:nvSpPr>
            <p:spPr bwMode="auto">
              <a:xfrm>
                <a:off x="3330" y="537"/>
                <a:ext cx="6" cy="304"/>
              </a:xfrm>
              <a:custGeom>
                <a:avLst/>
                <a:gdLst>
                  <a:gd name="T0" fmla="*/ 0 w 50"/>
                  <a:gd name="T1" fmla="*/ 0 h 1219"/>
                  <a:gd name="T2" fmla="*/ 2 w 50"/>
                  <a:gd name="T3" fmla="*/ 20 h 1219"/>
                  <a:gd name="T4" fmla="*/ 4 w 50"/>
                  <a:gd name="T5" fmla="*/ 34 h 1219"/>
                  <a:gd name="T6" fmla="*/ 6 w 50"/>
                  <a:gd name="T7" fmla="*/ 48 h 1219"/>
                  <a:gd name="T8" fmla="*/ 6 w 50"/>
                  <a:gd name="T9" fmla="*/ 304 h 1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1219">
                    <a:moveTo>
                      <a:pt x="0" y="0"/>
                    </a:moveTo>
                    <a:lnTo>
                      <a:pt x="16" y="80"/>
                    </a:lnTo>
                    <a:lnTo>
                      <a:pt x="35" y="136"/>
                    </a:lnTo>
                    <a:lnTo>
                      <a:pt x="50" y="191"/>
                    </a:lnTo>
                    <a:lnTo>
                      <a:pt x="50" y="1219"/>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273" name="Rectangle 51"/>
              <p:cNvSpPr>
                <a:spLocks noChangeArrowheads="1"/>
              </p:cNvSpPr>
              <p:nvPr/>
            </p:nvSpPr>
            <p:spPr bwMode="auto">
              <a:xfrm>
                <a:off x="3339" y="535"/>
                <a:ext cx="481" cy="419"/>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274" name="Freeform 52"/>
              <p:cNvSpPr>
                <a:spLocks/>
              </p:cNvSpPr>
              <p:nvPr/>
            </p:nvSpPr>
            <p:spPr bwMode="auto">
              <a:xfrm>
                <a:off x="3327" y="362"/>
                <a:ext cx="511" cy="176"/>
              </a:xfrm>
              <a:custGeom>
                <a:avLst/>
                <a:gdLst>
                  <a:gd name="T0" fmla="*/ 511 w 4086"/>
                  <a:gd name="T1" fmla="*/ 176 h 704"/>
                  <a:gd name="T2" fmla="*/ 469 w 4086"/>
                  <a:gd name="T3" fmla="*/ 0 h 704"/>
                  <a:gd name="T4" fmla="*/ 39 w 4086"/>
                  <a:gd name="T5" fmla="*/ 3 h 704"/>
                  <a:gd name="T6" fmla="*/ 0 w 4086"/>
                  <a:gd name="T7" fmla="*/ 174 h 704"/>
                  <a:gd name="T8" fmla="*/ 511 w 4086"/>
                  <a:gd name="T9" fmla="*/ 176 h 7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6" h="704">
                    <a:moveTo>
                      <a:pt x="4086" y="704"/>
                    </a:moveTo>
                    <a:lnTo>
                      <a:pt x="3752" y="0"/>
                    </a:lnTo>
                    <a:lnTo>
                      <a:pt x="314" y="11"/>
                    </a:lnTo>
                    <a:lnTo>
                      <a:pt x="0" y="694"/>
                    </a:lnTo>
                    <a:lnTo>
                      <a:pt x="4086" y="704"/>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275" name="Rectangle 53"/>
              <p:cNvSpPr>
                <a:spLocks noChangeArrowheads="1"/>
              </p:cNvSpPr>
              <p:nvPr/>
            </p:nvSpPr>
            <p:spPr bwMode="auto">
              <a:xfrm>
                <a:off x="3494" y="663"/>
                <a:ext cx="77" cy="2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276" name="Rectangle 54"/>
              <p:cNvSpPr>
                <a:spLocks noChangeArrowheads="1"/>
              </p:cNvSpPr>
              <p:nvPr/>
            </p:nvSpPr>
            <p:spPr bwMode="auto">
              <a:xfrm>
                <a:off x="3509" y="691"/>
                <a:ext cx="47" cy="22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277" name="Rectangle 55"/>
              <p:cNvSpPr>
                <a:spLocks noChangeArrowheads="1"/>
              </p:cNvSpPr>
              <p:nvPr/>
            </p:nvSpPr>
            <p:spPr bwMode="auto">
              <a:xfrm>
                <a:off x="3567" y="769"/>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278" name="Freeform 56"/>
              <p:cNvSpPr>
                <a:spLocks/>
              </p:cNvSpPr>
              <p:nvPr/>
            </p:nvSpPr>
            <p:spPr bwMode="auto">
              <a:xfrm>
                <a:off x="3775" y="893"/>
                <a:ext cx="44" cy="61"/>
              </a:xfrm>
              <a:custGeom>
                <a:avLst/>
                <a:gdLst>
                  <a:gd name="T0" fmla="*/ 31 w 354"/>
                  <a:gd name="T1" fmla="*/ 3 h 245"/>
                  <a:gd name="T2" fmla="*/ 33 w 354"/>
                  <a:gd name="T3" fmla="*/ 3 h 245"/>
                  <a:gd name="T4" fmla="*/ 36 w 354"/>
                  <a:gd name="T5" fmla="*/ 2 h 245"/>
                  <a:gd name="T6" fmla="*/ 38 w 354"/>
                  <a:gd name="T7" fmla="*/ 3 h 245"/>
                  <a:gd name="T8" fmla="*/ 40 w 354"/>
                  <a:gd name="T9" fmla="*/ 5 h 245"/>
                  <a:gd name="T10" fmla="*/ 42 w 354"/>
                  <a:gd name="T11" fmla="*/ 9 h 245"/>
                  <a:gd name="T12" fmla="*/ 43 w 354"/>
                  <a:gd name="T13" fmla="*/ 17 h 245"/>
                  <a:gd name="T14" fmla="*/ 44 w 354"/>
                  <a:gd name="T15" fmla="*/ 33 h 245"/>
                  <a:gd name="T16" fmla="*/ 43 w 354"/>
                  <a:gd name="T17" fmla="*/ 43 h 245"/>
                  <a:gd name="T18" fmla="*/ 43 w 354"/>
                  <a:gd name="T19" fmla="*/ 49 h 245"/>
                  <a:gd name="T20" fmla="*/ 42 w 354"/>
                  <a:gd name="T21" fmla="*/ 54 h 245"/>
                  <a:gd name="T22" fmla="*/ 41 w 354"/>
                  <a:gd name="T23" fmla="*/ 56 h 245"/>
                  <a:gd name="T24" fmla="*/ 39 w 354"/>
                  <a:gd name="T25" fmla="*/ 57 h 245"/>
                  <a:gd name="T26" fmla="*/ 36 w 354"/>
                  <a:gd name="T27" fmla="*/ 60 h 245"/>
                  <a:gd name="T28" fmla="*/ 33 w 354"/>
                  <a:gd name="T29" fmla="*/ 61 h 245"/>
                  <a:gd name="T30" fmla="*/ 17 w 354"/>
                  <a:gd name="T31" fmla="*/ 61 h 245"/>
                  <a:gd name="T32" fmla="*/ 11 w 354"/>
                  <a:gd name="T33" fmla="*/ 59 h 245"/>
                  <a:gd name="T34" fmla="*/ 8 w 354"/>
                  <a:gd name="T35" fmla="*/ 57 h 245"/>
                  <a:gd name="T36" fmla="*/ 5 w 354"/>
                  <a:gd name="T37" fmla="*/ 54 h 245"/>
                  <a:gd name="T38" fmla="*/ 3 w 354"/>
                  <a:gd name="T39" fmla="*/ 52 h 245"/>
                  <a:gd name="T40" fmla="*/ 2 w 354"/>
                  <a:gd name="T41" fmla="*/ 48 h 245"/>
                  <a:gd name="T42" fmla="*/ 1 w 354"/>
                  <a:gd name="T43" fmla="*/ 39 h 245"/>
                  <a:gd name="T44" fmla="*/ 0 w 354"/>
                  <a:gd name="T45" fmla="*/ 29 h 245"/>
                  <a:gd name="T46" fmla="*/ 1 w 354"/>
                  <a:gd name="T47" fmla="*/ 18 h 245"/>
                  <a:gd name="T48" fmla="*/ 2 w 354"/>
                  <a:gd name="T49" fmla="*/ 14 h 245"/>
                  <a:gd name="T50" fmla="*/ 5 w 354"/>
                  <a:gd name="T51" fmla="*/ 9 h 245"/>
                  <a:gd name="T52" fmla="*/ 10 w 354"/>
                  <a:gd name="T53" fmla="*/ 3 h 245"/>
                  <a:gd name="T54" fmla="*/ 13 w 354"/>
                  <a:gd name="T55" fmla="*/ 0 h 245"/>
                  <a:gd name="T56" fmla="*/ 16 w 354"/>
                  <a:gd name="T57" fmla="*/ 0 h 245"/>
                  <a:gd name="T58" fmla="*/ 20 w 354"/>
                  <a:gd name="T59" fmla="*/ 0 h 245"/>
                  <a:gd name="T60" fmla="*/ 22 w 354"/>
                  <a:gd name="T61" fmla="*/ 1 h 245"/>
                  <a:gd name="T62" fmla="*/ 24 w 354"/>
                  <a:gd name="T63" fmla="*/ 2 h 245"/>
                  <a:gd name="T64" fmla="*/ 25 w 354"/>
                  <a:gd name="T65" fmla="*/ 5 h 245"/>
                  <a:gd name="T66" fmla="*/ 28 w 354"/>
                  <a:gd name="T67" fmla="*/ 6 h 245"/>
                  <a:gd name="T68" fmla="*/ 31 w 354"/>
                  <a:gd name="T69" fmla="*/ 3 h 2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4" h="245">
                    <a:moveTo>
                      <a:pt x="253" y="13"/>
                    </a:moveTo>
                    <a:lnTo>
                      <a:pt x="268" y="12"/>
                    </a:lnTo>
                    <a:lnTo>
                      <a:pt x="287" y="10"/>
                    </a:lnTo>
                    <a:lnTo>
                      <a:pt x="305" y="12"/>
                    </a:lnTo>
                    <a:lnTo>
                      <a:pt x="319" y="19"/>
                    </a:lnTo>
                    <a:lnTo>
                      <a:pt x="336" y="36"/>
                    </a:lnTo>
                    <a:lnTo>
                      <a:pt x="344" y="68"/>
                    </a:lnTo>
                    <a:lnTo>
                      <a:pt x="354" y="133"/>
                    </a:lnTo>
                    <a:lnTo>
                      <a:pt x="349" y="174"/>
                    </a:lnTo>
                    <a:lnTo>
                      <a:pt x="346" y="198"/>
                    </a:lnTo>
                    <a:lnTo>
                      <a:pt x="338" y="215"/>
                    </a:lnTo>
                    <a:lnTo>
                      <a:pt x="327" y="223"/>
                    </a:lnTo>
                    <a:lnTo>
                      <a:pt x="316" y="229"/>
                    </a:lnTo>
                    <a:lnTo>
                      <a:pt x="289" y="239"/>
                    </a:lnTo>
                    <a:lnTo>
                      <a:pt x="264" y="245"/>
                    </a:lnTo>
                    <a:lnTo>
                      <a:pt x="134" y="245"/>
                    </a:lnTo>
                    <a:lnTo>
                      <a:pt x="85" y="235"/>
                    </a:lnTo>
                    <a:lnTo>
                      <a:pt x="62" y="228"/>
                    </a:lnTo>
                    <a:lnTo>
                      <a:pt x="39" y="216"/>
                    </a:lnTo>
                    <a:lnTo>
                      <a:pt x="28" y="208"/>
                    </a:lnTo>
                    <a:lnTo>
                      <a:pt x="19" y="194"/>
                    </a:lnTo>
                    <a:lnTo>
                      <a:pt x="6" y="158"/>
                    </a:lnTo>
                    <a:lnTo>
                      <a:pt x="0" y="117"/>
                    </a:lnTo>
                    <a:lnTo>
                      <a:pt x="6" y="74"/>
                    </a:lnTo>
                    <a:lnTo>
                      <a:pt x="19" y="56"/>
                    </a:lnTo>
                    <a:lnTo>
                      <a:pt x="38" y="38"/>
                    </a:lnTo>
                    <a:lnTo>
                      <a:pt x="79" y="12"/>
                    </a:lnTo>
                    <a:lnTo>
                      <a:pt x="104" y="1"/>
                    </a:lnTo>
                    <a:lnTo>
                      <a:pt x="131" y="0"/>
                    </a:lnTo>
                    <a:lnTo>
                      <a:pt x="157" y="0"/>
                    </a:lnTo>
                    <a:lnTo>
                      <a:pt x="181" y="3"/>
                    </a:lnTo>
                    <a:lnTo>
                      <a:pt x="193" y="10"/>
                    </a:lnTo>
                    <a:lnTo>
                      <a:pt x="203" y="19"/>
                    </a:lnTo>
                    <a:lnTo>
                      <a:pt x="224" y="23"/>
                    </a:lnTo>
                    <a:lnTo>
                      <a:pt x="253" y="13"/>
                    </a:lnTo>
                    <a:close/>
                  </a:path>
                </a:pathLst>
              </a:custGeom>
              <a:solidFill>
                <a:srgbClr val="018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279" name="Freeform 57"/>
              <p:cNvSpPr>
                <a:spLocks/>
              </p:cNvSpPr>
              <p:nvPr/>
            </p:nvSpPr>
            <p:spPr bwMode="auto">
              <a:xfrm>
                <a:off x="3650" y="854"/>
                <a:ext cx="102" cy="100"/>
              </a:xfrm>
              <a:custGeom>
                <a:avLst/>
                <a:gdLst>
                  <a:gd name="T0" fmla="*/ 74 w 815"/>
                  <a:gd name="T1" fmla="*/ 8 h 400"/>
                  <a:gd name="T2" fmla="*/ 79 w 815"/>
                  <a:gd name="T3" fmla="*/ 14 h 400"/>
                  <a:gd name="T4" fmla="*/ 83 w 815"/>
                  <a:gd name="T5" fmla="*/ 14 h 400"/>
                  <a:gd name="T6" fmla="*/ 86 w 815"/>
                  <a:gd name="T7" fmla="*/ 17 h 400"/>
                  <a:gd name="T8" fmla="*/ 90 w 815"/>
                  <a:gd name="T9" fmla="*/ 17 h 400"/>
                  <a:gd name="T10" fmla="*/ 92 w 815"/>
                  <a:gd name="T11" fmla="*/ 14 h 400"/>
                  <a:gd name="T12" fmla="*/ 95 w 815"/>
                  <a:gd name="T13" fmla="*/ 11 h 400"/>
                  <a:gd name="T14" fmla="*/ 98 w 815"/>
                  <a:gd name="T15" fmla="*/ 10 h 400"/>
                  <a:gd name="T16" fmla="*/ 100 w 815"/>
                  <a:gd name="T17" fmla="*/ 11 h 400"/>
                  <a:gd name="T18" fmla="*/ 101 w 815"/>
                  <a:gd name="T19" fmla="*/ 13 h 400"/>
                  <a:gd name="T20" fmla="*/ 102 w 815"/>
                  <a:gd name="T21" fmla="*/ 51 h 400"/>
                  <a:gd name="T22" fmla="*/ 100 w 815"/>
                  <a:gd name="T23" fmla="*/ 66 h 400"/>
                  <a:gd name="T24" fmla="*/ 99 w 815"/>
                  <a:gd name="T25" fmla="*/ 73 h 400"/>
                  <a:gd name="T26" fmla="*/ 98 w 815"/>
                  <a:gd name="T27" fmla="*/ 80 h 400"/>
                  <a:gd name="T28" fmla="*/ 96 w 815"/>
                  <a:gd name="T29" fmla="*/ 86 h 400"/>
                  <a:gd name="T30" fmla="*/ 94 w 815"/>
                  <a:gd name="T31" fmla="*/ 92 h 400"/>
                  <a:gd name="T32" fmla="*/ 88 w 815"/>
                  <a:gd name="T33" fmla="*/ 100 h 400"/>
                  <a:gd name="T34" fmla="*/ 63 w 815"/>
                  <a:gd name="T35" fmla="*/ 100 h 400"/>
                  <a:gd name="T36" fmla="*/ 35 w 815"/>
                  <a:gd name="T37" fmla="*/ 100 h 400"/>
                  <a:gd name="T38" fmla="*/ 29 w 815"/>
                  <a:gd name="T39" fmla="*/ 99 h 400"/>
                  <a:gd name="T40" fmla="*/ 22 w 815"/>
                  <a:gd name="T41" fmla="*/ 97 h 400"/>
                  <a:gd name="T42" fmla="*/ 17 w 815"/>
                  <a:gd name="T43" fmla="*/ 95 h 400"/>
                  <a:gd name="T44" fmla="*/ 13 w 815"/>
                  <a:gd name="T45" fmla="*/ 91 h 400"/>
                  <a:gd name="T46" fmla="*/ 9 w 815"/>
                  <a:gd name="T47" fmla="*/ 85 h 400"/>
                  <a:gd name="T48" fmla="*/ 6 w 815"/>
                  <a:gd name="T49" fmla="*/ 78 h 400"/>
                  <a:gd name="T50" fmla="*/ 4 w 815"/>
                  <a:gd name="T51" fmla="*/ 68 h 400"/>
                  <a:gd name="T52" fmla="*/ 2 w 815"/>
                  <a:gd name="T53" fmla="*/ 58 h 400"/>
                  <a:gd name="T54" fmla="*/ 0 w 815"/>
                  <a:gd name="T55" fmla="*/ 45 h 400"/>
                  <a:gd name="T56" fmla="*/ 0 w 815"/>
                  <a:gd name="T57" fmla="*/ 36 h 400"/>
                  <a:gd name="T58" fmla="*/ 2 w 815"/>
                  <a:gd name="T59" fmla="*/ 28 h 400"/>
                  <a:gd name="T60" fmla="*/ 5 w 815"/>
                  <a:gd name="T61" fmla="*/ 21 h 400"/>
                  <a:gd name="T62" fmla="*/ 8 w 815"/>
                  <a:gd name="T63" fmla="*/ 13 h 400"/>
                  <a:gd name="T64" fmla="*/ 10 w 815"/>
                  <a:gd name="T65" fmla="*/ 11 h 400"/>
                  <a:gd name="T66" fmla="*/ 12 w 815"/>
                  <a:gd name="T67" fmla="*/ 10 h 400"/>
                  <a:gd name="T68" fmla="*/ 17 w 815"/>
                  <a:gd name="T69" fmla="*/ 9 h 400"/>
                  <a:gd name="T70" fmla="*/ 27 w 815"/>
                  <a:gd name="T71" fmla="*/ 7 h 400"/>
                  <a:gd name="T72" fmla="*/ 40 w 815"/>
                  <a:gd name="T73" fmla="*/ 3 h 400"/>
                  <a:gd name="T74" fmla="*/ 50 w 815"/>
                  <a:gd name="T75" fmla="*/ 1 h 400"/>
                  <a:gd name="T76" fmla="*/ 60 w 815"/>
                  <a:gd name="T77" fmla="*/ 0 h 400"/>
                  <a:gd name="T78" fmla="*/ 67 w 815"/>
                  <a:gd name="T79" fmla="*/ 3 h 400"/>
                  <a:gd name="T80" fmla="*/ 74 w 815"/>
                  <a:gd name="T81" fmla="*/ 8 h 4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15" h="400">
                    <a:moveTo>
                      <a:pt x="593" y="32"/>
                    </a:moveTo>
                    <a:lnTo>
                      <a:pt x="632" y="54"/>
                    </a:lnTo>
                    <a:lnTo>
                      <a:pt x="660" y="57"/>
                    </a:lnTo>
                    <a:lnTo>
                      <a:pt x="686" y="67"/>
                    </a:lnTo>
                    <a:lnTo>
                      <a:pt x="721" y="66"/>
                    </a:lnTo>
                    <a:lnTo>
                      <a:pt x="739" y="54"/>
                    </a:lnTo>
                    <a:lnTo>
                      <a:pt x="758" y="45"/>
                    </a:lnTo>
                    <a:lnTo>
                      <a:pt x="785" y="41"/>
                    </a:lnTo>
                    <a:lnTo>
                      <a:pt x="800" y="43"/>
                    </a:lnTo>
                    <a:lnTo>
                      <a:pt x="810" y="53"/>
                    </a:lnTo>
                    <a:lnTo>
                      <a:pt x="815" y="203"/>
                    </a:lnTo>
                    <a:lnTo>
                      <a:pt x="803" y="264"/>
                    </a:lnTo>
                    <a:lnTo>
                      <a:pt x="794" y="293"/>
                    </a:lnTo>
                    <a:lnTo>
                      <a:pt x="780" y="318"/>
                    </a:lnTo>
                    <a:lnTo>
                      <a:pt x="767" y="342"/>
                    </a:lnTo>
                    <a:lnTo>
                      <a:pt x="748" y="366"/>
                    </a:lnTo>
                    <a:lnTo>
                      <a:pt x="707" y="400"/>
                    </a:lnTo>
                    <a:lnTo>
                      <a:pt x="501" y="400"/>
                    </a:lnTo>
                    <a:lnTo>
                      <a:pt x="279" y="400"/>
                    </a:lnTo>
                    <a:lnTo>
                      <a:pt x="228" y="396"/>
                    </a:lnTo>
                    <a:lnTo>
                      <a:pt x="178" y="389"/>
                    </a:lnTo>
                    <a:lnTo>
                      <a:pt x="138" y="378"/>
                    </a:lnTo>
                    <a:lnTo>
                      <a:pt x="102" y="364"/>
                    </a:lnTo>
                    <a:lnTo>
                      <a:pt x="73" y="339"/>
                    </a:lnTo>
                    <a:lnTo>
                      <a:pt x="51" y="311"/>
                    </a:lnTo>
                    <a:lnTo>
                      <a:pt x="29" y="273"/>
                    </a:lnTo>
                    <a:lnTo>
                      <a:pt x="13" y="231"/>
                    </a:lnTo>
                    <a:lnTo>
                      <a:pt x="0" y="181"/>
                    </a:lnTo>
                    <a:lnTo>
                      <a:pt x="3" y="144"/>
                    </a:lnTo>
                    <a:lnTo>
                      <a:pt x="17" y="112"/>
                    </a:lnTo>
                    <a:lnTo>
                      <a:pt x="36" y="82"/>
                    </a:lnTo>
                    <a:lnTo>
                      <a:pt x="63" y="53"/>
                    </a:lnTo>
                    <a:lnTo>
                      <a:pt x="79" y="43"/>
                    </a:lnTo>
                    <a:lnTo>
                      <a:pt x="99" y="38"/>
                    </a:lnTo>
                    <a:lnTo>
                      <a:pt x="138" y="35"/>
                    </a:lnTo>
                    <a:lnTo>
                      <a:pt x="217" y="29"/>
                    </a:lnTo>
                    <a:lnTo>
                      <a:pt x="318" y="12"/>
                    </a:lnTo>
                    <a:lnTo>
                      <a:pt x="396" y="3"/>
                    </a:lnTo>
                    <a:lnTo>
                      <a:pt x="483" y="0"/>
                    </a:lnTo>
                    <a:lnTo>
                      <a:pt x="538" y="12"/>
                    </a:lnTo>
                    <a:lnTo>
                      <a:pt x="593" y="32"/>
                    </a:lnTo>
                    <a:close/>
                  </a:path>
                </a:pathLst>
              </a:custGeom>
              <a:solidFill>
                <a:srgbClr val="018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280" name="Freeform 58"/>
              <p:cNvSpPr>
                <a:spLocks/>
              </p:cNvSpPr>
              <p:nvPr/>
            </p:nvSpPr>
            <p:spPr bwMode="auto">
              <a:xfrm>
                <a:off x="3454" y="859"/>
                <a:ext cx="34" cy="94"/>
              </a:xfrm>
              <a:custGeom>
                <a:avLst/>
                <a:gdLst>
                  <a:gd name="T0" fmla="*/ 26 w 270"/>
                  <a:gd name="T1" fmla="*/ 94 h 377"/>
                  <a:gd name="T2" fmla="*/ 31 w 270"/>
                  <a:gd name="T3" fmla="*/ 92 h 377"/>
                  <a:gd name="T4" fmla="*/ 32 w 270"/>
                  <a:gd name="T5" fmla="*/ 82 h 377"/>
                  <a:gd name="T6" fmla="*/ 32 w 270"/>
                  <a:gd name="T7" fmla="*/ 72 h 377"/>
                  <a:gd name="T8" fmla="*/ 34 w 270"/>
                  <a:gd name="T9" fmla="*/ 52 h 377"/>
                  <a:gd name="T10" fmla="*/ 34 w 270"/>
                  <a:gd name="T11" fmla="*/ 32 h 377"/>
                  <a:gd name="T12" fmla="*/ 32 w 270"/>
                  <a:gd name="T13" fmla="*/ 17 h 377"/>
                  <a:gd name="T14" fmla="*/ 29 w 270"/>
                  <a:gd name="T15" fmla="*/ 6 h 377"/>
                  <a:gd name="T16" fmla="*/ 24 w 270"/>
                  <a:gd name="T17" fmla="*/ 1 h 377"/>
                  <a:gd name="T18" fmla="*/ 22 w 270"/>
                  <a:gd name="T19" fmla="*/ 0 h 377"/>
                  <a:gd name="T20" fmla="*/ 19 w 270"/>
                  <a:gd name="T21" fmla="*/ 0 h 377"/>
                  <a:gd name="T22" fmla="*/ 16 w 270"/>
                  <a:gd name="T23" fmla="*/ 2 h 377"/>
                  <a:gd name="T24" fmla="*/ 12 w 270"/>
                  <a:gd name="T25" fmla="*/ 7 h 377"/>
                  <a:gd name="T26" fmla="*/ 9 w 270"/>
                  <a:gd name="T27" fmla="*/ 5 h 377"/>
                  <a:gd name="T28" fmla="*/ 6 w 270"/>
                  <a:gd name="T29" fmla="*/ 6 h 377"/>
                  <a:gd name="T30" fmla="*/ 2 w 270"/>
                  <a:gd name="T31" fmla="*/ 13 h 377"/>
                  <a:gd name="T32" fmla="*/ 1 w 270"/>
                  <a:gd name="T33" fmla="*/ 23 h 377"/>
                  <a:gd name="T34" fmla="*/ 0 w 270"/>
                  <a:gd name="T35" fmla="*/ 37 h 377"/>
                  <a:gd name="T36" fmla="*/ 1 w 270"/>
                  <a:gd name="T37" fmla="*/ 52 h 377"/>
                  <a:gd name="T38" fmla="*/ 3 w 270"/>
                  <a:gd name="T39" fmla="*/ 68 h 377"/>
                  <a:gd name="T40" fmla="*/ 6 w 270"/>
                  <a:gd name="T41" fmla="*/ 81 h 377"/>
                  <a:gd name="T42" fmla="*/ 6 w 270"/>
                  <a:gd name="T43" fmla="*/ 88 h 377"/>
                  <a:gd name="T44" fmla="*/ 10 w 270"/>
                  <a:gd name="T45" fmla="*/ 93 h 377"/>
                  <a:gd name="T46" fmla="*/ 15 w 270"/>
                  <a:gd name="T47" fmla="*/ 94 h 377"/>
                  <a:gd name="T48" fmla="*/ 26 w 270"/>
                  <a:gd name="T49" fmla="*/ 94 h 3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0" h="377">
                    <a:moveTo>
                      <a:pt x="204" y="377"/>
                    </a:moveTo>
                    <a:lnTo>
                      <a:pt x="243" y="369"/>
                    </a:lnTo>
                    <a:lnTo>
                      <a:pt x="253" y="329"/>
                    </a:lnTo>
                    <a:lnTo>
                      <a:pt x="258" y="288"/>
                    </a:lnTo>
                    <a:lnTo>
                      <a:pt x="270" y="209"/>
                    </a:lnTo>
                    <a:lnTo>
                      <a:pt x="267" y="127"/>
                    </a:lnTo>
                    <a:lnTo>
                      <a:pt x="253" y="69"/>
                    </a:lnTo>
                    <a:lnTo>
                      <a:pt x="228" y="26"/>
                    </a:lnTo>
                    <a:lnTo>
                      <a:pt x="194" y="6"/>
                    </a:lnTo>
                    <a:lnTo>
                      <a:pt x="174" y="1"/>
                    </a:lnTo>
                    <a:lnTo>
                      <a:pt x="154" y="0"/>
                    </a:lnTo>
                    <a:lnTo>
                      <a:pt x="131" y="10"/>
                    </a:lnTo>
                    <a:lnTo>
                      <a:pt x="98" y="30"/>
                    </a:lnTo>
                    <a:lnTo>
                      <a:pt x="70" y="22"/>
                    </a:lnTo>
                    <a:lnTo>
                      <a:pt x="45" y="26"/>
                    </a:lnTo>
                    <a:lnTo>
                      <a:pt x="14" y="53"/>
                    </a:lnTo>
                    <a:lnTo>
                      <a:pt x="4" y="93"/>
                    </a:lnTo>
                    <a:lnTo>
                      <a:pt x="0" y="149"/>
                    </a:lnTo>
                    <a:lnTo>
                      <a:pt x="9" y="210"/>
                    </a:lnTo>
                    <a:lnTo>
                      <a:pt x="23" y="274"/>
                    </a:lnTo>
                    <a:lnTo>
                      <a:pt x="45" y="323"/>
                    </a:lnTo>
                    <a:lnTo>
                      <a:pt x="51" y="351"/>
                    </a:lnTo>
                    <a:lnTo>
                      <a:pt x="80" y="371"/>
                    </a:lnTo>
                    <a:lnTo>
                      <a:pt x="118" y="377"/>
                    </a:lnTo>
                    <a:lnTo>
                      <a:pt x="204" y="377"/>
                    </a:lnTo>
                    <a:close/>
                  </a:path>
                </a:pathLst>
              </a:custGeom>
              <a:solidFill>
                <a:srgbClr val="018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281" name="Freeform 59"/>
              <p:cNvSpPr>
                <a:spLocks/>
              </p:cNvSpPr>
              <p:nvPr/>
            </p:nvSpPr>
            <p:spPr bwMode="auto">
              <a:xfrm>
                <a:off x="3823" y="538"/>
                <a:ext cx="7" cy="417"/>
              </a:xfrm>
              <a:custGeom>
                <a:avLst/>
                <a:gdLst>
                  <a:gd name="T0" fmla="*/ 7 w 57"/>
                  <a:gd name="T1" fmla="*/ 0 h 1666"/>
                  <a:gd name="T2" fmla="*/ 5 w 57"/>
                  <a:gd name="T3" fmla="*/ 21 h 1666"/>
                  <a:gd name="T4" fmla="*/ 0 w 57"/>
                  <a:gd name="T5" fmla="*/ 42 h 1666"/>
                  <a:gd name="T6" fmla="*/ 0 w 57"/>
                  <a:gd name="T7" fmla="*/ 417 h 16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1666">
                    <a:moveTo>
                      <a:pt x="57" y="0"/>
                    </a:moveTo>
                    <a:lnTo>
                      <a:pt x="38" y="84"/>
                    </a:lnTo>
                    <a:lnTo>
                      <a:pt x="1" y="169"/>
                    </a:lnTo>
                    <a:lnTo>
                      <a:pt x="0" y="1666"/>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282" name="Line 60"/>
              <p:cNvSpPr>
                <a:spLocks noChangeShapeType="1"/>
              </p:cNvSpPr>
              <p:nvPr/>
            </p:nvSpPr>
            <p:spPr bwMode="auto">
              <a:xfrm flipH="1">
                <a:off x="3365" y="374"/>
                <a:ext cx="43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83" name="Line 61"/>
              <p:cNvSpPr>
                <a:spLocks noChangeShapeType="1"/>
              </p:cNvSpPr>
              <p:nvPr/>
            </p:nvSpPr>
            <p:spPr bwMode="auto">
              <a:xfrm flipH="1" flipV="1">
                <a:off x="3360" y="394"/>
                <a:ext cx="4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84" name="Line 62"/>
              <p:cNvSpPr>
                <a:spLocks noChangeShapeType="1"/>
              </p:cNvSpPr>
              <p:nvPr/>
            </p:nvSpPr>
            <p:spPr bwMode="auto">
              <a:xfrm flipH="1">
                <a:off x="3355" y="417"/>
                <a:ext cx="45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85" name="Line 63"/>
              <p:cNvSpPr>
                <a:spLocks noChangeShapeType="1"/>
              </p:cNvSpPr>
              <p:nvPr/>
            </p:nvSpPr>
            <p:spPr bwMode="auto">
              <a:xfrm flipH="1" flipV="1">
                <a:off x="3350" y="437"/>
                <a:ext cx="46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86" name="Line 64"/>
              <p:cNvSpPr>
                <a:spLocks noChangeShapeType="1"/>
              </p:cNvSpPr>
              <p:nvPr/>
            </p:nvSpPr>
            <p:spPr bwMode="auto">
              <a:xfrm flipH="1" flipV="1">
                <a:off x="3345" y="458"/>
                <a:ext cx="47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87" name="Line 65"/>
              <p:cNvSpPr>
                <a:spLocks noChangeShapeType="1"/>
              </p:cNvSpPr>
              <p:nvPr/>
            </p:nvSpPr>
            <p:spPr bwMode="auto">
              <a:xfrm flipH="1">
                <a:off x="3340" y="480"/>
                <a:ext cx="48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88" name="Line 66"/>
              <p:cNvSpPr>
                <a:spLocks noChangeShapeType="1"/>
              </p:cNvSpPr>
              <p:nvPr/>
            </p:nvSpPr>
            <p:spPr bwMode="auto">
              <a:xfrm flipH="1" flipV="1">
                <a:off x="3336" y="498"/>
                <a:ext cx="49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89" name="Line 67"/>
              <p:cNvSpPr>
                <a:spLocks noChangeShapeType="1"/>
              </p:cNvSpPr>
              <p:nvPr/>
            </p:nvSpPr>
            <p:spPr bwMode="auto">
              <a:xfrm flipH="1" flipV="1">
                <a:off x="3331" y="519"/>
                <a:ext cx="50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90" name="Rectangle 68"/>
              <p:cNvSpPr>
                <a:spLocks noChangeArrowheads="1"/>
              </p:cNvSpPr>
              <p:nvPr/>
            </p:nvSpPr>
            <p:spPr bwMode="auto">
              <a:xfrm>
                <a:off x="3736" y="563"/>
                <a:ext cx="46" cy="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291" name="Rectangle 69"/>
              <p:cNvSpPr>
                <a:spLocks noChangeArrowheads="1"/>
              </p:cNvSpPr>
              <p:nvPr/>
            </p:nvSpPr>
            <p:spPr bwMode="auto">
              <a:xfrm>
                <a:off x="3745" y="578"/>
                <a:ext cx="28" cy="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292" name="Line 70"/>
              <p:cNvSpPr>
                <a:spLocks noChangeShapeType="1"/>
              </p:cNvSpPr>
              <p:nvPr/>
            </p:nvSpPr>
            <p:spPr bwMode="auto">
              <a:xfrm>
                <a:off x="3775" y="563"/>
                <a:ext cx="0" cy="71"/>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93" name="Line 71"/>
              <p:cNvSpPr>
                <a:spLocks noChangeShapeType="1"/>
              </p:cNvSpPr>
              <p:nvPr/>
            </p:nvSpPr>
            <p:spPr bwMode="auto">
              <a:xfrm>
                <a:off x="3743" y="563"/>
                <a:ext cx="0" cy="71"/>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94" name="Rectangle 72"/>
              <p:cNvSpPr>
                <a:spLocks noChangeArrowheads="1"/>
              </p:cNvSpPr>
              <p:nvPr/>
            </p:nvSpPr>
            <p:spPr bwMode="auto">
              <a:xfrm>
                <a:off x="3764" y="578"/>
                <a:ext cx="1" cy="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295" name="Rectangle 73"/>
              <p:cNvSpPr>
                <a:spLocks noChangeArrowheads="1"/>
              </p:cNvSpPr>
              <p:nvPr/>
            </p:nvSpPr>
            <p:spPr bwMode="auto">
              <a:xfrm>
                <a:off x="3753" y="578"/>
                <a:ext cx="2" cy="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296" name="Rectangle 74"/>
              <p:cNvSpPr>
                <a:spLocks noChangeArrowheads="1"/>
              </p:cNvSpPr>
              <p:nvPr/>
            </p:nvSpPr>
            <p:spPr bwMode="auto">
              <a:xfrm>
                <a:off x="3745" y="599"/>
                <a:ext cx="28"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297" name="Line 75"/>
              <p:cNvSpPr>
                <a:spLocks noChangeShapeType="1"/>
              </p:cNvSpPr>
              <p:nvPr/>
            </p:nvSpPr>
            <p:spPr bwMode="auto">
              <a:xfrm>
                <a:off x="3775" y="569"/>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98" name="Line 76"/>
              <p:cNvSpPr>
                <a:spLocks noChangeShapeType="1"/>
              </p:cNvSpPr>
              <p:nvPr/>
            </p:nvSpPr>
            <p:spPr bwMode="auto">
              <a:xfrm>
                <a:off x="3775" y="573"/>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99" name="Line 77"/>
              <p:cNvSpPr>
                <a:spLocks noChangeShapeType="1"/>
              </p:cNvSpPr>
              <p:nvPr/>
            </p:nvSpPr>
            <p:spPr bwMode="auto">
              <a:xfrm>
                <a:off x="3775" y="577"/>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00" name="Line 78"/>
              <p:cNvSpPr>
                <a:spLocks noChangeShapeType="1"/>
              </p:cNvSpPr>
              <p:nvPr/>
            </p:nvSpPr>
            <p:spPr bwMode="auto">
              <a:xfrm>
                <a:off x="3775" y="581"/>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01" name="Line 79"/>
              <p:cNvSpPr>
                <a:spLocks noChangeShapeType="1"/>
              </p:cNvSpPr>
              <p:nvPr/>
            </p:nvSpPr>
            <p:spPr bwMode="auto">
              <a:xfrm>
                <a:off x="3775" y="585"/>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02" name="Line 80"/>
              <p:cNvSpPr>
                <a:spLocks noChangeShapeType="1"/>
              </p:cNvSpPr>
              <p:nvPr/>
            </p:nvSpPr>
            <p:spPr bwMode="auto">
              <a:xfrm>
                <a:off x="3775" y="589"/>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03" name="Line 81"/>
              <p:cNvSpPr>
                <a:spLocks noChangeShapeType="1"/>
              </p:cNvSpPr>
              <p:nvPr/>
            </p:nvSpPr>
            <p:spPr bwMode="auto">
              <a:xfrm>
                <a:off x="3775" y="593"/>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04" name="Line 82"/>
              <p:cNvSpPr>
                <a:spLocks noChangeShapeType="1"/>
              </p:cNvSpPr>
              <p:nvPr/>
            </p:nvSpPr>
            <p:spPr bwMode="auto">
              <a:xfrm>
                <a:off x="3775" y="597"/>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05" name="Line 83"/>
              <p:cNvSpPr>
                <a:spLocks noChangeShapeType="1"/>
              </p:cNvSpPr>
              <p:nvPr/>
            </p:nvSpPr>
            <p:spPr bwMode="auto">
              <a:xfrm>
                <a:off x="3775" y="601"/>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06" name="Line 84"/>
              <p:cNvSpPr>
                <a:spLocks noChangeShapeType="1"/>
              </p:cNvSpPr>
              <p:nvPr/>
            </p:nvSpPr>
            <p:spPr bwMode="auto">
              <a:xfrm>
                <a:off x="3775" y="605"/>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07" name="Line 85"/>
              <p:cNvSpPr>
                <a:spLocks noChangeShapeType="1"/>
              </p:cNvSpPr>
              <p:nvPr/>
            </p:nvSpPr>
            <p:spPr bwMode="auto">
              <a:xfrm>
                <a:off x="3775" y="610"/>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08" name="Line 86"/>
              <p:cNvSpPr>
                <a:spLocks noChangeShapeType="1"/>
              </p:cNvSpPr>
              <p:nvPr/>
            </p:nvSpPr>
            <p:spPr bwMode="auto">
              <a:xfrm>
                <a:off x="3775" y="614"/>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09" name="Line 87"/>
              <p:cNvSpPr>
                <a:spLocks noChangeShapeType="1"/>
              </p:cNvSpPr>
              <p:nvPr/>
            </p:nvSpPr>
            <p:spPr bwMode="auto">
              <a:xfrm>
                <a:off x="3775" y="618"/>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10" name="Line 88"/>
              <p:cNvSpPr>
                <a:spLocks noChangeShapeType="1"/>
              </p:cNvSpPr>
              <p:nvPr/>
            </p:nvSpPr>
            <p:spPr bwMode="auto">
              <a:xfrm>
                <a:off x="3775" y="622"/>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11" name="Line 89"/>
              <p:cNvSpPr>
                <a:spLocks noChangeShapeType="1"/>
              </p:cNvSpPr>
              <p:nvPr/>
            </p:nvSpPr>
            <p:spPr bwMode="auto">
              <a:xfrm>
                <a:off x="3775" y="626"/>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12" name="Line 90"/>
              <p:cNvSpPr>
                <a:spLocks noChangeShapeType="1"/>
              </p:cNvSpPr>
              <p:nvPr/>
            </p:nvSpPr>
            <p:spPr bwMode="auto">
              <a:xfrm>
                <a:off x="3775" y="630"/>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13" name="Line 91"/>
              <p:cNvSpPr>
                <a:spLocks noChangeShapeType="1"/>
              </p:cNvSpPr>
              <p:nvPr/>
            </p:nvSpPr>
            <p:spPr bwMode="auto">
              <a:xfrm>
                <a:off x="3736" y="568"/>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14" name="Line 92"/>
              <p:cNvSpPr>
                <a:spLocks noChangeShapeType="1"/>
              </p:cNvSpPr>
              <p:nvPr/>
            </p:nvSpPr>
            <p:spPr bwMode="auto">
              <a:xfrm>
                <a:off x="3736" y="572"/>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15" name="Line 93"/>
              <p:cNvSpPr>
                <a:spLocks noChangeShapeType="1"/>
              </p:cNvSpPr>
              <p:nvPr/>
            </p:nvSpPr>
            <p:spPr bwMode="auto">
              <a:xfrm>
                <a:off x="3736" y="576"/>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16" name="Line 94"/>
              <p:cNvSpPr>
                <a:spLocks noChangeShapeType="1"/>
              </p:cNvSpPr>
              <p:nvPr/>
            </p:nvSpPr>
            <p:spPr bwMode="auto">
              <a:xfrm>
                <a:off x="3736" y="580"/>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17" name="Line 95"/>
              <p:cNvSpPr>
                <a:spLocks noChangeShapeType="1"/>
              </p:cNvSpPr>
              <p:nvPr/>
            </p:nvSpPr>
            <p:spPr bwMode="auto">
              <a:xfrm>
                <a:off x="3736" y="585"/>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18" name="Line 96"/>
              <p:cNvSpPr>
                <a:spLocks noChangeShapeType="1"/>
              </p:cNvSpPr>
              <p:nvPr/>
            </p:nvSpPr>
            <p:spPr bwMode="auto">
              <a:xfrm>
                <a:off x="3736" y="589"/>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19" name="Line 97"/>
              <p:cNvSpPr>
                <a:spLocks noChangeShapeType="1"/>
              </p:cNvSpPr>
              <p:nvPr/>
            </p:nvSpPr>
            <p:spPr bwMode="auto">
              <a:xfrm>
                <a:off x="3736" y="593"/>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20" name="Line 98"/>
              <p:cNvSpPr>
                <a:spLocks noChangeShapeType="1"/>
              </p:cNvSpPr>
              <p:nvPr/>
            </p:nvSpPr>
            <p:spPr bwMode="auto">
              <a:xfrm>
                <a:off x="3736" y="597"/>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21" name="Line 99"/>
              <p:cNvSpPr>
                <a:spLocks noChangeShapeType="1"/>
              </p:cNvSpPr>
              <p:nvPr/>
            </p:nvSpPr>
            <p:spPr bwMode="auto">
              <a:xfrm>
                <a:off x="3736" y="601"/>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22" name="Line 100"/>
              <p:cNvSpPr>
                <a:spLocks noChangeShapeType="1"/>
              </p:cNvSpPr>
              <p:nvPr/>
            </p:nvSpPr>
            <p:spPr bwMode="auto">
              <a:xfrm>
                <a:off x="3736" y="605"/>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23" name="Line 101"/>
              <p:cNvSpPr>
                <a:spLocks noChangeShapeType="1"/>
              </p:cNvSpPr>
              <p:nvPr/>
            </p:nvSpPr>
            <p:spPr bwMode="auto">
              <a:xfrm>
                <a:off x="3736" y="609"/>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24" name="Line 102"/>
              <p:cNvSpPr>
                <a:spLocks noChangeShapeType="1"/>
              </p:cNvSpPr>
              <p:nvPr/>
            </p:nvSpPr>
            <p:spPr bwMode="auto">
              <a:xfrm>
                <a:off x="3736" y="613"/>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25" name="Line 103"/>
              <p:cNvSpPr>
                <a:spLocks noChangeShapeType="1"/>
              </p:cNvSpPr>
              <p:nvPr/>
            </p:nvSpPr>
            <p:spPr bwMode="auto">
              <a:xfrm>
                <a:off x="3736" y="617"/>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26" name="Line 104"/>
              <p:cNvSpPr>
                <a:spLocks noChangeShapeType="1"/>
              </p:cNvSpPr>
              <p:nvPr/>
            </p:nvSpPr>
            <p:spPr bwMode="auto">
              <a:xfrm>
                <a:off x="3736" y="622"/>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27" name="Line 105"/>
              <p:cNvSpPr>
                <a:spLocks noChangeShapeType="1"/>
              </p:cNvSpPr>
              <p:nvPr/>
            </p:nvSpPr>
            <p:spPr bwMode="auto">
              <a:xfrm>
                <a:off x="3736" y="625"/>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28" name="Line 106"/>
              <p:cNvSpPr>
                <a:spLocks noChangeShapeType="1"/>
              </p:cNvSpPr>
              <p:nvPr/>
            </p:nvSpPr>
            <p:spPr bwMode="auto">
              <a:xfrm>
                <a:off x="3736" y="630"/>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29" name="Rectangle 107"/>
              <p:cNvSpPr>
                <a:spLocks noChangeArrowheads="1"/>
              </p:cNvSpPr>
              <p:nvPr/>
            </p:nvSpPr>
            <p:spPr bwMode="auto">
              <a:xfrm>
                <a:off x="3736" y="634"/>
                <a:ext cx="46"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330" name="Rectangle 108"/>
              <p:cNvSpPr>
                <a:spLocks noChangeArrowheads="1"/>
              </p:cNvSpPr>
              <p:nvPr/>
            </p:nvSpPr>
            <p:spPr bwMode="auto">
              <a:xfrm>
                <a:off x="3508" y="563"/>
                <a:ext cx="47" cy="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331" name="Rectangle 109"/>
              <p:cNvSpPr>
                <a:spLocks noChangeArrowheads="1"/>
              </p:cNvSpPr>
              <p:nvPr/>
            </p:nvSpPr>
            <p:spPr bwMode="auto">
              <a:xfrm>
                <a:off x="3518" y="578"/>
                <a:ext cx="28" cy="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332" name="Line 110"/>
              <p:cNvSpPr>
                <a:spLocks noChangeShapeType="1"/>
              </p:cNvSpPr>
              <p:nvPr/>
            </p:nvSpPr>
            <p:spPr bwMode="auto">
              <a:xfrm>
                <a:off x="3547" y="563"/>
                <a:ext cx="0" cy="71"/>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33" name="Line 111"/>
              <p:cNvSpPr>
                <a:spLocks noChangeShapeType="1"/>
              </p:cNvSpPr>
              <p:nvPr/>
            </p:nvSpPr>
            <p:spPr bwMode="auto">
              <a:xfrm>
                <a:off x="3516" y="563"/>
                <a:ext cx="0" cy="71"/>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34" name="Rectangle 112"/>
              <p:cNvSpPr>
                <a:spLocks noChangeArrowheads="1"/>
              </p:cNvSpPr>
              <p:nvPr/>
            </p:nvSpPr>
            <p:spPr bwMode="auto">
              <a:xfrm>
                <a:off x="3536" y="578"/>
                <a:ext cx="2" cy="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335" name="Rectangle 113"/>
              <p:cNvSpPr>
                <a:spLocks noChangeArrowheads="1"/>
              </p:cNvSpPr>
              <p:nvPr/>
            </p:nvSpPr>
            <p:spPr bwMode="auto">
              <a:xfrm>
                <a:off x="3526" y="578"/>
                <a:ext cx="1" cy="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336" name="Rectangle 114"/>
              <p:cNvSpPr>
                <a:spLocks noChangeArrowheads="1"/>
              </p:cNvSpPr>
              <p:nvPr/>
            </p:nvSpPr>
            <p:spPr bwMode="auto">
              <a:xfrm>
                <a:off x="3518" y="599"/>
                <a:ext cx="28"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337" name="Line 115"/>
              <p:cNvSpPr>
                <a:spLocks noChangeShapeType="1"/>
              </p:cNvSpPr>
              <p:nvPr/>
            </p:nvSpPr>
            <p:spPr bwMode="auto">
              <a:xfrm>
                <a:off x="3547" y="569"/>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38" name="Line 116"/>
              <p:cNvSpPr>
                <a:spLocks noChangeShapeType="1"/>
              </p:cNvSpPr>
              <p:nvPr/>
            </p:nvSpPr>
            <p:spPr bwMode="auto">
              <a:xfrm>
                <a:off x="3547" y="573"/>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39" name="Line 117"/>
              <p:cNvSpPr>
                <a:spLocks noChangeShapeType="1"/>
              </p:cNvSpPr>
              <p:nvPr/>
            </p:nvSpPr>
            <p:spPr bwMode="auto">
              <a:xfrm>
                <a:off x="3547" y="577"/>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40" name="Line 118"/>
              <p:cNvSpPr>
                <a:spLocks noChangeShapeType="1"/>
              </p:cNvSpPr>
              <p:nvPr/>
            </p:nvSpPr>
            <p:spPr bwMode="auto">
              <a:xfrm>
                <a:off x="3547" y="581"/>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41" name="Line 119"/>
              <p:cNvSpPr>
                <a:spLocks noChangeShapeType="1"/>
              </p:cNvSpPr>
              <p:nvPr/>
            </p:nvSpPr>
            <p:spPr bwMode="auto">
              <a:xfrm>
                <a:off x="3547" y="585"/>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42" name="Line 120"/>
              <p:cNvSpPr>
                <a:spLocks noChangeShapeType="1"/>
              </p:cNvSpPr>
              <p:nvPr/>
            </p:nvSpPr>
            <p:spPr bwMode="auto">
              <a:xfrm>
                <a:off x="3547" y="589"/>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43" name="Line 121"/>
              <p:cNvSpPr>
                <a:spLocks noChangeShapeType="1"/>
              </p:cNvSpPr>
              <p:nvPr/>
            </p:nvSpPr>
            <p:spPr bwMode="auto">
              <a:xfrm>
                <a:off x="3547" y="593"/>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44" name="Line 122"/>
              <p:cNvSpPr>
                <a:spLocks noChangeShapeType="1"/>
              </p:cNvSpPr>
              <p:nvPr/>
            </p:nvSpPr>
            <p:spPr bwMode="auto">
              <a:xfrm>
                <a:off x="3547" y="597"/>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45" name="Line 123"/>
              <p:cNvSpPr>
                <a:spLocks noChangeShapeType="1"/>
              </p:cNvSpPr>
              <p:nvPr/>
            </p:nvSpPr>
            <p:spPr bwMode="auto">
              <a:xfrm>
                <a:off x="3547" y="601"/>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46" name="Line 124"/>
              <p:cNvSpPr>
                <a:spLocks noChangeShapeType="1"/>
              </p:cNvSpPr>
              <p:nvPr/>
            </p:nvSpPr>
            <p:spPr bwMode="auto">
              <a:xfrm>
                <a:off x="3547" y="605"/>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47" name="Line 125"/>
              <p:cNvSpPr>
                <a:spLocks noChangeShapeType="1"/>
              </p:cNvSpPr>
              <p:nvPr/>
            </p:nvSpPr>
            <p:spPr bwMode="auto">
              <a:xfrm>
                <a:off x="3547" y="610"/>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48" name="Line 126"/>
              <p:cNvSpPr>
                <a:spLocks noChangeShapeType="1"/>
              </p:cNvSpPr>
              <p:nvPr/>
            </p:nvSpPr>
            <p:spPr bwMode="auto">
              <a:xfrm>
                <a:off x="3547" y="614"/>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49" name="Line 127"/>
              <p:cNvSpPr>
                <a:spLocks noChangeShapeType="1"/>
              </p:cNvSpPr>
              <p:nvPr/>
            </p:nvSpPr>
            <p:spPr bwMode="auto">
              <a:xfrm>
                <a:off x="3547" y="618"/>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50" name="Line 128"/>
              <p:cNvSpPr>
                <a:spLocks noChangeShapeType="1"/>
              </p:cNvSpPr>
              <p:nvPr/>
            </p:nvSpPr>
            <p:spPr bwMode="auto">
              <a:xfrm>
                <a:off x="3547" y="622"/>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51" name="Line 129"/>
              <p:cNvSpPr>
                <a:spLocks noChangeShapeType="1"/>
              </p:cNvSpPr>
              <p:nvPr/>
            </p:nvSpPr>
            <p:spPr bwMode="auto">
              <a:xfrm>
                <a:off x="3547" y="626"/>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52" name="Line 130"/>
              <p:cNvSpPr>
                <a:spLocks noChangeShapeType="1"/>
              </p:cNvSpPr>
              <p:nvPr/>
            </p:nvSpPr>
            <p:spPr bwMode="auto">
              <a:xfrm>
                <a:off x="3547" y="630"/>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53" name="Line 131"/>
              <p:cNvSpPr>
                <a:spLocks noChangeShapeType="1"/>
              </p:cNvSpPr>
              <p:nvPr/>
            </p:nvSpPr>
            <p:spPr bwMode="auto">
              <a:xfrm>
                <a:off x="3508" y="568"/>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54" name="Line 132"/>
              <p:cNvSpPr>
                <a:spLocks noChangeShapeType="1"/>
              </p:cNvSpPr>
              <p:nvPr/>
            </p:nvSpPr>
            <p:spPr bwMode="auto">
              <a:xfrm>
                <a:off x="3508" y="572"/>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55" name="Line 133"/>
              <p:cNvSpPr>
                <a:spLocks noChangeShapeType="1"/>
              </p:cNvSpPr>
              <p:nvPr/>
            </p:nvSpPr>
            <p:spPr bwMode="auto">
              <a:xfrm>
                <a:off x="3508" y="576"/>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56" name="Line 134"/>
              <p:cNvSpPr>
                <a:spLocks noChangeShapeType="1"/>
              </p:cNvSpPr>
              <p:nvPr/>
            </p:nvSpPr>
            <p:spPr bwMode="auto">
              <a:xfrm>
                <a:off x="3508" y="580"/>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57" name="Line 135"/>
              <p:cNvSpPr>
                <a:spLocks noChangeShapeType="1"/>
              </p:cNvSpPr>
              <p:nvPr/>
            </p:nvSpPr>
            <p:spPr bwMode="auto">
              <a:xfrm>
                <a:off x="3508" y="585"/>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58" name="Line 136"/>
              <p:cNvSpPr>
                <a:spLocks noChangeShapeType="1"/>
              </p:cNvSpPr>
              <p:nvPr/>
            </p:nvSpPr>
            <p:spPr bwMode="auto">
              <a:xfrm>
                <a:off x="3508" y="589"/>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59" name="Line 137"/>
              <p:cNvSpPr>
                <a:spLocks noChangeShapeType="1"/>
              </p:cNvSpPr>
              <p:nvPr/>
            </p:nvSpPr>
            <p:spPr bwMode="auto">
              <a:xfrm>
                <a:off x="3508" y="593"/>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60" name="Line 138"/>
              <p:cNvSpPr>
                <a:spLocks noChangeShapeType="1"/>
              </p:cNvSpPr>
              <p:nvPr/>
            </p:nvSpPr>
            <p:spPr bwMode="auto">
              <a:xfrm>
                <a:off x="3508" y="597"/>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61" name="Line 139"/>
              <p:cNvSpPr>
                <a:spLocks noChangeShapeType="1"/>
              </p:cNvSpPr>
              <p:nvPr/>
            </p:nvSpPr>
            <p:spPr bwMode="auto">
              <a:xfrm>
                <a:off x="3508" y="601"/>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62" name="Line 140"/>
              <p:cNvSpPr>
                <a:spLocks noChangeShapeType="1"/>
              </p:cNvSpPr>
              <p:nvPr/>
            </p:nvSpPr>
            <p:spPr bwMode="auto">
              <a:xfrm>
                <a:off x="3508" y="605"/>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63" name="Line 141"/>
              <p:cNvSpPr>
                <a:spLocks noChangeShapeType="1"/>
              </p:cNvSpPr>
              <p:nvPr/>
            </p:nvSpPr>
            <p:spPr bwMode="auto">
              <a:xfrm>
                <a:off x="3508" y="609"/>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64" name="Line 142"/>
              <p:cNvSpPr>
                <a:spLocks noChangeShapeType="1"/>
              </p:cNvSpPr>
              <p:nvPr/>
            </p:nvSpPr>
            <p:spPr bwMode="auto">
              <a:xfrm>
                <a:off x="3508" y="613"/>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65" name="Line 143"/>
              <p:cNvSpPr>
                <a:spLocks noChangeShapeType="1"/>
              </p:cNvSpPr>
              <p:nvPr/>
            </p:nvSpPr>
            <p:spPr bwMode="auto">
              <a:xfrm>
                <a:off x="3508" y="617"/>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66" name="Line 144"/>
              <p:cNvSpPr>
                <a:spLocks noChangeShapeType="1"/>
              </p:cNvSpPr>
              <p:nvPr/>
            </p:nvSpPr>
            <p:spPr bwMode="auto">
              <a:xfrm>
                <a:off x="3508" y="622"/>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67" name="Line 145"/>
              <p:cNvSpPr>
                <a:spLocks noChangeShapeType="1"/>
              </p:cNvSpPr>
              <p:nvPr/>
            </p:nvSpPr>
            <p:spPr bwMode="auto">
              <a:xfrm>
                <a:off x="3508" y="625"/>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68" name="Line 146"/>
              <p:cNvSpPr>
                <a:spLocks noChangeShapeType="1"/>
              </p:cNvSpPr>
              <p:nvPr/>
            </p:nvSpPr>
            <p:spPr bwMode="auto">
              <a:xfrm>
                <a:off x="3508" y="630"/>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69" name="Rectangle 147"/>
              <p:cNvSpPr>
                <a:spLocks noChangeArrowheads="1"/>
              </p:cNvSpPr>
              <p:nvPr/>
            </p:nvSpPr>
            <p:spPr bwMode="auto">
              <a:xfrm>
                <a:off x="3508" y="634"/>
                <a:ext cx="47"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370" name="Rectangle 148"/>
              <p:cNvSpPr>
                <a:spLocks noChangeArrowheads="1"/>
              </p:cNvSpPr>
              <p:nvPr/>
            </p:nvSpPr>
            <p:spPr bwMode="auto">
              <a:xfrm>
                <a:off x="3392" y="563"/>
                <a:ext cx="47" cy="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371" name="Rectangle 149"/>
              <p:cNvSpPr>
                <a:spLocks noChangeArrowheads="1"/>
              </p:cNvSpPr>
              <p:nvPr/>
            </p:nvSpPr>
            <p:spPr bwMode="auto">
              <a:xfrm>
                <a:off x="3402" y="578"/>
                <a:ext cx="27" cy="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372" name="Line 150"/>
              <p:cNvSpPr>
                <a:spLocks noChangeShapeType="1"/>
              </p:cNvSpPr>
              <p:nvPr/>
            </p:nvSpPr>
            <p:spPr bwMode="auto">
              <a:xfrm>
                <a:off x="3431" y="563"/>
                <a:ext cx="0" cy="71"/>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73" name="Line 151"/>
              <p:cNvSpPr>
                <a:spLocks noChangeShapeType="1"/>
              </p:cNvSpPr>
              <p:nvPr/>
            </p:nvSpPr>
            <p:spPr bwMode="auto">
              <a:xfrm>
                <a:off x="3400" y="563"/>
                <a:ext cx="0" cy="71"/>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74" name="Rectangle 152"/>
              <p:cNvSpPr>
                <a:spLocks noChangeArrowheads="1"/>
              </p:cNvSpPr>
              <p:nvPr/>
            </p:nvSpPr>
            <p:spPr bwMode="auto">
              <a:xfrm>
                <a:off x="3420" y="578"/>
                <a:ext cx="2" cy="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375" name="Rectangle 153"/>
              <p:cNvSpPr>
                <a:spLocks noChangeArrowheads="1"/>
              </p:cNvSpPr>
              <p:nvPr/>
            </p:nvSpPr>
            <p:spPr bwMode="auto">
              <a:xfrm>
                <a:off x="3410" y="578"/>
                <a:ext cx="1" cy="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376" name="Rectangle 154"/>
              <p:cNvSpPr>
                <a:spLocks noChangeArrowheads="1"/>
              </p:cNvSpPr>
              <p:nvPr/>
            </p:nvSpPr>
            <p:spPr bwMode="auto">
              <a:xfrm>
                <a:off x="3402" y="599"/>
                <a:ext cx="27"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377" name="Line 155"/>
              <p:cNvSpPr>
                <a:spLocks noChangeShapeType="1"/>
              </p:cNvSpPr>
              <p:nvPr/>
            </p:nvSpPr>
            <p:spPr bwMode="auto">
              <a:xfrm>
                <a:off x="3431" y="569"/>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78" name="Line 156"/>
              <p:cNvSpPr>
                <a:spLocks noChangeShapeType="1"/>
              </p:cNvSpPr>
              <p:nvPr/>
            </p:nvSpPr>
            <p:spPr bwMode="auto">
              <a:xfrm>
                <a:off x="3431" y="573"/>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79" name="Line 157"/>
              <p:cNvSpPr>
                <a:spLocks noChangeShapeType="1"/>
              </p:cNvSpPr>
              <p:nvPr/>
            </p:nvSpPr>
            <p:spPr bwMode="auto">
              <a:xfrm>
                <a:off x="3431" y="577"/>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80" name="Line 158"/>
              <p:cNvSpPr>
                <a:spLocks noChangeShapeType="1"/>
              </p:cNvSpPr>
              <p:nvPr/>
            </p:nvSpPr>
            <p:spPr bwMode="auto">
              <a:xfrm>
                <a:off x="3431" y="581"/>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81" name="Line 159"/>
              <p:cNvSpPr>
                <a:spLocks noChangeShapeType="1"/>
              </p:cNvSpPr>
              <p:nvPr/>
            </p:nvSpPr>
            <p:spPr bwMode="auto">
              <a:xfrm>
                <a:off x="3431" y="585"/>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82" name="Line 160"/>
              <p:cNvSpPr>
                <a:spLocks noChangeShapeType="1"/>
              </p:cNvSpPr>
              <p:nvPr/>
            </p:nvSpPr>
            <p:spPr bwMode="auto">
              <a:xfrm>
                <a:off x="3431" y="589"/>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83" name="Line 161"/>
              <p:cNvSpPr>
                <a:spLocks noChangeShapeType="1"/>
              </p:cNvSpPr>
              <p:nvPr/>
            </p:nvSpPr>
            <p:spPr bwMode="auto">
              <a:xfrm>
                <a:off x="3431" y="593"/>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84" name="Line 162"/>
              <p:cNvSpPr>
                <a:spLocks noChangeShapeType="1"/>
              </p:cNvSpPr>
              <p:nvPr/>
            </p:nvSpPr>
            <p:spPr bwMode="auto">
              <a:xfrm>
                <a:off x="3431" y="597"/>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85" name="Line 163"/>
              <p:cNvSpPr>
                <a:spLocks noChangeShapeType="1"/>
              </p:cNvSpPr>
              <p:nvPr/>
            </p:nvSpPr>
            <p:spPr bwMode="auto">
              <a:xfrm>
                <a:off x="3431" y="601"/>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86" name="Line 164"/>
              <p:cNvSpPr>
                <a:spLocks noChangeShapeType="1"/>
              </p:cNvSpPr>
              <p:nvPr/>
            </p:nvSpPr>
            <p:spPr bwMode="auto">
              <a:xfrm>
                <a:off x="3431" y="605"/>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87" name="Line 165"/>
              <p:cNvSpPr>
                <a:spLocks noChangeShapeType="1"/>
              </p:cNvSpPr>
              <p:nvPr/>
            </p:nvSpPr>
            <p:spPr bwMode="auto">
              <a:xfrm>
                <a:off x="3431" y="610"/>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88" name="Line 166"/>
              <p:cNvSpPr>
                <a:spLocks noChangeShapeType="1"/>
              </p:cNvSpPr>
              <p:nvPr/>
            </p:nvSpPr>
            <p:spPr bwMode="auto">
              <a:xfrm>
                <a:off x="3431" y="614"/>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89" name="Line 167"/>
              <p:cNvSpPr>
                <a:spLocks noChangeShapeType="1"/>
              </p:cNvSpPr>
              <p:nvPr/>
            </p:nvSpPr>
            <p:spPr bwMode="auto">
              <a:xfrm>
                <a:off x="3431" y="618"/>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90" name="Line 168"/>
              <p:cNvSpPr>
                <a:spLocks noChangeShapeType="1"/>
              </p:cNvSpPr>
              <p:nvPr/>
            </p:nvSpPr>
            <p:spPr bwMode="auto">
              <a:xfrm>
                <a:off x="3431" y="622"/>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91" name="Line 169"/>
              <p:cNvSpPr>
                <a:spLocks noChangeShapeType="1"/>
              </p:cNvSpPr>
              <p:nvPr/>
            </p:nvSpPr>
            <p:spPr bwMode="auto">
              <a:xfrm>
                <a:off x="3431" y="626"/>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92" name="Line 170"/>
              <p:cNvSpPr>
                <a:spLocks noChangeShapeType="1"/>
              </p:cNvSpPr>
              <p:nvPr/>
            </p:nvSpPr>
            <p:spPr bwMode="auto">
              <a:xfrm>
                <a:off x="3431" y="630"/>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93" name="Line 171"/>
              <p:cNvSpPr>
                <a:spLocks noChangeShapeType="1"/>
              </p:cNvSpPr>
              <p:nvPr/>
            </p:nvSpPr>
            <p:spPr bwMode="auto">
              <a:xfrm>
                <a:off x="3392" y="568"/>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94" name="Line 172"/>
              <p:cNvSpPr>
                <a:spLocks noChangeShapeType="1"/>
              </p:cNvSpPr>
              <p:nvPr/>
            </p:nvSpPr>
            <p:spPr bwMode="auto">
              <a:xfrm>
                <a:off x="3392" y="572"/>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95" name="Line 173"/>
              <p:cNvSpPr>
                <a:spLocks noChangeShapeType="1"/>
              </p:cNvSpPr>
              <p:nvPr/>
            </p:nvSpPr>
            <p:spPr bwMode="auto">
              <a:xfrm>
                <a:off x="3392" y="576"/>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96" name="Line 174"/>
              <p:cNvSpPr>
                <a:spLocks noChangeShapeType="1"/>
              </p:cNvSpPr>
              <p:nvPr/>
            </p:nvSpPr>
            <p:spPr bwMode="auto">
              <a:xfrm>
                <a:off x="3392" y="580"/>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97" name="Line 175"/>
              <p:cNvSpPr>
                <a:spLocks noChangeShapeType="1"/>
              </p:cNvSpPr>
              <p:nvPr/>
            </p:nvSpPr>
            <p:spPr bwMode="auto">
              <a:xfrm>
                <a:off x="3392" y="585"/>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98" name="Line 176"/>
              <p:cNvSpPr>
                <a:spLocks noChangeShapeType="1"/>
              </p:cNvSpPr>
              <p:nvPr/>
            </p:nvSpPr>
            <p:spPr bwMode="auto">
              <a:xfrm>
                <a:off x="3392" y="589"/>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99" name="Line 177"/>
              <p:cNvSpPr>
                <a:spLocks noChangeShapeType="1"/>
              </p:cNvSpPr>
              <p:nvPr/>
            </p:nvSpPr>
            <p:spPr bwMode="auto">
              <a:xfrm>
                <a:off x="3392" y="593"/>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00" name="Line 178"/>
              <p:cNvSpPr>
                <a:spLocks noChangeShapeType="1"/>
              </p:cNvSpPr>
              <p:nvPr/>
            </p:nvSpPr>
            <p:spPr bwMode="auto">
              <a:xfrm>
                <a:off x="3392" y="597"/>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01" name="Line 179"/>
              <p:cNvSpPr>
                <a:spLocks noChangeShapeType="1"/>
              </p:cNvSpPr>
              <p:nvPr/>
            </p:nvSpPr>
            <p:spPr bwMode="auto">
              <a:xfrm>
                <a:off x="3392" y="601"/>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02" name="Line 180"/>
              <p:cNvSpPr>
                <a:spLocks noChangeShapeType="1"/>
              </p:cNvSpPr>
              <p:nvPr/>
            </p:nvSpPr>
            <p:spPr bwMode="auto">
              <a:xfrm>
                <a:off x="3392" y="605"/>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03" name="Line 181"/>
              <p:cNvSpPr>
                <a:spLocks noChangeShapeType="1"/>
              </p:cNvSpPr>
              <p:nvPr/>
            </p:nvSpPr>
            <p:spPr bwMode="auto">
              <a:xfrm>
                <a:off x="3392" y="609"/>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04" name="Line 182"/>
              <p:cNvSpPr>
                <a:spLocks noChangeShapeType="1"/>
              </p:cNvSpPr>
              <p:nvPr/>
            </p:nvSpPr>
            <p:spPr bwMode="auto">
              <a:xfrm>
                <a:off x="3392" y="613"/>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05" name="Line 183"/>
              <p:cNvSpPr>
                <a:spLocks noChangeShapeType="1"/>
              </p:cNvSpPr>
              <p:nvPr/>
            </p:nvSpPr>
            <p:spPr bwMode="auto">
              <a:xfrm>
                <a:off x="3392" y="617"/>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06" name="Line 184"/>
              <p:cNvSpPr>
                <a:spLocks noChangeShapeType="1"/>
              </p:cNvSpPr>
              <p:nvPr/>
            </p:nvSpPr>
            <p:spPr bwMode="auto">
              <a:xfrm>
                <a:off x="3392" y="622"/>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07" name="Line 185"/>
              <p:cNvSpPr>
                <a:spLocks noChangeShapeType="1"/>
              </p:cNvSpPr>
              <p:nvPr/>
            </p:nvSpPr>
            <p:spPr bwMode="auto">
              <a:xfrm>
                <a:off x="3392" y="625"/>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08" name="Line 186"/>
              <p:cNvSpPr>
                <a:spLocks noChangeShapeType="1"/>
              </p:cNvSpPr>
              <p:nvPr/>
            </p:nvSpPr>
            <p:spPr bwMode="auto">
              <a:xfrm>
                <a:off x="3392" y="630"/>
                <a:ext cx="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09" name="Rectangle 187"/>
              <p:cNvSpPr>
                <a:spLocks noChangeArrowheads="1"/>
              </p:cNvSpPr>
              <p:nvPr/>
            </p:nvSpPr>
            <p:spPr bwMode="auto">
              <a:xfrm>
                <a:off x="3392" y="634"/>
                <a:ext cx="47"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410" name="Rectangle 188"/>
              <p:cNvSpPr>
                <a:spLocks noChangeArrowheads="1"/>
              </p:cNvSpPr>
              <p:nvPr/>
            </p:nvSpPr>
            <p:spPr bwMode="auto">
              <a:xfrm>
                <a:off x="3608" y="563"/>
                <a:ext cx="47" cy="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411" name="Rectangle 189"/>
              <p:cNvSpPr>
                <a:spLocks noChangeArrowheads="1"/>
              </p:cNvSpPr>
              <p:nvPr/>
            </p:nvSpPr>
            <p:spPr bwMode="auto">
              <a:xfrm>
                <a:off x="3618" y="578"/>
                <a:ext cx="27" cy="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412" name="Line 190"/>
              <p:cNvSpPr>
                <a:spLocks noChangeShapeType="1"/>
              </p:cNvSpPr>
              <p:nvPr/>
            </p:nvSpPr>
            <p:spPr bwMode="auto">
              <a:xfrm>
                <a:off x="3647" y="563"/>
                <a:ext cx="0" cy="71"/>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13" name="Line 191"/>
              <p:cNvSpPr>
                <a:spLocks noChangeShapeType="1"/>
              </p:cNvSpPr>
              <p:nvPr/>
            </p:nvSpPr>
            <p:spPr bwMode="auto">
              <a:xfrm>
                <a:off x="3616" y="563"/>
                <a:ext cx="0" cy="71"/>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14" name="Rectangle 192"/>
              <p:cNvSpPr>
                <a:spLocks noChangeArrowheads="1"/>
              </p:cNvSpPr>
              <p:nvPr/>
            </p:nvSpPr>
            <p:spPr bwMode="auto">
              <a:xfrm>
                <a:off x="3636" y="578"/>
                <a:ext cx="1" cy="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415" name="Rectangle 193"/>
              <p:cNvSpPr>
                <a:spLocks noChangeArrowheads="1"/>
              </p:cNvSpPr>
              <p:nvPr/>
            </p:nvSpPr>
            <p:spPr bwMode="auto">
              <a:xfrm>
                <a:off x="3625" y="578"/>
                <a:ext cx="2" cy="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416" name="Rectangle 194"/>
              <p:cNvSpPr>
                <a:spLocks noChangeArrowheads="1"/>
              </p:cNvSpPr>
              <p:nvPr/>
            </p:nvSpPr>
            <p:spPr bwMode="auto">
              <a:xfrm>
                <a:off x="3618" y="599"/>
                <a:ext cx="27"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417" name="Line 195"/>
              <p:cNvSpPr>
                <a:spLocks noChangeShapeType="1"/>
              </p:cNvSpPr>
              <p:nvPr/>
            </p:nvSpPr>
            <p:spPr bwMode="auto">
              <a:xfrm>
                <a:off x="3647" y="569"/>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18" name="Line 196"/>
              <p:cNvSpPr>
                <a:spLocks noChangeShapeType="1"/>
              </p:cNvSpPr>
              <p:nvPr/>
            </p:nvSpPr>
            <p:spPr bwMode="auto">
              <a:xfrm>
                <a:off x="3647" y="573"/>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19" name="Line 197"/>
              <p:cNvSpPr>
                <a:spLocks noChangeShapeType="1"/>
              </p:cNvSpPr>
              <p:nvPr/>
            </p:nvSpPr>
            <p:spPr bwMode="auto">
              <a:xfrm>
                <a:off x="3647" y="577"/>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20" name="Line 198"/>
              <p:cNvSpPr>
                <a:spLocks noChangeShapeType="1"/>
              </p:cNvSpPr>
              <p:nvPr/>
            </p:nvSpPr>
            <p:spPr bwMode="auto">
              <a:xfrm>
                <a:off x="3647" y="581"/>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21" name="Line 199"/>
              <p:cNvSpPr>
                <a:spLocks noChangeShapeType="1"/>
              </p:cNvSpPr>
              <p:nvPr/>
            </p:nvSpPr>
            <p:spPr bwMode="auto">
              <a:xfrm>
                <a:off x="3647" y="585"/>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22" name="Line 200"/>
              <p:cNvSpPr>
                <a:spLocks noChangeShapeType="1"/>
              </p:cNvSpPr>
              <p:nvPr/>
            </p:nvSpPr>
            <p:spPr bwMode="auto">
              <a:xfrm>
                <a:off x="3647" y="589"/>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23" name="Line 201"/>
              <p:cNvSpPr>
                <a:spLocks noChangeShapeType="1"/>
              </p:cNvSpPr>
              <p:nvPr/>
            </p:nvSpPr>
            <p:spPr bwMode="auto">
              <a:xfrm>
                <a:off x="3647" y="593"/>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24" name="Line 202"/>
              <p:cNvSpPr>
                <a:spLocks noChangeShapeType="1"/>
              </p:cNvSpPr>
              <p:nvPr/>
            </p:nvSpPr>
            <p:spPr bwMode="auto">
              <a:xfrm>
                <a:off x="3647" y="597"/>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25" name="Line 203"/>
              <p:cNvSpPr>
                <a:spLocks noChangeShapeType="1"/>
              </p:cNvSpPr>
              <p:nvPr/>
            </p:nvSpPr>
            <p:spPr bwMode="auto">
              <a:xfrm>
                <a:off x="3647" y="601"/>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26" name="Line 204"/>
              <p:cNvSpPr>
                <a:spLocks noChangeShapeType="1"/>
              </p:cNvSpPr>
              <p:nvPr/>
            </p:nvSpPr>
            <p:spPr bwMode="auto">
              <a:xfrm>
                <a:off x="3647" y="605"/>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27" name="Line 205"/>
              <p:cNvSpPr>
                <a:spLocks noChangeShapeType="1"/>
              </p:cNvSpPr>
              <p:nvPr/>
            </p:nvSpPr>
            <p:spPr bwMode="auto">
              <a:xfrm>
                <a:off x="3647" y="610"/>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28" name="Line 206"/>
              <p:cNvSpPr>
                <a:spLocks noChangeShapeType="1"/>
              </p:cNvSpPr>
              <p:nvPr/>
            </p:nvSpPr>
            <p:spPr bwMode="auto">
              <a:xfrm>
                <a:off x="3647" y="614"/>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29" name="Line 207"/>
              <p:cNvSpPr>
                <a:spLocks noChangeShapeType="1"/>
              </p:cNvSpPr>
              <p:nvPr/>
            </p:nvSpPr>
            <p:spPr bwMode="auto">
              <a:xfrm>
                <a:off x="3647" y="618"/>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30" name="Line 208"/>
              <p:cNvSpPr>
                <a:spLocks noChangeShapeType="1"/>
              </p:cNvSpPr>
              <p:nvPr/>
            </p:nvSpPr>
            <p:spPr bwMode="auto">
              <a:xfrm>
                <a:off x="3647" y="622"/>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31" name="Line 209"/>
              <p:cNvSpPr>
                <a:spLocks noChangeShapeType="1"/>
              </p:cNvSpPr>
              <p:nvPr/>
            </p:nvSpPr>
            <p:spPr bwMode="auto">
              <a:xfrm>
                <a:off x="3647" y="626"/>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32" name="Line 210"/>
              <p:cNvSpPr>
                <a:spLocks noChangeShapeType="1"/>
              </p:cNvSpPr>
              <p:nvPr/>
            </p:nvSpPr>
            <p:spPr bwMode="auto">
              <a:xfrm>
                <a:off x="3647" y="630"/>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33" name="Line 211"/>
              <p:cNvSpPr>
                <a:spLocks noChangeShapeType="1"/>
              </p:cNvSpPr>
              <p:nvPr/>
            </p:nvSpPr>
            <p:spPr bwMode="auto">
              <a:xfrm>
                <a:off x="3608" y="568"/>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34" name="Line 212"/>
              <p:cNvSpPr>
                <a:spLocks noChangeShapeType="1"/>
              </p:cNvSpPr>
              <p:nvPr/>
            </p:nvSpPr>
            <p:spPr bwMode="auto">
              <a:xfrm>
                <a:off x="3608" y="572"/>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35" name="Line 213"/>
              <p:cNvSpPr>
                <a:spLocks noChangeShapeType="1"/>
              </p:cNvSpPr>
              <p:nvPr/>
            </p:nvSpPr>
            <p:spPr bwMode="auto">
              <a:xfrm>
                <a:off x="3608" y="576"/>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36" name="Line 214"/>
              <p:cNvSpPr>
                <a:spLocks noChangeShapeType="1"/>
              </p:cNvSpPr>
              <p:nvPr/>
            </p:nvSpPr>
            <p:spPr bwMode="auto">
              <a:xfrm>
                <a:off x="3608" y="580"/>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37" name="Line 215"/>
              <p:cNvSpPr>
                <a:spLocks noChangeShapeType="1"/>
              </p:cNvSpPr>
              <p:nvPr/>
            </p:nvSpPr>
            <p:spPr bwMode="auto">
              <a:xfrm>
                <a:off x="3608" y="585"/>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38" name="Line 216"/>
              <p:cNvSpPr>
                <a:spLocks noChangeShapeType="1"/>
              </p:cNvSpPr>
              <p:nvPr/>
            </p:nvSpPr>
            <p:spPr bwMode="auto">
              <a:xfrm>
                <a:off x="3608" y="589"/>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39" name="Line 217"/>
              <p:cNvSpPr>
                <a:spLocks noChangeShapeType="1"/>
              </p:cNvSpPr>
              <p:nvPr/>
            </p:nvSpPr>
            <p:spPr bwMode="auto">
              <a:xfrm>
                <a:off x="3608" y="593"/>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40" name="Line 218"/>
              <p:cNvSpPr>
                <a:spLocks noChangeShapeType="1"/>
              </p:cNvSpPr>
              <p:nvPr/>
            </p:nvSpPr>
            <p:spPr bwMode="auto">
              <a:xfrm>
                <a:off x="3608" y="597"/>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41" name="Line 219"/>
              <p:cNvSpPr>
                <a:spLocks noChangeShapeType="1"/>
              </p:cNvSpPr>
              <p:nvPr/>
            </p:nvSpPr>
            <p:spPr bwMode="auto">
              <a:xfrm>
                <a:off x="3608" y="601"/>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42" name="Line 220"/>
              <p:cNvSpPr>
                <a:spLocks noChangeShapeType="1"/>
              </p:cNvSpPr>
              <p:nvPr/>
            </p:nvSpPr>
            <p:spPr bwMode="auto">
              <a:xfrm>
                <a:off x="3608" y="605"/>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43" name="Line 221"/>
              <p:cNvSpPr>
                <a:spLocks noChangeShapeType="1"/>
              </p:cNvSpPr>
              <p:nvPr/>
            </p:nvSpPr>
            <p:spPr bwMode="auto">
              <a:xfrm>
                <a:off x="3608" y="609"/>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44" name="Line 222"/>
              <p:cNvSpPr>
                <a:spLocks noChangeShapeType="1"/>
              </p:cNvSpPr>
              <p:nvPr/>
            </p:nvSpPr>
            <p:spPr bwMode="auto">
              <a:xfrm>
                <a:off x="3608" y="613"/>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45" name="Line 223"/>
              <p:cNvSpPr>
                <a:spLocks noChangeShapeType="1"/>
              </p:cNvSpPr>
              <p:nvPr/>
            </p:nvSpPr>
            <p:spPr bwMode="auto">
              <a:xfrm>
                <a:off x="3608" y="617"/>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46" name="Line 224"/>
              <p:cNvSpPr>
                <a:spLocks noChangeShapeType="1"/>
              </p:cNvSpPr>
              <p:nvPr/>
            </p:nvSpPr>
            <p:spPr bwMode="auto">
              <a:xfrm>
                <a:off x="3608" y="622"/>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47" name="Line 225"/>
              <p:cNvSpPr>
                <a:spLocks noChangeShapeType="1"/>
              </p:cNvSpPr>
              <p:nvPr/>
            </p:nvSpPr>
            <p:spPr bwMode="auto">
              <a:xfrm>
                <a:off x="3608" y="625"/>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48" name="Line 226"/>
              <p:cNvSpPr>
                <a:spLocks noChangeShapeType="1"/>
              </p:cNvSpPr>
              <p:nvPr/>
            </p:nvSpPr>
            <p:spPr bwMode="auto">
              <a:xfrm>
                <a:off x="3608" y="630"/>
                <a:ext cx="7"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49" name="Rectangle 227"/>
              <p:cNvSpPr>
                <a:spLocks noChangeArrowheads="1"/>
              </p:cNvSpPr>
              <p:nvPr/>
            </p:nvSpPr>
            <p:spPr bwMode="auto">
              <a:xfrm>
                <a:off x="3608" y="634"/>
                <a:ext cx="47"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450" name="Rectangle 228"/>
              <p:cNvSpPr>
                <a:spLocks noChangeArrowheads="1"/>
              </p:cNvSpPr>
              <p:nvPr/>
            </p:nvSpPr>
            <p:spPr bwMode="auto">
              <a:xfrm>
                <a:off x="3731" y="683"/>
                <a:ext cx="51" cy="1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451" name="Rectangle 229"/>
              <p:cNvSpPr>
                <a:spLocks noChangeArrowheads="1"/>
              </p:cNvSpPr>
              <p:nvPr/>
            </p:nvSpPr>
            <p:spPr bwMode="auto">
              <a:xfrm>
                <a:off x="3741" y="705"/>
                <a:ext cx="32" cy="1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452" name="Freeform 230"/>
              <p:cNvSpPr>
                <a:spLocks/>
              </p:cNvSpPr>
              <p:nvPr/>
            </p:nvSpPr>
            <p:spPr bwMode="auto">
              <a:xfrm>
                <a:off x="3780" y="698"/>
                <a:ext cx="19" cy="150"/>
              </a:xfrm>
              <a:custGeom>
                <a:avLst/>
                <a:gdLst>
                  <a:gd name="T0" fmla="*/ 0 w 148"/>
                  <a:gd name="T1" fmla="*/ 0 h 603"/>
                  <a:gd name="T2" fmla="*/ 19 w 148"/>
                  <a:gd name="T3" fmla="*/ 2 h 603"/>
                  <a:gd name="T4" fmla="*/ 19 w 148"/>
                  <a:gd name="T5" fmla="*/ 150 h 603"/>
                  <a:gd name="T6" fmla="*/ 0 w 148"/>
                  <a:gd name="T7" fmla="*/ 148 h 603"/>
                  <a:gd name="T8" fmla="*/ 0 w 148"/>
                  <a:gd name="T9" fmla="*/ 0 h 6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 h="603">
                    <a:moveTo>
                      <a:pt x="0" y="0"/>
                    </a:moveTo>
                    <a:lnTo>
                      <a:pt x="148" y="7"/>
                    </a:lnTo>
                    <a:lnTo>
                      <a:pt x="148" y="603"/>
                    </a:lnTo>
                    <a:lnTo>
                      <a:pt x="0" y="595"/>
                    </a:lnTo>
                    <a:lnTo>
                      <a:pt x="0" y="0"/>
                    </a:lnTo>
                    <a:close/>
                  </a:path>
                </a:pathLst>
              </a:custGeom>
              <a:solidFill>
                <a:srgbClr val="0000FF"/>
              </a:solidFill>
              <a:ln w="0">
                <a:solidFill>
                  <a:srgbClr val="000000"/>
                </a:solidFill>
                <a:prstDash val="solid"/>
                <a:round/>
                <a:headEnd/>
                <a:tailEnd/>
              </a:ln>
            </p:spPr>
            <p:txBody>
              <a:bodyPr/>
              <a:lstStyle/>
              <a:p>
                <a:endParaRPr lang="en-US" dirty="0"/>
              </a:p>
            </p:txBody>
          </p:sp>
          <p:sp>
            <p:nvSpPr>
              <p:cNvPr id="18453" name="Line 231"/>
              <p:cNvSpPr>
                <a:spLocks noChangeShapeType="1"/>
              </p:cNvSpPr>
              <p:nvPr/>
            </p:nvSpPr>
            <p:spPr bwMode="auto">
              <a:xfrm flipH="1" flipV="1">
                <a:off x="3783" y="702"/>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54" name="Line 232"/>
              <p:cNvSpPr>
                <a:spLocks noChangeShapeType="1"/>
              </p:cNvSpPr>
              <p:nvPr/>
            </p:nvSpPr>
            <p:spPr bwMode="auto">
              <a:xfrm flipH="1" flipV="1">
                <a:off x="3783" y="706"/>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55" name="Line 233"/>
              <p:cNvSpPr>
                <a:spLocks noChangeShapeType="1"/>
              </p:cNvSpPr>
              <p:nvPr/>
            </p:nvSpPr>
            <p:spPr bwMode="auto">
              <a:xfrm flipH="1" flipV="1">
                <a:off x="3783" y="711"/>
                <a:ext cx="1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56" name="Line 234"/>
              <p:cNvSpPr>
                <a:spLocks noChangeShapeType="1"/>
              </p:cNvSpPr>
              <p:nvPr/>
            </p:nvSpPr>
            <p:spPr bwMode="auto">
              <a:xfrm flipH="1" flipV="1">
                <a:off x="3783" y="716"/>
                <a:ext cx="1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57" name="Line 235"/>
              <p:cNvSpPr>
                <a:spLocks noChangeShapeType="1"/>
              </p:cNvSpPr>
              <p:nvPr/>
            </p:nvSpPr>
            <p:spPr bwMode="auto">
              <a:xfrm flipH="1" flipV="1">
                <a:off x="3783" y="721"/>
                <a:ext cx="1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58" name="Line 236"/>
              <p:cNvSpPr>
                <a:spLocks noChangeShapeType="1"/>
              </p:cNvSpPr>
              <p:nvPr/>
            </p:nvSpPr>
            <p:spPr bwMode="auto">
              <a:xfrm flipH="1" flipV="1">
                <a:off x="3783" y="727"/>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59" name="Line 237"/>
              <p:cNvSpPr>
                <a:spLocks noChangeShapeType="1"/>
              </p:cNvSpPr>
              <p:nvPr/>
            </p:nvSpPr>
            <p:spPr bwMode="auto">
              <a:xfrm flipH="1" flipV="1">
                <a:off x="3783" y="731"/>
                <a:ext cx="1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60" name="Line 238"/>
              <p:cNvSpPr>
                <a:spLocks noChangeShapeType="1"/>
              </p:cNvSpPr>
              <p:nvPr/>
            </p:nvSpPr>
            <p:spPr bwMode="auto">
              <a:xfrm flipH="1" flipV="1">
                <a:off x="3783" y="737"/>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61" name="Line 239"/>
              <p:cNvSpPr>
                <a:spLocks noChangeShapeType="1"/>
              </p:cNvSpPr>
              <p:nvPr/>
            </p:nvSpPr>
            <p:spPr bwMode="auto">
              <a:xfrm flipH="1" flipV="1">
                <a:off x="3783" y="742"/>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62" name="Line 240"/>
              <p:cNvSpPr>
                <a:spLocks noChangeShapeType="1"/>
              </p:cNvSpPr>
              <p:nvPr/>
            </p:nvSpPr>
            <p:spPr bwMode="auto">
              <a:xfrm flipH="1" flipV="1">
                <a:off x="3783" y="747"/>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63" name="Line 241"/>
              <p:cNvSpPr>
                <a:spLocks noChangeShapeType="1"/>
              </p:cNvSpPr>
              <p:nvPr/>
            </p:nvSpPr>
            <p:spPr bwMode="auto">
              <a:xfrm flipH="1" flipV="1">
                <a:off x="3783" y="752"/>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64" name="Line 242"/>
              <p:cNvSpPr>
                <a:spLocks noChangeShapeType="1"/>
              </p:cNvSpPr>
              <p:nvPr/>
            </p:nvSpPr>
            <p:spPr bwMode="auto">
              <a:xfrm flipH="1" flipV="1">
                <a:off x="3783" y="757"/>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65" name="Line 243"/>
              <p:cNvSpPr>
                <a:spLocks noChangeShapeType="1"/>
              </p:cNvSpPr>
              <p:nvPr/>
            </p:nvSpPr>
            <p:spPr bwMode="auto">
              <a:xfrm flipH="1" flipV="1">
                <a:off x="3790" y="777"/>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66" name="Line 244"/>
              <p:cNvSpPr>
                <a:spLocks noChangeShapeType="1"/>
              </p:cNvSpPr>
              <p:nvPr/>
            </p:nvSpPr>
            <p:spPr bwMode="auto">
              <a:xfrm flipH="1" flipV="1">
                <a:off x="3790" y="78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67" name="Line 245"/>
              <p:cNvSpPr>
                <a:spLocks noChangeShapeType="1"/>
              </p:cNvSpPr>
              <p:nvPr/>
            </p:nvSpPr>
            <p:spPr bwMode="auto">
              <a:xfrm flipH="1" flipV="1">
                <a:off x="3790" y="787"/>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68" name="Line 246"/>
              <p:cNvSpPr>
                <a:spLocks noChangeShapeType="1"/>
              </p:cNvSpPr>
              <p:nvPr/>
            </p:nvSpPr>
            <p:spPr bwMode="auto">
              <a:xfrm flipH="1" flipV="1">
                <a:off x="3790" y="79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69" name="Line 247"/>
              <p:cNvSpPr>
                <a:spLocks noChangeShapeType="1"/>
              </p:cNvSpPr>
              <p:nvPr/>
            </p:nvSpPr>
            <p:spPr bwMode="auto">
              <a:xfrm flipH="1" flipV="1">
                <a:off x="3790" y="797"/>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70" name="Line 248"/>
              <p:cNvSpPr>
                <a:spLocks noChangeShapeType="1"/>
              </p:cNvSpPr>
              <p:nvPr/>
            </p:nvSpPr>
            <p:spPr bwMode="auto">
              <a:xfrm flipH="1" flipV="1">
                <a:off x="3790" y="801"/>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7807" name="Group 450"/>
            <p:cNvGrpSpPr>
              <a:grpSpLocks/>
            </p:cNvGrpSpPr>
            <p:nvPr/>
          </p:nvGrpSpPr>
          <p:grpSpPr bwMode="auto">
            <a:xfrm>
              <a:off x="3390" y="677"/>
              <a:ext cx="406" cy="174"/>
              <a:chOff x="3390" y="677"/>
              <a:chExt cx="406" cy="174"/>
            </a:xfrm>
          </p:grpSpPr>
          <p:sp>
            <p:nvSpPr>
              <p:cNvPr id="18071" name="Line 250"/>
              <p:cNvSpPr>
                <a:spLocks noChangeShapeType="1"/>
              </p:cNvSpPr>
              <p:nvPr/>
            </p:nvSpPr>
            <p:spPr bwMode="auto">
              <a:xfrm flipH="1" flipV="1">
                <a:off x="3790" y="806"/>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72" name="Line 251"/>
              <p:cNvSpPr>
                <a:spLocks noChangeShapeType="1"/>
              </p:cNvSpPr>
              <p:nvPr/>
            </p:nvSpPr>
            <p:spPr bwMode="auto">
              <a:xfrm flipH="1" flipV="1">
                <a:off x="3790" y="81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73" name="Line 252"/>
              <p:cNvSpPr>
                <a:spLocks noChangeShapeType="1"/>
              </p:cNvSpPr>
              <p:nvPr/>
            </p:nvSpPr>
            <p:spPr bwMode="auto">
              <a:xfrm flipH="1" flipV="1">
                <a:off x="3790" y="816"/>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74" name="Line 253"/>
              <p:cNvSpPr>
                <a:spLocks noChangeShapeType="1"/>
              </p:cNvSpPr>
              <p:nvPr/>
            </p:nvSpPr>
            <p:spPr bwMode="auto">
              <a:xfrm flipH="1" flipV="1">
                <a:off x="3790" y="82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75" name="Line 254"/>
              <p:cNvSpPr>
                <a:spLocks noChangeShapeType="1"/>
              </p:cNvSpPr>
              <p:nvPr/>
            </p:nvSpPr>
            <p:spPr bwMode="auto">
              <a:xfrm flipH="1" flipV="1">
                <a:off x="3790" y="826"/>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76" name="Line 255"/>
              <p:cNvSpPr>
                <a:spLocks noChangeShapeType="1"/>
              </p:cNvSpPr>
              <p:nvPr/>
            </p:nvSpPr>
            <p:spPr bwMode="auto">
              <a:xfrm flipH="1" flipV="1">
                <a:off x="3790" y="83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77" name="Line 256"/>
              <p:cNvSpPr>
                <a:spLocks noChangeShapeType="1"/>
              </p:cNvSpPr>
              <p:nvPr/>
            </p:nvSpPr>
            <p:spPr bwMode="auto">
              <a:xfrm flipH="1" flipV="1">
                <a:off x="3790" y="836"/>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78" name="Line 257"/>
              <p:cNvSpPr>
                <a:spLocks noChangeShapeType="1"/>
              </p:cNvSpPr>
              <p:nvPr/>
            </p:nvSpPr>
            <p:spPr bwMode="auto">
              <a:xfrm flipH="1" flipV="1">
                <a:off x="3790" y="84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79" name="Line 258"/>
              <p:cNvSpPr>
                <a:spLocks noChangeShapeType="1"/>
              </p:cNvSpPr>
              <p:nvPr/>
            </p:nvSpPr>
            <p:spPr bwMode="auto">
              <a:xfrm flipH="1" flipV="1">
                <a:off x="3782" y="775"/>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80" name="Line 259"/>
              <p:cNvSpPr>
                <a:spLocks noChangeShapeType="1"/>
              </p:cNvSpPr>
              <p:nvPr/>
            </p:nvSpPr>
            <p:spPr bwMode="auto">
              <a:xfrm flipH="1" flipV="1">
                <a:off x="3782" y="78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81" name="Line 260"/>
              <p:cNvSpPr>
                <a:spLocks noChangeShapeType="1"/>
              </p:cNvSpPr>
              <p:nvPr/>
            </p:nvSpPr>
            <p:spPr bwMode="auto">
              <a:xfrm flipH="1" flipV="1">
                <a:off x="3782" y="785"/>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82" name="Line 261"/>
              <p:cNvSpPr>
                <a:spLocks noChangeShapeType="1"/>
              </p:cNvSpPr>
              <p:nvPr/>
            </p:nvSpPr>
            <p:spPr bwMode="auto">
              <a:xfrm flipH="1" flipV="1">
                <a:off x="3782" y="79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83" name="Line 262"/>
              <p:cNvSpPr>
                <a:spLocks noChangeShapeType="1"/>
              </p:cNvSpPr>
              <p:nvPr/>
            </p:nvSpPr>
            <p:spPr bwMode="auto">
              <a:xfrm flipH="1" flipV="1">
                <a:off x="3782" y="795"/>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84" name="Line 263"/>
              <p:cNvSpPr>
                <a:spLocks noChangeShapeType="1"/>
              </p:cNvSpPr>
              <p:nvPr/>
            </p:nvSpPr>
            <p:spPr bwMode="auto">
              <a:xfrm flipH="1" flipV="1">
                <a:off x="3782" y="800"/>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85" name="Line 264"/>
              <p:cNvSpPr>
                <a:spLocks noChangeShapeType="1"/>
              </p:cNvSpPr>
              <p:nvPr/>
            </p:nvSpPr>
            <p:spPr bwMode="auto">
              <a:xfrm flipH="1" flipV="1">
                <a:off x="3782" y="80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86" name="Line 265"/>
              <p:cNvSpPr>
                <a:spLocks noChangeShapeType="1"/>
              </p:cNvSpPr>
              <p:nvPr/>
            </p:nvSpPr>
            <p:spPr bwMode="auto">
              <a:xfrm flipH="1" flipV="1">
                <a:off x="3782" y="810"/>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87" name="Line 266"/>
              <p:cNvSpPr>
                <a:spLocks noChangeShapeType="1"/>
              </p:cNvSpPr>
              <p:nvPr/>
            </p:nvSpPr>
            <p:spPr bwMode="auto">
              <a:xfrm flipH="1" flipV="1">
                <a:off x="3782" y="81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88" name="Line 267"/>
              <p:cNvSpPr>
                <a:spLocks noChangeShapeType="1"/>
              </p:cNvSpPr>
              <p:nvPr/>
            </p:nvSpPr>
            <p:spPr bwMode="auto">
              <a:xfrm flipH="1" flipV="1">
                <a:off x="3782" y="820"/>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89" name="Line 268"/>
              <p:cNvSpPr>
                <a:spLocks noChangeShapeType="1"/>
              </p:cNvSpPr>
              <p:nvPr/>
            </p:nvSpPr>
            <p:spPr bwMode="auto">
              <a:xfrm flipH="1" flipV="1">
                <a:off x="3782" y="82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90" name="Line 269"/>
              <p:cNvSpPr>
                <a:spLocks noChangeShapeType="1"/>
              </p:cNvSpPr>
              <p:nvPr/>
            </p:nvSpPr>
            <p:spPr bwMode="auto">
              <a:xfrm flipH="1" flipV="1">
                <a:off x="3782" y="830"/>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91" name="Line 270"/>
              <p:cNvSpPr>
                <a:spLocks noChangeShapeType="1"/>
              </p:cNvSpPr>
              <p:nvPr/>
            </p:nvSpPr>
            <p:spPr bwMode="auto">
              <a:xfrm flipH="1" flipV="1">
                <a:off x="3782" y="83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92" name="Line 271"/>
              <p:cNvSpPr>
                <a:spLocks noChangeShapeType="1"/>
              </p:cNvSpPr>
              <p:nvPr/>
            </p:nvSpPr>
            <p:spPr bwMode="auto">
              <a:xfrm flipH="1" flipV="1">
                <a:off x="3782" y="840"/>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93" name="Freeform 272"/>
              <p:cNvSpPr>
                <a:spLocks/>
              </p:cNvSpPr>
              <p:nvPr/>
            </p:nvSpPr>
            <p:spPr bwMode="auto">
              <a:xfrm>
                <a:off x="3716" y="698"/>
                <a:ext cx="18" cy="151"/>
              </a:xfrm>
              <a:custGeom>
                <a:avLst/>
                <a:gdLst>
                  <a:gd name="T0" fmla="*/ 18 w 147"/>
                  <a:gd name="T1" fmla="*/ 0 h 604"/>
                  <a:gd name="T2" fmla="*/ 0 w 147"/>
                  <a:gd name="T3" fmla="*/ 2 h 604"/>
                  <a:gd name="T4" fmla="*/ 0 w 147"/>
                  <a:gd name="T5" fmla="*/ 151 h 604"/>
                  <a:gd name="T6" fmla="*/ 18 w 147"/>
                  <a:gd name="T7" fmla="*/ 149 h 604"/>
                  <a:gd name="T8" fmla="*/ 18 w 147"/>
                  <a:gd name="T9" fmla="*/ 0 h 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604">
                    <a:moveTo>
                      <a:pt x="147" y="0"/>
                    </a:moveTo>
                    <a:lnTo>
                      <a:pt x="0" y="7"/>
                    </a:lnTo>
                    <a:lnTo>
                      <a:pt x="0" y="604"/>
                    </a:lnTo>
                    <a:lnTo>
                      <a:pt x="147" y="597"/>
                    </a:lnTo>
                    <a:lnTo>
                      <a:pt x="147" y="0"/>
                    </a:lnTo>
                    <a:close/>
                  </a:path>
                </a:pathLst>
              </a:custGeom>
              <a:solidFill>
                <a:srgbClr val="0000FF"/>
              </a:solidFill>
              <a:ln w="0">
                <a:solidFill>
                  <a:srgbClr val="000000"/>
                </a:solidFill>
                <a:prstDash val="solid"/>
                <a:round/>
                <a:headEnd/>
                <a:tailEnd/>
              </a:ln>
            </p:spPr>
            <p:txBody>
              <a:bodyPr/>
              <a:lstStyle/>
              <a:p>
                <a:endParaRPr lang="en-US" dirty="0"/>
              </a:p>
            </p:txBody>
          </p:sp>
          <p:sp>
            <p:nvSpPr>
              <p:cNvPr id="18094" name="Line 273"/>
              <p:cNvSpPr>
                <a:spLocks noChangeShapeType="1"/>
              </p:cNvSpPr>
              <p:nvPr/>
            </p:nvSpPr>
            <p:spPr bwMode="auto">
              <a:xfrm flipV="1">
                <a:off x="3719" y="70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95" name="Line 274"/>
              <p:cNvSpPr>
                <a:spLocks noChangeShapeType="1"/>
              </p:cNvSpPr>
              <p:nvPr/>
            </p:nvSpPr>
            <p:spPr bwMode="auto">
              <a:xfrm flipV="1">
                <a:off x="3719" y="707"/>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96" name="Line 275"/>
              <p:cNvSpPr>
                <a:spLocks noChangeShapeType="1"/>
              </p:cNvSpPr>
              <p:nvPr/>
            </p:nvSpPr>
            <p:spPr bwMode="auto">
              <a:xfrm flipV="1">
                <a:off x="3719" y="712"/>
                <a:ext cx="1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97" name="Line 276"/>
              <p:cNvSpPr>
                <a:spLocks noChangeShapeType="1"/>
              </p:cNvSpPr>
              <p:nvPr/>
            </p:nvSpPr>
            <p:spPr bwMode="auto">
              <a:xfrm flipV="1">
                <a:off x="3719" y="717"/>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98" name="Line 277"/>
              <p:cNvSpPr>
                <a:spLocks noChangeShapeType="1"/>
              </p:cNvSpPr>
              <p:nvPr/>
            </p:nvSpPr>
            <p:spPr bwMode="auto">
              <a:xfrm flipV="1">
                <a:off x="3719" y="72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99" name="Line 278"/>
              <p:cNvSpPr>
                <a:spLocks noChangeShapeType="1"/>
              </p:cNvSpPr>
              <p:nvPr/>
            </p:nvSpPr>
            <p:spPr bwMode="auto">
              <a:xfrm flipV="1">
                <a:off x="3719" y="727"/>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00" name="Line 279"/>
              <p:cNvSpPr>
                <a:spLocks noChangeShapeType="1"/>
              </p:cNvSpPr>
              <p:nvPr/>
            </p:nvSpPr>
            <p:spPr bwMode="auto">
              <a:xfrm flipV="1">
                <a:off x="3719" y="73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01" name="Line 280"/>
              <p:cNvSpPr>
                <a:spLocks noChangeShapeType="1"/>
              </p:cNvSpPr>
              <p:nvPr/>
            </p:nvSpPr>
            <p:spPr bwMode="auto">
              <a:xfrm flipV="1">
                <a:off x="3719" y="737"/>
                <a:ext cx="1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02" name="Line 281"/>
              <p:cNvSpPr>
                <a:spLocks noChangeShapeType="1"/>
              </p:cNvSpPr>
              <p:nvPr/>
            </p:nvSpPr>
            <p:spPr bwMode="auto">
              <a:xfrm flipV="1">
                <a:off x="3719" y="74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03" name="Line 282"/>
              <p:cNvSpPr>
                <a:spLocks noChangeShapeType="1"/>
              </p:cNvSpPr>
              <p:nvPr/>
            </p:nvSpPr>
            <p:spPr bwMode="auto">
              <a:xfrm flipV="1">
                <a:off x="3719" y="747"/>
                <a:ext cx="1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04" name="Line 283"/>
              <p:cNvSpPr>
                <a:spLocks noChangeShapeType="1"/>
              </p:cNvSpPr>
              <p:nvPr/>
            </p:nvSpPr>
            <p:spPr bwMode="auto">
              <a:xfrm flipV="1">
                <a:off x="3719" y="75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05" name="Line 284"/>
              <p:cNvSpPr>
                <a:spLocks noChangeShapeType="1"/>
              </p:cNvSpPr>
              <p:nvPr/>
            </p:nvSpPr>
            <p:spPr bwMode="auto">
              <a:xfrm flipV="1">
                <a:off x="3719" y="757"/>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06" name="Line 285"/>
              <p:cNvSpPr>
                <a:spLocks noChangeShapeType="1"/>
              </p:cNvSpPr>
              <p:nvPr/>
            </p:nvSpPr>
            <p:spPr bwMode="auto">
              <a:xfrm flipV="1">
                <a:off x="3719" y="77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07" name="Line 286"/>
              <p:cNvSpPr>
                <a:spLocks noChangeShapeType="1"/>
              </p:cNvSpPr>
              <p:nvPr/>
            </p:nvSpPr>
            <p:spPr bwMode="auto">
              <a:xfrm flipV="1">
                <a:off x="3719" y="783"/>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08" name="Line 287"/>
              <p:cNvSpPr>
                <a:spLocks noChangeShapeType="1"/>
              </p:cNvSpPr>
              <p:nvPr/>
            </p:nvSpPr>
            <p:spPr bwMode="auto">
              <a:xfrm flipV="1">
                <a:off x="3719" y="78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09" name="Line 288"/>
              <p:cNvSpPr>
                <a:spLocks noChangeShapeType="1"/>
              </p:cNvSpPr>
              <p:nvPr/>
            </p:nvSpPr>
            <p:spPr bwMode="auto">
              <a:xfrm flipV="1">
                <a:off x="3719" y="792"/>
                <a:ext cx="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10" name="Line 289"/>
              <p:cNvSpPr>
                <a:spLocks noChangeShapeType="1"/>
              </p:cNvSpPr>
              <p:nvPr/>
            </p:nvSpPr>
            <p:spPr bwMode="auto">
              <a:xfrm flipV="1">
                <a:off x="3719" y="797"/>
                <a:ext cx="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11" name="Line 290"/>
              <p:cNvSpPr>
                <a:spLocks noChangeShapeType="1"/>
              </p:cNvSpPr>
              <p:nvPr/>
            </p:nvSpPr>
            <p:spPr bwMode="auto">
              <a:xfrm flipV="1">
                <a:off x="3719" y="80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12" name="Line 291"/>
              <p:cNvSpPr>
                <a:spLocks noChangeShapeType="1"/>
              </p:cNvSpPr>
              <p:nvPr/>
            </p:nvSpPr>
            <p:spPr bwMode="auto">
              <a:xfrm flipV="1">
                <a:off x="3719" y="807"/>
                <a:ext cx="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13" name="Line 292"/>
              <p:cNvSpPr>
                <a:spLocks noChangeShapeType="1"/>
              </p:cNvSpPr>
              <p:nvPr/>
            </p:nvSpPr>
            <p:spPr bwMode="auto">
              <a:xfrm flipV="1">
                <a:off x="3719" y="81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14" name="Line 293"/>
              <p:cNvSpPr>
                <a:spLocks noChangeShapeType="1"/>
              </p:cNvSpPr>
              <p:nvPr/>
            </p:nvSpPr>
            <p:spPr bwMode="auto">
              <a:xfrm flipV="1">
                <a:off x="3719" y="817"/>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15" name="Line 294"/>
              <p:cNvSpPr>
                <a:spLocks noChangeShapeType="1"/>
              </p:cNvSpPr>
              <p:nvPr/>
            </p:nvSpPr>
            <p:spPr bwMode="auto">
              <a:xfrm flipV="1">
                <a:off x="3719" y="82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16" name="Line 295"/>
              <p:cNvSpPr>
                <a:spLocks noChangeShapeType="1"/>
              </p:cNvSpPr>
              <p:nvPr/>
            </p:nvSpPr>
            <p:spPr bwMode="auto">
              <a:xfrm flipV="1">
                <a:off x="3719" y="827"/>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17" name="Line 296"/>
              <p:cNvSpPr>
                <a:spLocks noChangeShapeType="1"/>
              </p:cNvSpPr>
              <p:nvPr/>
            </p:nvSpPr>
            <p:spPr bwMode="auto">
              <a:xfrm flipV="1">
                <a:off x="3719" y="83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18" name="Line 297"/>
              <p:cNvSpPr>
                <a:spLocks noChangeShapeType="1"/>
              </p:cNvSpPr>
              <p:nvPr/>
            </p:nvSpPr>
            <p:spPr bwMode="auto">
              <a:xfrm flipV="1">
                <a:off x="3719" y="837"/>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19" name="Line 298"/>
              <p:cNvSpPr>
                <a:spLocks noChangeShapeType="1"/>
              </p:cNvSpPr>
              <p:nvPr/>
            </p:nvSpPr>
            <p:spPr bwMode="auto">
              <a:xfrm flipV="1">
                <a:off x="3719" y="84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20" name="Line 299"/>
              <p:cNvSpPr>
                <a:spLocks noChangeShapeType="1"/>
              </p:cNvSpPr>
              <p:nvPr/>
            </p:nvSpPr>
            <p:spPr bwMode="auto">
              <a:xfrm flipV="1">
                <a:off x="3726" y="777"/>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21" name="Line 300"/>
              <p:cNvSpPr>
                <a:spLocks noChangeShapeType="1"/>
              </p:cNvSpPr>
              <p:nvPr/>
            </p:nvSpPr>
            <p:spPr bwMode="auto">
              <a:xfrm flipV="1">
                <a:off x="3726" y="78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22" name="Line 301"/>
              <p:cNvSpPr>
                <a:spLocks noChangeShapeType="1"/>
              </p:cNvSpPr>
              <p:nvPr/>
            </p:nvSpPr>
            <p:spPr bwMode="auto">
              <a:xfrm flipV="1">
                <a:off x="3726" y="786"/>
                <a:ext cx="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23" name="Line 302"/>
              <p:cNvSpPr>
                <a:spLocks noChangeShapeType="1"/>
              </p:cNvSpPr>
              <p:nvPr/>
            </p:nvSpPr>
            <p:spPr bwMode="auto">
              <a:xfrm flipV="1">
                <a:off x="3726" y="79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24" name="Line 303"/>
              <p:cNvSpPr>
                <a:spLocks noChangeShapeType="1"/>
              </p:cNvSpPr>
              <p:nvPr/>
            </p:nvSpPr>
            <p:spPr bwMode="auto">
              <a:xfrm flipV="1">
                <a:off x="3726" y="797"/>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25" name="Line 304"/>
              <p:cNvSpPr>
                <a:spLocks noChangeShapeType="1"/>
              </p:cNvSpPr>
              <p:nvPr/>
            </p:nvSpPr>
            <p:spPr bwMode="auto">
              <a:xfrm flipV="1">
                <a:off x="3726" y="801"/>
                <a:ext cx="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26" name="Line 305"/>
              <p:cNvSpPr>
                <a:spLocks noChangeShapeType="1"/>
              </p:cNvSpPr>
              <p:nvPr/>
            </p:nvSpPr>
            <p:spPr bwMode="auto">
              <a:xfrm flipV="1">
                <a:off x="3726" y="806"/>
                <a:ext cx="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27" name="Line 306"/>
              <p:cNvSpPr>
                <a:spLocks noChangeShapeType="1"/>
              </p:cNvSpPr>
              <p:nvPr/>
            </p:nvSpPr>
            <p:spPr bwMode="auto">
              <a:xfrm flipV="1">
                <a:off x="3726" y="811"/>
                <a:ext cx="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28" name="Line 307"/>
              <p:cNvSpPr>
                <a:spLocks noChangeShapeType="1"/>
              </p:cNvSpPr>
              <p:nvPr/>
            </p:nvSpPr>
            <p:spPr bwMode="auto">
              <a:xfrm flipV="1">
                <a:off x="3726" y="816"/>
                <a:ext cx="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29" name="Line 308"/>
              <p:cNvSpPr>
                <a:spLocks noChangeShapeType="1"/>
              </p:cNvSpPr>
              <p:nvPr/>
            </p:nvSpPr>
            <p:spPr bwMode="auto">
              <a:xfrm flipV="1">
                <a:off x="3726" y="821"/>
                <a:ext cx="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0" name="Line 309"/>
              <p:cNvSpPr>
                <a:spLocks noChangeShapeType="1"/>
              </p:cNvSpPr>
              <p:nvPr/>
            </p:nvSpPr>
            <p:spPr bwMode="auto">
              <a:xfrm flipV="1">
                <a:off x="3726" y="826"/>
                <a:ext cx="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1" name="Line 310"/>
              <p:cNvSpPr>
                <a:spLocks noChangeShapeType="1"/>
              </p:cNvSpPr>
              <p:nvPr/>
            </p:nvSpPr>
            <p:spPr bwMode="auto">
              <a:xfrm flipV="1">
                <a:off x="3726" y="83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2" name="Line 311"/>
              <p:cNvSpPr>
                <a:spLocks noChangeShapeType="1"/>
              </p:cNvSpPr>
              <p:nvPr/>
            </p:nvSpPr>
            <p:spPr bwMode="auto">
              <a:xfrm flipV="1">
                <a:off x="3726" y="836"/>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3" name="Line 312"/>
              <p:cNvSpPr>
                <a:spLocks noChangeShapeType="1"/>
              </p:cNvSpPr>
              <p:nvPr/>
            </p:nvSpPr>
            <p:spPr bwMode="auto">
              <a:xfrm flipV="1">
                <a:off x="3726" y="84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34" name="Rectangle 313"/>
              <p:cNvSpPr>
                <a:spLocks noChangeArrowheads="1"/>
              </p:cNvSpPr>
              <p:nvPr/>
            </p:nvSpPr>
            <p:spPr bwMode="auto">
              <a:xfrm>
                <a:off x="3749" y="700"/>
                <a:ext cx="2" cy="1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135" name="Rectangle 314"/>
              <p:cNvSpPr>
                <a:spLocks noChangeArrowheads="1"/>
              </p:cNvSpPr>
              <p:nvPr/>
            </p:nvSpPr>
            <p:spPr bwMode="auto">
              <a:xfrm>
                <a:off x="3761" y="700"/>
                <a:ext cx="3" cy="1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136" name="Rectangle 315"/>
              <p:cNvSpPr>
                <a:spLocks noChangeArrowheads="1"/>
              </p:cNvSpPr>
              <p:nvPr/>
            </p:nvSpPr>
            <p:spPr bwMode="auto">
              <a:xfrm>
                <a:off x="3739" y="734"/>
                <a:ext cx="35"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137" name="Rectangle 316"/>
              <p:cNvSpPr>
                <a:spLocks noChangeArrowheads="1"/>
              </p:cNvSpPr>
              <p:nvPr/>
            </p:nvSpPr>
            <p:spPr bwMode="auto">
              <a:xfrm>
                <a:off x="3739" y="770"/>
                <a:ext cx="35"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138" name="Rectangle 317"/>
              <p:cNvSpPr>
                <a:spLocks noChangeArrowheads="1"/>
              </p:cNvSpPr>
              <p:nvPr/>
            </p:nvSpPr>
            <p:spPr bwMode="auto">
              <a:xfrm>
                <a:off x="3739" y="806"/>
                <a:ext cx="35"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139" name="Rectangle 318"/>
              <p:cNvSpPr>
                <a:spLocks noChangeArrowheads="1"/>
              </p:cNvSpPr>
              <p:nvPr/>
            </p:nvSpPr>
            <p:spPr bwMode="auto">
              <a:xfrm>
                <a:off x="3726" y="680"/>
                <a:ext cx="60" cy="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140" name="Rectangle 319"/>
              <p:cNvSpPr>
                <a:spLocks noChangeArrowheads="1"/>
              </p:cNvSpPr>
              <p:nvPr/>
            </p:nvSpPr>
            <p:spPr bwMode="auto">
              <a:xfrm>
                <a:off x="3726" y="680"/>
                <a:ext cx="60" cy="1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141" name="Rectangle 320"/>
              <p:cNvSpPr>
                <a:spLocks noChangeArrowheads="1"/>
              </p:cNvSpPr>
              <p:nvPr/>
            </p:nvSpPr>
            <p:spPr bwMode="auto">
              <a:xfrm>
                <a:off x="3606" y="681"/>
                <a:ext cx="51" cy="1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142" name="Rectangle 321"/>
              <p:cNvSpPr>
                <a:spLocks noChangeArrowheads="1"/>
              </p:cNvSpPr>
              <p:nvPr/>
            </p:nvSpPr>
            <p:spPr bwMode="auto">
              <a:xfrm>
                <a:off x="3615" y="702"/>
                <a:ext cx="33" cy="1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143" name="Freeform 322"/>
              <p:cNvSpPr>
                <a:spLocks/>
              </p:cNvSpPr>
              <p:nvPr/>
            </p:nvSpPr>
            <p:spPr bwMode="auto">
              <a:xfrm>
                <a:off x="3653" y="695"/>
                <a:ext cx="18" cy="151"/>
              </a:xfrm>
              <a:custGeom>
                <a:avLst/>
                <a:gdLst>
                  <a:gd name="T0" fmla="*/ 0 w 146"/>
                  <a:gd name="T1" fmla="*/ 0 h 604"/>
                  <a:gd name="T2" fmla="*/ 18 w 146"/>
                  <a:gd name="T3" fmla="*/ 2 h 604"/>
                  <a:gd name="T4" fmla="*/ 18 w 146"/>
                  <a:gd name="T5" fmla="*/ 151 h 604"/>
                  <a:gd name="T6" fmla="*/ 0 w 146"/>
                  <a:gd name="T7" fmla="*/ 149 h 604"/>
                  <a:gd name="T8" fmla="*/ 0 w 146"/>
                  <a:gd name="T9" fmla="*/ 0 h 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604">
                    <a:moveTo>
                      <a:pt x="0" y="0"/>
                    </a:moveTo>
                    <a:lnTo>
                      <a:pt x="146" y="7"/>
                    </a:lnTo>
                    <a:lnTo>
                      <a:pt x="146" y="604"/>
                    </a:lnTo>
                    <a:lnTo>
                      <a:pt x="0" y="597"/>
                    </a:lnTo>
                    <a:lnTo>
                      <a:pt x="0" y="0"/>
                    </a:lnTo>
                    <a:close/>
                  </a:path>
                </a:pathLst>
              </a:custGeom>
              <a:solidFill>
                <a:srgbClr val="0000FF"/>
              </a:solidFill>
              <a:ln w="0">
                <a:solidFill>
                  <a:srgbClr val="000000"/>
                </a:solidFill>
                <a:prstDash val="solid"/>
                <a:round/>
                <a:headEnd/>
                <a:tailEnd/>
              </a:ln>
            </p:spPr>
            <p:txBody>
              <a:bodyPr/>
              <a:lstStyle/>
              <a:p>
                <a:endParaRPr lang="en-US" dirty="0"/>
              </a:p>
            </p:txBody>
          </p:sp>
          <p:sp>
            <p:nvSpPr>
              <p:cNvPr id="18144" name="Line 323"/>
              <p:cNvSpPr>
                <a:spLocks noChangeShapeType="1"/>
              </p:cNvSpPr>
              <p:nvPr/>
            </p:nvSpPr>
            <p:spPr bwMode="auto">
              <a:xfrm flipH="1" flipV="1">
                <a:off x="3655" y="699"/>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45" name="Line 324"/>
              <p:cNvSpPr>
                <a:spLocks noChangeShapeType="1"/>
              </p:cNvSpPr>
              <p:nvPr/>
            </p:nvSpPr>
            <p:spPr bwMode="auto">
              <a:xfrm flipH="1" flipV="1">
                <a:off x="3655" y="704"/>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46" name="Line 325"/>
              <p:cNvSpPr>
                <a:spLocks noChangeShapeType="1"/>
              </p:cNvSpPr>
              <p:nvPr/>
            </p:nvSpPr>
            <p:spPr bwMode="auto">
              <a:xfrm flipH="1" flipV="1">
                <a:off x="3655" y="709"/>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47" name="Line 326"/>
              <p:cNvSpPr>
                <a:spLocks noChangeShapeType="1"/>
              </p:cNvSpPr>
              <p:nvPr/>
            </p:nvSpPr>
            <p:spPr bwMode="auto">
              <a:xfrm flipH="1" flipV="1">
                <a:off x="3655" y="714"/>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48" name="Line 327"/>
              <p:cNvSpPr>
                <a:spLocks noChangeShapeType="1"/>
              </p:cNvSpPr>
              <p:nvPr/>
            </p:nvSpPr>
            <p:spPr bwMode="auto">
              <a:xfrm flipH="1" flipV="1">
                <a:off x="3655" y="719"/>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49" name="Line 328"/>
              <p:cNvSpPr>
                <a:spLocks noChangeShapeType="1"/>
              </p:cNvSpPr>
              <p:nvPr/>
            </p:nvSpPr>
            <p:spPr bwMode="auto">
              <a:xfrm flipH="1" flipV="1">
                <a:off x="3655" y="724"/>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50" name="Line 329"/>
              <p:cNvSpPr>
                <a:spLocks noChangeShapeType="1"/>
              </p:cNvSpPr>
              <p:nvPr/>
            </p:nvSpPr>
            <p:spPr bwMode="auto">
              <a:xfrm flipH="1" flipV="1">
                <a:off x="3655" y="729"/>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51" name="Line 330"/>
              <p:cNvSpPr>
                <a:spLocks noChangeShapeType="1"/>
              </p:cNvSpPr>
              <p:nvPr/>
            </p:nvSpPr>
            <p:spPr bwMode="auto">
              <a:xfrm flipH="1" flipV="1">
                <a:off x="3655" y="734"/>
                <a:ext cx="1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52" name="Line 331"/>
              <p:cNvSpPr>
                <a:spLocks noChangeShapeType="1"/>
              </p:cNvSpPr>
              <p:nvPr/>
            </p:nvSpPr>
            <p:spPr bwMode="auto">
              <a:xfrm flipH="1" flipV="1">
                <a:off x="3655" y="739"/>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53" name="Line 332"/>
              <p:cNvSpPr>
                <a:spLocks noChangeShapeType="1"/>
              </p:cNvSpPr>
              <p:nvPr/>
            </p:nvSpPr>
            <p:spPr bwMode="auto">
              <a:xfrm flipH="1" flipV="1">
                <a:off x="3655" y="744"/>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54" name="Line 333"/>
              <p:cNvSpPr>
                <a:spLocks noChangeShapeType="1"/>
              </p:cNvSpPr>
              <p:nvPr/>
            </p:nvSpPr>
            <p:spPr bwMode="auto">
              <a:xfrm flipH="1" flipV="1">
                <a:off x="3655" y="749"/>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55" name="Line 334"/>
              <p:cNvSpPr>
                <a:spLocks noChangeShapeType="1"/>
              </p:cNvSpPr>
              <p:nvPr/>
            </p:nvSpPr>
            <p:spPr bwMode="auto">
              <a:xfrm flipH="1" flipV="1">
                <a:off x="3655" y="754"/>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56" name="Line 335"/>
              <p:cNvSpPr>
                <a:spLocks noChangeShapeType="1"/>
              </p:cNvSpPr>
              <p:nvPr/>
            </p:nvSpPr>
            <p:spPr bwMode="auto">
              <a:xfrm flipH="1" flipV="1">
                <a:off x="3662" y="77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57" name="Line 336"/>
              <p:cNvSpPr>
                <a:spLocks noChangeShapeType="1"/>
              </p:cNvSpPr>
              <p:nvPr/>
            </p:nvSpPr>
            <p:spPr bwMode="auto">
              <a:xfrm flipH="1" flipV="1">
                <a:off x="3662" y="779"/>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58" name="Line 337"/>
              <p:cNvSpPr>
                <a:spLocks noChangeShapeType="1"/>
              </p:cNvSpPr>
              <p:nvPr/>
            </p:nvSpPr>
            <p:spPr bwMode="auto">
              <a:xfrm flipH="1" flipV="1">
                <a:off x="3662" y="78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59" name="Line 338"/>
              <p:cNvSpPr>
                <a:spLocks noChangeShapeType="1"/>
              </p:cNvSpPr>
              <p:nvPr/>
            </p:nvSpPr>
            <p:spPr bwMode="auto">
              <a:xfrm flipH="1" flipV="1">
                <a:off x="3662" y="789"/>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60" name="Line 339"/>
              <p:cNvSpPr>
                <a:spLocks noChangeShapeType="1"/>
              </p:cNvSpPr>
              <p:nvPr/>
            </p:nvSpPr>
            <p:spPr bwMode="auto">
              <a:xfrm flipH="1" flipV="1">
                <a:off x="3662" y="79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61" name="Line 340"/>
              <p:cNvSpPr>
                <a:spLocks noChangeShapeType="1"/>
              </p:cNvSpPr>
              <p:nvPr/>
            </p:nvSpPr>
            <p:spPr bwMode="auto">
              <a:xfrm flipH="1" flipV="1">
                <a:off x="3662" y="799"/>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62" name="Line 341"/>
              <p:cNvSpPr>
                <a:spLocks noChangeShapeType="1"/>
              </p:cNvSpPr>
              <p:nvPr/>
            </p:nvSpPr>
            <p:spPr bwMode="auto">
              <a:xfrm flipH="1" flipV="1">
                <a:off x="3662" y="80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63" name="Line 342"/>
              <p:cNvSpPr>
                <a:spLocks noChangeShapeType="1"/>
              </p:cNvSpPr>
              <p:nvPr/>
            </p:nvSpPr>
            <p:spPr bwMode="auto">
              <a:xfrm flipH="1" flipV="1">
                <a:off x="3662" y="809"/>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64" name="Line 343"/>
              <p:cNvSpPr>
                <a:spLocks noChangeShapeType="1"/>
              </p:cNvSpPr>
              <p:nvPr/>
            </p:nvSpPr>
            <p:spPr bwMode="auto">
              <a:xfrm flipH="1" flipV="1">
                <a:off x="3662" y="81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65" name="Line 344"/>
              <p:cNvSpPr>
                <a:spLocks noChangeShapeType="1"/>
              </p:cNvSpPr>
              <p:nvPr/>
            </p:nvSpPr>
            <p:spPr bwMode="auto">
              <a:xfrm flipH="1" flipV="1">
                <a:off x="3662" y="819"/>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66" name="Line 345"/>
              <p:cNvSpPr>
                <a:spLocks noChangeShapeType="1"/>
              </p:cNvSpPr>
              <p:nvPr/>
            </p:nvSpPr>
            <p:spPr bwMode="auto">
              <a:xfrm flipH="1" flipV="1">
                <a:off x="3662" y="82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67" name="Line 346"/>
              <p:cNvSpPr>
                <a:spLocks noChangeShapeType="1"/>
              </p:cNvSpPr>
              <p:nvPr/>
            </p:nvSpPr>
            <p:spPr bwMode="auto">
              <a:xfrm flipH="1" flipV="1">
                <a:off x="3662" y="829"/>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68" name="Line 347"/>
              <p:cNvSpPr>
                <a:spLocks noChangeShapeType="1"/>
              </p:cNvSpPr>
              <p:nvPr/>
            </p:nvSpPr>
            <p:spPr bwMode="auto">
              <a:xfrm flipH="1" flipV="1">
                <a:off x="3662" y="83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69" name="Line 348"/>
              <p:cNvSpPr>
                <a:spLocks noChangeShapeType="1"/>
              </p:cNvSpPr>
              <p:nvPr/>
            </p:nvSpPr>
            <p:spPr bwMode="auto">
              <a:xfrm flipH="1" flipV="1">
                <a:off x="3662" y="839"/>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70" name="Line 349"/>
              <p:cNvSpPr>
                <a:spLocks noChangeShapeType="1"/>
              </p:cNvSpPr>
              <p:nvPr/>
            </p:nvSpPr>
            <p:spPr bwMode="auto">
              <a:xfrm flipH="1" flipV="1">
                <a:off x="3654" y="773"/>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71" name="Line 350"/>
              <p:cNvSpPr>
                <a:spLocks noChangeShapeType="1"/>
              </p:cNvSpPr>
              <p:nvPr/>
            </p:nvSpPr>
            <p:spPr bwMode="auto">
              <a:xfrm flipH="1" flipV="1">
                <a:off x="3654" y="77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72" name="Line 351"/>
              <p:cNvSpPr>
                <a:spLocks noChangeShapeType="1"/>
              </p:cNvSpPr>
              <p:nvPr/>
            </p:nvSpPr>
            <p:spPr bwMode="auto">
              <a:xfrm flipH="1" flipV="1">
                <a:off x="3654" y="783"/>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73" name="Line 352"/>
              <p:cNvSpPr>
                <a:spLocks noChangeShapeType="1"/>
              </p:cNvSpPr>
              <p:nvPr/>
            </p:nvSpPr>
            <p:spPr bwMode="auto">
              <a:xfrm flipH="1" flipV="1">
                <a:off x="3654" y="78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74" name="Line 353"/>
              <p:cNvSpPr>
                <a:spLocks noChangeShapeType="1"/>
              </p:cNvSpPr>
              <p:nvPr/>
            </p:nvSpPr>
            <p:spPr bwMode="auto">
              <a:xfrm flipH="1" flipV="1">
                <a:off x="3654" y="793"/>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75" name="Line 354"/>
              <p:cNvSpPr>
                <a:spLocks noChangeShapeType="1"/>
              </p:cNvSpPr>
              <p:nvPr/>
            </p:nvSpPr>
            <p:spPr bwMode="auto">
              <a:xfrm flipH="1" flipV="1">
                <a:off x="3654" y="79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76" name="Line 355"/>
              <p:cNvSpPr>
                <a:spLocks noChangeShapeType="1"/>
              </p:cNvSpPr>
              <p:nvPr/>
            </p:nvSpPr>
            <p:spPr bwMode="auto">
              <a:xfrm flipH="1" flipV="1">
                <a:off x="3654" y="803"/>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77" name="Line 356"/>
              <p:cNvSpPr>
                <a:spLocks noChangeShapeType="1"/>
              </p:cNvSpPr>
              <p:nvPr/>
            </p:nvSpPr>
            <p:spPr bwMode="auto">
              <a:xfrm flipH="1" flipV="1">
                <a:off x="3654" y="80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78" name="Line 357"/>
              <p:cNvSpPr>
                <a:spLocks noChangeShapeType="1"/>
              </p:cNvSpPr>
              <p:nvPr/>
            </p:nvSpPr>
            <p:spPr bwMode="auto">
              <a:xfrm flipH="1" flipV="1">
                <a:off x="3654" y="813"/>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79" name="Line 358"/>
              <p:cNvSpPr>
                <a:spLocks noChangeShapeType="1"/>
              </p:cNvSpPr>
              <p:nvPr/>
            </p:nvSpPr>
            <p:spPr bwMode="auto">
              <a:xfrm flipH="1" flipV="1">
                <a:off x="3654" y="81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80" name="Line 359"/>
              <p:cNvSpPr>
                <a:spLocks noChangeShapeType="1"/>
              </p:cNvSpPr>
              <p:nvPr/>
            </p:nvSpPr>
            <p:spPr bwMode="auto">
              <a:xfrm flipH="1" flipV="1">
                <a:off x="3654" y="822"/>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81" name="Line 360"/>
              <p:cNvSpPr>
                <a:spLocks noChangeShapeType="1"/>
              </p:cNvSpPr>
              <p:nvPr/>
            </p:nvSpPr>
            <p:spPr bwMode="auto">
              <a:xfrm flipH="1" flipV="1">
                <a:off x="3654" y="827"/>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82" name="Line 361"/>
              <p:cNvSpPr>
                <a:spLocks noChangeShapeType="1"/>
              </p:cNvSpPr>
              <p:nvPr/>
            </p:nvSpPr>
            <p:spPr bwMode="auto">
              <a:xfrm flipH="1" flipV="1">
                <a:off x="3654" y="832"/>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83" name="Line 362"/>
              <p:cNvSpPr>
                <a:spLocks noChangeShapeType="1"/>
              </p:cNvSpPr>
              <p:nvPr/>
            </p:nvSpPr>
            <p:spPr bwMode="auto">
              <a:xfrm flipH="1" flipV="1">
                <a:off x="3654" y="837"/>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84" name="Freeform 363"/>
              <p:cNvSpPr>
                <a:spLocks/>
              </p:cNvSpPr>
              <p:nvPr/>
            </p:nvSpPr>
            <p:spPr bwMode="auto">
              <a:xfrm>
                <a:off x="3592" y="695"/>
                <a:ext cx="18" cy="150"/>
              </a:xfrm>
              <a:custGeom>
                <a:avLst/>
                <a:gdLst>
                  <a:gd name="T0" fmla="*/ 18 w 146"/>
                  <a:gd name="T1" fmla="*/ 0 h 604"/>
                  <a:gd name="T2" fmla="*/ 0 w 146"/>
                  <a:gd name="T3" fmla="*/ 2 h 604"/>
                  <a:gd name="T4" fmla="*/ 0 w 146"/>
                  <a:gd name="T5" fmla="*/ 150 h 604"/>
                  <a:gd name="T6" fmla="*/ 18 w 146"/>
                  <a:gd name="T7" fmla="*/ 148 h 604"/>
                  <a:gd name="T8" fmla="*/ 18 w 146"/>
                  <a:gd name="T9" fmla="*/ 0 h 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604">
                    <a:moveTo>
                      <a:pt x="146" y="0"/>
                    </a:moveTo>
                    <a:lnTo>
                      <a:pt x="0" y="8"/>
                    </a:lnTo>
                    <a:lnTo>
                      <a:pt x="0" y="604"/>
                    </a:lnTo>
                    <a:lnTo>
                      <a:pt x="146" y="596"/>
                    </a:lnTo>
                    <a:lnTo>
                      <a:pt x="146" y="0"/>
                    </a:lnTo>
                    <a:close/>
                  </a:path>
                </a:pathLst>
              </a:custGeom>
              <a:solidFill>
                <a:srgbClr val="0000FF"/>
              </a:solidFill>
              <a:ln w="0">
                <a:solidFill>
                  <a:srgbClr val="000000"/>
                </a:solidFill>
                <a:prstDash val="solid"/>
                <a:round/>
                <a:headEnd/>
                <a:tailEnd/>
              </a:ln>
            </p:spPr>
            <p:txBody>
              <a:bodyPr/>
              <a:lstStyle/>
              <a:p>
                <a:endParaRPr lang="en-US" dirty="0"/>
              </a:p>
            </p:txBody>
          </p:sp>
          <p:sp>
            <p:nvSpPr>
              <p:cNvPr id="18185" name="Line 364"/>
              <p:cNvSpPr>
                <a:spLocks noChangeShapeType="1"/>
              </p:cNvSpPr>
              <p:nvPr/>
            </p:nvSpPr>
            <p:spPr bwMode="auto">
              <a:xfrm flipV="1">
                <a:off x="3595" y="698"/>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86" name="Line 365"/>
              <p:cNvSpPr>
                <a:spLocks noChangeShapeType="1"/>
              </p:cNvSpPr>
              <p:nvPr/>
            </p:nvSpPr>
            <p:spPr bwMode="auto">
              <a:xfrm flipV="1">
                <a:off x="3595" y="703"/>
                <a:ext cx="1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87" name="Line 366"/>
              <p:cNvSpPr>
                <a:spLocks noChangeShapeType="1"/>
              </p:cNvSpPr>
              <p:nvPr/>
            </p:nvSpPr>
            <p:spPr bwMode="auto">
              <a:xfrm flipV="1">
                <a:off x="3595" y="708"/>
                <a:ext cx="1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88" name="Line 367"/>
              <p:cNvSpPr>
                <a:spLocks noChangeShapeType="1"/>
              </p:cNvSpPr>
              <p:nvPr/>
            </p:nvSpPr>
            <p:spPr bwMode="auto">
              <a:xfrm flipV="1">
                <a:off x="3595" y="713"/>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89" name="Line 368"/>
              <p:cNvSpPr>
                <a:spLocks noChangeShapeType="1"/>
              </p:cNvSpPr>
              <p:nvPr/>
            </p:nvSpPr>
            <p:spPr bwMode="auto">
              <a:xfrm flipV="1">
                <a:off x="3595" y="718"/>
                <a:ext cx="1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90" name="Line 369"/>
              <p:cNvSpPr>
                <a:spLocks noChangeShapeType="1"/>
              </p:cNvSpPr>
              <p:nvPr/>
            </p:nvSpPr>
            <p:spPr bwMode="auto">
              <a:xfrm flipV="1">
                <a:off x="3595" y="724"/>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91" name="Line 370"/>
              <p:cNvSpPr>
                <a:spLocks noChangeShapeType="1"/>
              </p:cNvSpPr>
              <p:nvPr/>
            </p:nvSpPr>
            <p:spPr bwMode="auto">
              <a:xfrm flipV="1">
                <a:off x="3595" y="729"/>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92" name="Line 371"/>
              <p:cNvSpPr>
                <a:spLocks noChangeShapeType="1"/>
              </p:cNvSpPr>
              <p:nvPr/>
            </p:nvSpPr>
            <p:spPr bwMode="auto">
              <a:xfrm flipV="1">
                <a:off x="3595" y="734"/>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93" name="Line 372"/>
              <p:cNvSpPr>
                <a:spLocks noChangeShapeType="1"/>
              </p:cNvSpPr>
              <p:nvPr/>
            </p:nvSpPr>
            <p:spPr bwMode="auto">
              <a:xfrm flipV="1">
                <a:off x="3595" y="739"/>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94" name="Line 373"/>
              <p:cNvSpPr>
                <a:spLocks noChangeShapeType="1"/>
              </p:cNvSpPr>
              <p:nvPr/>
            </p:nvSpPr>
            <p:spPr bwMode="auto">
              <a:xfrm flipV="1">
                <a:off x="3595" y="744"/>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95" name="Line 374"/>
              <p:cNvSpPr>
                <a:spLocks noChangeShapeType="1"/>
              </p:cNvSpPr>
              <p:nvPr/>
            </p:nvSpPr>
            <p:spPr bwMode="auto">
              <a:xfrm flipV="1">
                <a:off x="3595" y="749"/>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96" name="Line 375"/>
              <p:cNvSpPr>
                <a:spLocks noChangeShapeType="1"/>
              </p:cNvSpPr>
              <p:nvPr/>
            </p:nvSpPr>
            <p:spPr bwMode="auto">
              <a:xfrm flipV="1">
                <a:off x="3595" y="753"/>
                <a:ext cx="1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97" name="Line 376"/>
              <p:cNvSpPr>
                <a:spLocks noChangeShapeType="1"/>
              </p:cNvSpPr>
              <p:nvPr/>
            </p:nvSpPr>
            <p:spPr bwMode="auto">
              <a:xfrm flipV="1">
                <a:off x="3595" y="77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98" name="Line 377"/>
              <p:cNvSpPr>
                <a:spLocks noChangeShapeType="1"/>
              </p:cNvSpPr>
              <p:nvPr/>
            </p:nvSpPr>
            <p:spPr bwMode="auto">
              <a:xfrm flipV="1">
                <a:off x="3595" y="779"/>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99" name="Line 378"/>
              <p:cNvSpPr>
                <a:spLocks noChangeShapeType="1"/>
              </p:cNvSpPr>
              <p:nvPr/>
            </p:nvSpPr>
            <p:spPr bwMode="auto">
              <a:xfrm flipV="1">
                <a:off x="3595" y="78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00" name="Line 379"/>
              <p:cNvSpPr>
                <a:spLocks noChangeShapeType="1"/>
              </p:cNvSpPr>
              <p:nvPr/>
            </p:nvSpPr>
            <p:spPr bwMode="auto">
              <a:xfrm flipV="1">
                <a:off x="3595" y="788"/>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01" name="Line 380"/>
              <p:cNvSpPr>
                <a:spLocks noChangeShapeType="1"/>
              </p:cNvSpPr>
              <p:nvPr/>
            </p:nvSpPr>
            <p:spPr bwMode="auto">
              <a:xfrm flipV="1">
                <a:off x="3595" y="79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02" name="Line 381"/>
              <p:cNvSpPr>
                <a:spLocks noChangeShapeType="1"/>
              </p:cNvSpPr>
              <p:nvPr/>
            </p:nvSpPr>
            <p:spPr bwMode="auto">
              <a:xfrm flipV="1">
                <a:off x="3595" y="798"/>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03" name="Line 382"/>
              <p:cNvSpPr>
                <a:spLocks noChangeShapeType="1"/>
              </p:cNvSpPr>
              <p:nvPr/>
            </p:nvSpPr>
            <p:spPr bwMode="auto">
              <a:xfrm flipV="1">
                <a:off x="3595" y="803"/>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04" name="Line 383"/>
              <p:cNvSpPr>
                <a:spLocks noChangeShapeType="1"/>
              </p:cNvSpPr>
              <p:nvPr/>
            </p:nvSpPr>
            <p:spPr bwMode="auto">
              <a:xfrm flipV="1">
                <a:off x="3595" y="809"/>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05" name="Line 384"/>
              <p:cNvSpPr>
                <a:spLocks noChangeShapeType="1"/>
              </p:cNvSpPr>
              <p:nvPr/>
            </p:nvSpPr>
            <p:spPr bwMode="auto">
              <a:xfrm flipV="1">
                <a:off x="3595" y="813"/>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06" name="Line 385"/>
              <p:cNvSpPr>
                <a:spLocks noChangeShapeType="1"/>
              </p:cNvSpPr>
              <p:nvPr/>
            </p:nvSpPr>
            <p:spPr bwMode="auto">
              <a:xfrm flipV="1">
                <a:off x="3595" y="818"/>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07" name="Line 386"/>
              <p:cNvSpPr>
                <a:spLocks noChangeShapeType="1"/>
              </p:cNvSpPr>
              <p:nvPr/>
            </p:nvSpPr>
            <p:spPr bwMode="auto">
              <a:xfrm flipV="1">
                <a:off x="3595" y="823"/>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08" name="Line 387"/>
              <p:cNvSpPr>
                <a:spLocks noChangeShapeType="1"/>
              </p:cNvSpPr>
              <p:nvPr/>
            </p:nvSpPr>
            <p:spPr bwMode="auto">
              <a:xfrm flipV="1">
                <a:off x="3595" y="82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09" name="Line 388"/>
              <p:cNvSpPr>
                <a:spLocks noChangeShapeType="1"/>
              </p:cNvSpPr>
              <p:nvPr/>
            </p:nvSpPr>
            <p:spPr bwMode="auto">
              <a:xfrm flipV="1">
                <a:off x="3595" y="833"/>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10" name="Line 389"/>
              <p:cNvSpPr>
                <a:spLocks noChangeShapeType="1"/>
              </p:cNvSpPr>
              <p:nvPr/>
            </p:nvSpPr>
            <p:spPr bwMode="auto">
              <a:xfrm flipV="1">
                <a:off x="3595" y="838"/>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11" name="Line 390"/>
              <p:cNvSpPr>
                <a:spLocks noChangeShapeType="1"/>
              </p:cNvSpPr>
              <p:nvPr/>
            </p:nvSpPr>
            <p:spPr bwMode="auto">
              <a:xfrm flipV="1">
                <a:off x="3602" y="773"/>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12" name="Line 391"/>
              <p:cNvSpPr>
                <a:spLocks noChangeShapeType="1"/>
              </p:cNvSpPr>
              <p:nvPr/>
            </p:nvSpPr>
            <p:spPr bwMode="auto">
              <a:xfrm flipV="1">
                <a:off x="3602" y="77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13" name="Line 392"/>
              <p:cNvSpPr>
                <a:spLocks noChangeShapeType="1"/>
              </p:cNvSpPr>
              <p:nvPr/>
            </p:nvSpPr>
            <p:spPr bwMode="auto">
              <a:xfrm flipV="1">
                <a:off x="3602" y="783"/>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14" name="Line 393"/>
              <p:cNvSpPr>
                <a:spLocks noChangeShapeType="1"/>
              </p:cNvSpPr>
              <p:nvPr/>
            </p:nvSpPr>
            <p:spPr bwMode="auto">
              <a:xfrm flipV="1">
                <a:off x="3602" y="78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15" name="Line 394"/>
              <p:cNvSpPr>
                <a:spLocks noChangeShapeType="1"/>
              </p:cNvSpPr>
              <p:nvPr/>
            </p:nvSpPr>
            <p:spPr bwMode="auto">
              <a:xfrm flipV="1">
                <a:off x="3602" y="793"/>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16" name="Line 395"/>
              <p:cNvSpPr>
                <a:spLocks noChangeShapeType="1"/>
              </p:cNvSpPr>
              <p:nvPr/>
            </p:nvSpPr>
            <p:spPr bwMode="auto">
              <a:xfrm flipV="1">
                <a:off x="3602" y="79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17" name="Line 396"/>
              <p:cNvSpPr>
                <a:spLocks noChangeShapeType="1"/>
              </p:cNvSpPr>
              <p:nvPr/>
            </p:nvSpPr>
            <p:spPr bwMode="auto">
              <a:xfrm flipV="1">
                <a:off x="3602" y="803"/>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18" name="Line 397"/>
              <p:cNvSpPr>
                <a:spLocks noChangeShapeType="1"/>
              </p:cNvSpPr>
              <p:nvPr/>
            </p:nvSpPr>
            <p:spPr bwMode="auto">
              <a:xfrm flipV="1">
                <a:off x="3602" y="80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19" name="Line 398"/>
              <p:cNvSpPr>
                <a:spLocks noChangeShapeType="1"/>
              </p:cNvSpPr>
              <p:nvPr/>
            </p:nvSpPr>
            <p:spPr bwMode="auto">
              <a:xfrm flipV="1">
                <a:off x="3602" y="813"/>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20" name="Line 399"/>
              <p:cNvSpPr>
                <a:spLocks noChangeShapeType="1"/>
              </p:cNvSpPr>
              <p:nvPr/>
            </p:nvSpPr>
            <p:spPr bwMode="auto">
              <a:xfrm flipV="1">
                <a:off x="3602" y="81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21" name="Line 400"/>
              <p:cNvSpPr>
                <a:spLocks noChangeShapeType="1"/>
              </p:cNvSpPr>
              <p:nvPr/>
            </p:nvSpPr>
            <p:spPr bwMode="auto">
              <a:xfrm flipV="1">
                <a:off x="3602" y="822"/>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22" name="Line 401"/>
              <p:cNvSpPr>
                <a:spLocks noChangeShapeType="1"/>
              </p:cNvSpPr>
              <p:nvPr/>
            </p:nvSpPr>
            <p:spPr bwMode="auto">
              <a:xfrm flipV="1">
                <a:off x="3602" y="827"/>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23" name="Line 402"/>
              <p:cNvSpPr>
                <a:spLocks noChangeShapeType="1"/>
              </p:cNvSpPr>
              <p:nvPr/>
            </p:nvSpPr>
            <p:spPr bwMode="auto">
              <a:xfrm flipV="1">
                <a:off x="3602" y="832"/>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24" name="Line 403"/>
              <p:cNvSpPr>
                <a:spLocks noChangeShapeType="1"/>
              </p:cNvSpPr>
              <p:nvPr/>
            </p:nvSpPr>
            <p:spPr bwMode="auto">
              <a:xfrm flipV="1">
                <a:off x="3602" y="837"/>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25" name="Rectangle 404"/>
              <p:cNvSpPr>
                <a:spLocks noChangeArrowheads="1"/>
              </p:cNvSpPr>
              <p:nvPr/>
            </p:nvSpPr>
            <p:spPr bwMode="auto">
              <a:xfrm>
                <a:off x="3624" y="697"/>
                <a:ext cx="2" cy="1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226" name="Rectangle 405"/>
              <p:cNvSpPr>
                <a:spLocks noChangeArrowheads="1"/>
              </p:cNvSpPr>
              <p:nvPr/>
            </p:nvSpPr>
            <p:spPr bwMode="auto">
              <a:xfrm>
                <a:off x="3636" y="697"/>
                <a:ext cx="3" cy="1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227" name="Rectangle 406"/>
              <p:cNvSpPr>
                <a:spLocks noChangeArrowheads="1"/>
              </p:cNvSpPr>
              <p:nvPr/>
            </p:nvSpPr>
            <p:spPr bwMode="auto">
              <a:xfrm>
                <a:off x="3614" y="731"/>
                <a:ext cx="35"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228" name="Rectangle 407"/>
              <p:cNvSpPr>
                <a:spLocks noChangeArrowheads="1"/>
              </p:cNvSpPr>
              <p:nvPr/>
            </p:nvSpPr>
            <p:spPr bwMode="auto">
              <a:xfrm>
                <a:off x="3614" y="767"/>
                <a:ext cx="35"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229" name="Rectangle 408"/>
              <p:cNvSpPr>
                <a:spLocks noChangeArrowheads="1"/>
              </p:cNvSpPr>
              <p:nvPr/>
            </p:nvSpPr>
            <p:spPr bwMode="auto">
              <a:xfrm>
                <a:off x="3614" y="803"/>
                <a:ext cx="35"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230" name="Rectangle 409"/>
              <p:cNvSpPr>
                <a:spLocks noChangeArrowheads="1"/>
              </p:cNvSpPr>
              <p:nvPr/>
            </p:nvSpPr>
            <p:spPr bwMode="auto">
              <a:xfrm>
                <a:off x="3601" y="677"/>
                <a:ext cx="60" cy="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231" name="Rectangle 410"/>
              <p:cNvSpPr>
                <a:spLocks noChangeArrowheads="1"/>
              </p:cNvSpPr>
              <p:nvPr/>
            </p:nvSpPr>
            <p:spPr bwMode="auto">
              <a:xfrm>
                <a:off x="3601" y="677"/>
                <a:ext cx="60" cy="1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232" name="Rectangle 411"/>
              <p:cNvSpPr>
                <a:spLocks noChangeArrowheads="1"/>
              </p:cNvSpPr>
              <p:nvPr/>
            </p:nvSpPr>
            <p:spPr bwMode="auto">
              <a:xfrm>
                <a:off x="3390" y="681"/>
                <a:ext cx="51" cy="1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233" name="Rectangle 412"/>
              <p:cNvSpPr>
                <a:spLocks noChangeArrowheads="1"/>
              </p:cNvSpPr>
              <p:nvPr/>
            </p:nvSpPr>
            <p:spPr bwMode="auto">
              <a:xfrm>
                <a:off x="3399" y="702"/>
                <a:ext cx="33" cy="1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234" name="Freeform 413"/>
              <p:cNvSpPr>
                <a:spLocks/>
              </p:cNvSpPr>
              <p:nvPr/>
            </p:nvSpPr>
            <p:spPr bwMode="auto">
              <a:xfrm>
                <a:off x="3437" y="695"/>
                <a:ext cx="18" cy="151"/>
              </a:xfrm>
              <a:custGeom>
                <a:avLst/>
                <a:gdLst>
                  <a:gd name="T0" fmla="*/ 0 w 147"/>
                  <a:gd name="T1" fmla="*/ 0 h 604"/>
                  <a:gd name="T2" fmla="*/ 18 w 147"/>
                  <a:gd name="T3" fmla="*/ 2 h 604"/>
                  <a:gd name="T4" fmla="*/ 18 w 147"/>
                  <a:gd name="T5" fmla="*/ 151 h 604"/>
                  <a:gd name="T6" fmla="*/ 0 w 147"/>
                  <a:gd name="T7" fmla="*/ 149 h 604"/>
                  <a:gd name="T8" fmla="*/ 0 w 147"/>
                  <a:gd name="T9" fmla="*/ 0 h 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604">
                    <a:moveTo>
                      <a:pt x="0" y="0"/>
                    </a:moveTo>
                    <a:lnTo>
                      <a:pt x="147" y="7"/>
                    </a:lnTo>
                    <a:lnTo>
                      <a:pt x="147" y="604"/>
                    </a:lnTo>
                    <a:lnTo>
                      <a:pt x="0" y="597"/>
                    </a:lnTo>
                    <a:lnTo>
                      <a:pt x="0" y="0"/>
                    </a:lnTo>
                    <a:close/>
                  </a:path>
                </a:pathLst>
              </a:custGeom>
              <a:solidFill>
                <a:srgbClr val="0000FF"/>
              </a:solidFill>
              <a:ln w="0">
                <a:solidFill>
                  <a:srgbClr val="000000"/>
                </a:solidFill>
                <a:prstDash val="solid"/>
                <a:round/>
                <a:headEnd/>
                <a:tailEnd/>
              </a:ln>
            </p:spPr>
            <p:txBody>
              <a:bodyPr/>
              <a:lstStyle/>
              <a:p>
                <a:endParaRPr lang="en-US" dirty="0"/>
              </a:p>
            </p:txBody>
          </p:sp>
          <p:sp>
            <p:nvSpPr>
              <p:cNvPr id="18235" name="Line 414"/>
              <p:cNvSpPr>
                <a:spLocks noChangeShapeType="1"/>
              </p:cNvSpPr>
              <p:nvPr/>
            </p:nvSpPr>
            <p:spPr bwMode="auto">
              <a:xfrm flipH="1" flipV="1">
                <a:off x="3439" y="699"/>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36" name="Line 415"/>
              <p:cNvSpPr>
                <a:spLocks noChangeShapeType="1"/>
              </p:cNvSpPr>
              <p:nvPr/>
            </p:nvSpPr>
            <p:spPr bwMode="auto">
              <a:xfrm flipH="1" flipV="1">
                <a:off x="3439" y="704"/>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37" name="Line 416"/>
              <p:cNvSpPr>
                <a:spLocks noChangeShapeType="1"/>
              </p:cNvSpPr>
              <p:nvPr/>
            </p:nvSpPr>
            <p:spPr bwMode="auto">
              <a:xfrm flipH="1" flipV="1">
                <a:off x="3439" y="709"/>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38" name="Line 417"/>
              <p:cNvSpPr>
                <a:spLocks noChangeShapeType="1"/>
              </p:cNvSpPr>
              <p:nvPr/>
            </p:nvSpPr>
            <p:spPr bwMode="auto">
              <a:xfrm flipH="1" flipV="1">
                <a:off x="3439" y="714"/>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39" name="Line 418"/>
              <p:cNvSpPr>
                <a:spLocks noChangeShapeType="1"/>
              </p:cNvSpPr>
              <p:nvPr/>
            </p:nvSpPr>
            <p:spPr bwMode="auto">
              <a:xfrm flipH="1" flipV="1">
                <a:off x="3439" y="719"/>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40" name="Line 419"/>
              <p:cNvSpPr>
                <a:spLocks noChangeShapeType="1"/>
              </p:cNvSpPr>
              <p:nvPr/>
            </p:nvSpPr>
            <p:spPr bwMode="auto">
              <a:xfrm flipH="1" flipV="1">
                <a:off x="3439" y="724"/>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41" name="Line 420"/>
              <p:cNvSpPr>
                <a:spLocks noChangeShapeType="1"/>
              </p:cNvSpPr>
              <p:nvPr/>
            </p:nvSpPr>
            <p:spPr bwMode="auto">
              <a:xfrm flipH="1" flipV="1">
                <a:off x="3439" y="729"/>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42" name="Line 421"/>
              <p:cNvSpPr>
                <a:spLocks noChangeShapeType="1"/>
              </p:cNvSpPr>
              <p:nvPr/>
            </p:nvSpPr>
            <p:spPr bwMode="auto">
              <a:xfrm flipH="1" flipV="1">
                <a:off x="3439" y="734"/>
                <a:ext cx="1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43" name="Line 422"/>
              <p:cNvSpPr>
                <a:spLocks noChangeShapeType="1"/>
              </p:cNvSpPr>
              <p:nvPr/>
            </p:nvSpPr>
            <p:spPr bwMode="auto">
              <a:xfrm flipH="1" flipV="1">
                <a:off x="3439" y="739"/>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44" name="Line 423"/>
              <p:cNvSpPr>
                <a:spLocks noChangeShapeType="1"/>
              </p:cNvSpPr>
              <p:nvPr/>
            </p:nvSpPr>
            <p:spPr bwMode="auto">
              <a:xfrm flipH="1" flipV="1">
                <a:off x="3439" y="744"/>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45" name="Line 424"/>
              <p:cNvSpPr>
                <a:spLocks noChangeShapeType="1"/>
              </p:cNvSpPr>
              <p:nvPr/>
            </p:nvSpPr>
            <p:spPr bwMode="auto">
              <a:xfrm flipH="1" flipV="1">
                <a:off x="3439" y="749"/>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46" name="Line 425"/>
              <p:cNvSpPr>
                <a:spLocks noChangeShapeType="1"/>
              </p:cNvSpPr>
              <p:nvPr/>
            </p:nvSpPr>
            <p:spPr bwMode="auto">
              <a:xfrm flipH="1" flipV="1">
                <a:off x="3439" y="754"/>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47" name="Line 426"/>
              <p:cNvSpPr>
                <a:spLocks noChangeShapeType="1"/>
              </p:cNvSpPr>
              <p:nvPr/>
            </p:nvSpPr>
            <p:spPr bwMode="auto">
              <a:xfrm flipH="1" flipV="1">
                <a:off x="3446" y="77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48" name="Line 427"/>
              <p:cNvSpPr>
                <a:spLocks noChangeShapeType="1"/>
              </p:cNvSpPr>
              <p:nvPr/>
            </p:nvSpPr>
            <p:spPr bwMode="auto">
              <a:xfrm flipH="1" flipV="1">
                <a:off x="3446" y="779"/>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49" name="Line 428"/>
              <p:cNvSpPr>
                <a:spLocks noChangeShapeType="1"/>
              </p:cNvSpPr>
              <p:nvPr/>
            </p:nvSpPr>
            <p:spPr bwMode="auto">
              <a:xfrm flipH="1" flipV="1">
                <a:off x="3446" y="78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50" name="Line 429"/>
              <p:cNvSpPr>
                <a:spLocks noChangeShapeType="1"/>
              </p:cNvSpPr>
              <p:nvPr/>
            </p:nvSpPr>
            <p:spPr bwMode="auto">
              <a:xfrm flipH="1" flipV="1">
                <a:off x="3446" y="789"/>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51" name="Line 430"/>
              <p:cNvSpPr>
                <a:spLocks noChangeShapeType="1"/>
              </p:cNvSpPr>
              <p:nvPr/>
            </p:nvSpPr>
            <p:spPr bwMode="auto">
              <a:xfrm flipH="1" flipV="1">
                <a:off x="3446" y="79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52" name="Line 431"/>
              <p:cNvSpPr>
                <a:spLocks noChangeShapeType="1"/>
              </p:cNvSpPr>
              <p:nvPr/>
            </p:nvSpPr>
            <p:spPr bwMode="auto">
              <a:xfrm flipH="1" flipV="1">
                <a:off x="3446" y="799"/>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53" name="Line 432"/>
              <p:cNvSpPr>
                <a:spLocks noChangeShapeType="1"/>
              </p:cNvSpPr>
              <p:nvPr/>
            </p:nvSpPr>
            <p:spPr bwMode="auto">
              <a:xfrm flipH="1" flipV="1">
                <a:off x="3446" y="80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54" name="Line 433"/>
              <p:cNvSpPr>
                <a:spLocks noChangeShapeType="1"/>
              </p:cNvSpPr>
              <p:nvPr/>
            </p:nvSpPr>
            <p:spPr bwMode="auto">
              <a:xfrm flipH="1" flipV="1">
                <a:off x="3446" y="809"/>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55" name="Line 434"/>
              <p:cNvSpPr>
                <a:spLocks noChangeShapeType="1"/>
              </p:cNvSpPr>
              <p:nvPr/>
            </p:nvSpPr>
            <p:spPr bwMode="auto">
              <a:xfrm flipH="1" flipV="1">
                <a:off x="3446" y="81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56" name="Line 435"/>
              <p:cNvSpPr>
                <a:spLocks noChangeShapeType="1"/>
              </p:cNvSpPr>
              <p:nvPr/>
            </p:nvSpPr>
            <p:spPr bwMode="auto">
              <a:xfrm flipH="1" flipV="1">
                <a:off x="3446" y="819"/>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57" name="Line 436"/>
              <p:cNvSpPr>
                <a:spLocks noChangeShapeType="1"/>
              </p:cNvSpPr>
              <p:nvPr/>
            </p:nvSpPr>
            <p:spPr bwMode="auto">
              <a:xfrm flipH="1" flipV="1">
                <a:off x="3446" y="82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58" name="Line 437"/>
              <p:cNvSpPr>
                <a:spLocks noChangeShapeType="1"/>
              </p:cNvSpPr>
              <p:nvPr/>
            </p:nvSpPr>
            <p:spPr bwMode="auto">
              <a:xfrm flipH="1" flipV="1">
                <a:off x="3446" y="829"/>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59" name="Line 438"/>
              <p:cNvSpPr>
                <a:spLocks noChangeShapeType="1"/>
              </p:cNvSpPr>
              <p:nvPr/>
            </p:nvSpPr>
            <p:spPr bwMode="auto">
              <a:xfrm flipH="1" flipV="1">
                <a:off x="3446" y="83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60" name="Line 439"/>
              <p:cNvSpPr>
                <a:spLocks noChangeShapeType="1"/>
              </p:cNvSpPr>
              <p:nvPr/>
            </p:nvSpPr>
            <p:spPr bwMode="auto">
              <a:xfrm flipH="1" flipV="1">
                <a:off x="3446" y="839"/>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61" name="Line 440"/>
              <p:cNvSpPr>
                <a:spLocks noChangeShapeType="1"/>
              </p:cNvSpPr>
              <p:nvPr/>
            </p:nvSpPr>
            <p:spPr bwMode="auto">
              <a:xfrm flipH="1" flipV="1">
                <a:off x="3438" y="773"/>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62" name="Line 441"/>
              <p:cNvSpPr>
                <a:spLocks noChangeShapeType="1"/>
              </p:cNvSpPr>
              <p:nvPr/>
            </p:nvSpPr>
            <p:spPr bwMode="auto">
              <a:xfrm flipH="1" flipV="1">
                <a:off x="3438" y="77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63" name="Line 442"/>
              <p:cNvSpPr>
                <a:spLocks noChangeShapeType="1"/>
              </p:cNvSpPr>
              <p:nvPr/>
            </p:nvSpPr>
            <p:spPr bwMode="auto">
              <a:xfrm flipH="1" flipV="1">
                <a:off x="3438" y="783"/>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64" name="Line 443"/>
              <p:cNvSpPr>
                <a:spLocks noChangeShapeType="1"/>
              </p:cNvSpPr>
              <p:nvPr/>
            </p:nvSpPr>
            <p:spPr bwMode="auto">
              <a:xfrm flipH="1" flipV="1">
                <a:off x="3438" y="78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65" name="Line 444"/>
              <p:cNvSpPr>
                <a:spLocks noChangeShapeType="1"/>
              </p:cNvSpPr>
              <p:nvPr/>
            </p:nvSpPr>
            <p:spPr bwMode="auto">
              <a:xfrm flipH="1" flipV="1">
                <a:off x="3438" y="793"/>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66" name="Line 445"/>
              <p:cNvSpPr>
                <a:spLocks noChangeShapeType="1"/>
              </p:cNvSpPr>
              <p:nvPr/>
            </p:nvSpPr>
            <p:spPr bwMode="auto">
              <a:xfrm flipH="1" flipV="1">
                <a:off x="3438" y="79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67" name="Line 446"/>
              <p:cNvSpPr>
                <a:spLocks noChangeShapeType="1"/>
              </p:cNvSpPr>
              <p:nvPr/>
            </p:nvSpPr>
            <p:spPr bwMode="auto">
              <a:xfrm flipH="1" flipV="1">
                <a:off x="3438" y="803"/>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68" name="Line 447"/>
              <p:cNvSpPr>
                <a:spLocks noChangeShapeType="1"/>
              </p:cNvSpPr>
              <p:nvPr/>
            </p:nvSpPr>
            <p:spPr bwMode="auto">
              <a:xfrm flipH="1" flipV="1">
                <a:off x="3438" y="80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69" name="Line 448"/>
              <p:cNvSpPr>
                <a:spLocks noChangeShapeType="1"/>
              </p:cNvSpPr>
              <p:nvPr/>
            </p:nvSpPr>
            <p:spPr bwMode="auto">
              <a:xfrm flipH="1" flipV="1">
                <a:off x="3438" y="813"/>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70" name="Line 449"/>
              <p:cNvSpPr>
                <a:spLocks noChangeShapeType="1"/>
              </p:cNvSpPr>
              <p:nvPr/>
            </p:nvSpPr>
            <p:spPr bwMode="auto">
              <a:xfrm flipH="1" flipV="1">
                <a:off x="3438" y="81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7808" name="Group 651"/>
            <p:cNvGrpSpPr>
              <a:grpSpLocks/>
            </p:cNvGrpSpPr>
            <p:nvPr/>
          </p:nvGrpSpPr>
          <p:grpSpPr bwMode="auto">
            <a:xfrm>
              <a:off x="3267" y="286"/>
              <a:ext cx="619" cy="731"/>
              <a:chOff x="3267" y="286"/>
              <a:chExt cx="619" cy="731"/>
            </a:xfrm>
          </p:grpSpPr>
          <p:sp>
            <p:nvSpPr>
              <p:cNvPr id="17871" name="Line 451"/>
              <p:cNvSpPr>
                <a:spLocks noChangeShapeType="1"/>
              </p:cNvSpPr>
              <p:nvPr/>
            </p:nvSpPr>
            <p:spPr bwMode="auto">
              <a:xfrm flipH="1" flipV="1">
                <a:off x="3438" y="822"/>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72" name="Line 452"/>
              <p:cNvSpPr>
                <a:spLocks noChangeShapeType="1"/>
              </p:cNvSpPr>
              <p:nvPr/>
            </p:nvSpPr>
            <p:spPr bwMode="auto">
              <a:xfrm flipH="1" flipV="1">
                <a:off x="3438" y="827"/>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73" name="Line 453"/>
              <p:cNvSpPr>
                <a:spLocks noChangeShapeType="1"/>
              </p:cNvSpPr>
              <p:nvPr/>
            </p:nvSpPr>
            <p:spPr bwMode="auto">
              <a:xfrm flipH="1" flipV="1">
                <a:off x="3438" y="832"/>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74" name="Line 454"/>
              <p:cNvSpPr>
                <a:spLocks noChangeShapeType="1"/>
              </p:cNvSpPr>
              <p:nvPr/>
            </p:nvSpPr>
            <p:spPr bwMode="auto">
              <a:xfrm flipH="1" flipV="1">
                <a:off x="3438" y="837"/>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75" name="Freeform 455"/>
              <p:cNvSpPr>
                <a:spLocks/>
              </p:cNvSpPr>
              <p:nvPr/>
            </p:nvSpPr>
            <p:spPr bwMode="auto">
              <a:xfrm>
                <a:off x="3376" y="695"/>
                <a:ext cx="18" cy="150"/>
              </a:xfrm>
              <a:custGeom>
                <a:avLst/>
                <a:gdLst>
                  <a:gd name="T0" fmla="*/ 18 w 147"/>
                  <a:gd name="T1" fmla="*/ 0 h 604"/>
                  <a:gd name="T2" fmla="*/ 0 w 147"/>
                  <a:gd name="T3" fmla="*/ 2 h 604"/>
                  <a:gd name="T4" fmla="*/ 0 w 147"/>
                  <a:gd name="T5" fmla="*/ 150 h 604"/>
                  <a:gd name="T6" fmla="*/ 18 w 147"/>
                  <a:gd name="T7" fmla="*/ 148 h 604"/>
                  <a:gd name="T8" fmla="*/ 18 w 147"/>
                  <a:gd name="T9" fmla="*/ 0 h 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604">
                    <a:moveTo>
                      <a:pt x="147" y="0"/>
                    </a:moveTo>
                    <a:lnTo>
                      <a:pt x="0" y="8"/>
                    </a:lnTo>
                    <a:lnTo>
                      <a:pt x="0" y="604"/>
                    </a:lnTo>
                    <a:lnTo>
                      <a:pt x="147" y="596"/>
                    </a:lnTo>
                    <a:lnTo>
                      <a:pt x="147" y="0"/>
                    </a:lnTo>
                    <a:close/>
                  </a:path>
                </a:pathLst>
              </a:custGeom>
              <a:solidFill>
                <a:srgbClr val="0000FF"/>
              </a:solidFill>
              <a:ln w="0">
                <a:solidFill>
                  <a:srgbClr val="000000"/>
                </a:solidFill>
                <a:prstDash val="solid"/>
                <a:round/>
                <a:headEnd/>
                <a:tailEnd/>
              </a:ln>
            </p:spPr>
            <p:txBody>
              <a:bodyPr/>
              <a:lstStyle/>
              <a:p>
                <a:endParaRPr lang="en-US" dirty="0"/>
              </a:p>
            </p:txBody>
          </p:sp>
          <p:sp>
            <p:nvSpPr>
              <p:cNvPr id="17876" name="Line 456"/>
              <p:cNvSpPr>
                <a:spLocks noChangeShapeType="1"/>
              </p:cNvSpPr>
              <p:nvPr/>
            </p:nvSpPr>
            <p:spPr bwMode="auto">
              <a:xfrm flipV="1">
                <a:off x="3379" y="698"/>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77" name="Line 457"/>
              <p:cNvSpPr>
                <a:spLocks noChangeShapeType="1"/>
              </p:cNvSpPr>
              <p:nvPr/>
            </p:nvSpPr>
            <p:spPr bwMode="auto">
              <a:xfrm flipV="1">
                <a:off x="3379" y="703"/>
                <a:ext cx="1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78" name="Line 458"/>
              <p:cNvSpPr>
                <a:spLocks noChangeShapeType="1"/>
              </p:cNvSpPr>
              <p:nvPr/>
            </p:nvSpPr>
            <p:spPr bwMode="auto">
              <a:xfrm flipV="1">
                <a:off x="3379" y="708"/>
                <a:ext cx="1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79" name="Line 459"/>
              <p:cNvSpPr>
                <a:spLocks noChangeShapeType="1"/>
              </p:cNvSpPr>
              <p:nvPr/>
            </p:nvSpPr>
            <p:spPr bwMode="auto">
              <a:xfrm flipV="1">
                <a:off x="3379" y="713"/>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80" name="Line 460"/>
              <p:cNvSpPr>
                <a:spLocks noChangeShapeType="1"/>
              </p:cNvSpPr>
              <p:nvPr/>
            </p:nvSpPr>
            <p:spPr bwMode="auto">
              <a:xfrm flipV="1">
                <a:off x="3379" y="718"/>
                <a:ext cx="1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81" name="Line 461"/>
              <p:cNvSpPr>
                <a:spLocks noChangeShapeType="1"/>
              </p:cNvSpPr>
              <p:nvPr/>
            </p:nvSpPr>
            <p:spPr bwMode="auto">
              <a:xfrm flipV="1">
                <a:off x="3379" y="724"/>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82" name="Line 462"/>
              <p:cNvSpPr>
                <a:spLocks noChangeShapeType="1"/>
              </p:cNvSpPr>
              <p:nvPr/>
            </p:nvSpPr>
            <p:spPr bwMode="auto">
              <a:xfrm flipV="1">
                <a:off x="3379" y="729"/>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83" name="Line 463"/>
              <p:cNvSpPr>
                <a:spLocks noChangeShapeType="1"/>
              </p:cNvSpPr>
              <p:nvPr/>
            </p:nvSpPr>
            <p:spPr bwMode="auto">
              <a:xfrm flipV="1">
                <a:off x="3379" y="734"/>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84" name="Line 464"/>
              <p:cNvSpPr>
                <a:spLocks noChangeShapeType="1"/>
              </p:cNvSpPr>
              <p:nvPr/>
            </p:nvSpPr>
            <p:spPr bwMode="auto">
              <a:xfrm flipV="1">
                <a:off x="3379" y="739"/>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85" name="Line 465"/>
              <p:cNvSpPr>
                <a:spLocks noChangeShapeType="1"/>
              </p:cNvSpPr>
              <p:nvPr/>
            </p:nvSpPr>
            <p:spPr bwMode="auto">
              <a:xfrm flipV="1">
                <a:off x="3379" y="744"/>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86" name="Line 466"/>
              <p:cNvSpPr>
                <a:spLocks noChangeShapeType="1"/>
              </p:cNvSpPr>
              <p:nvPr/>
            </p:nvSpPr>
            <p:spPr bwMode="auto">
              <a:xfrm flipV="1">
                <a:off x="3379" y="749"/>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87" name="Line 467"/>
              <p:cNvSpPr>
                <a:spLocks noChangeShapeType="1"/>
              </p:cNvSpPr>
              <p:nvPr/>
            </p:nvSpPr>
            <p:spPr bwMode="auto">
              <a:xfrm flipV="1">
                <a:off x="3379" y="753"/>
                <a:ext cx="1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88" name="Line 468"/>
              <p:cNvSpPr>
                <a:spLocks noChangeShapeType="1"/>
              </p:cNvSpPr>
              <p:nvPr/>
            </p:nvSpPr>
            <p:spPr bwMode="auto">
              <a:xfrm flipV="1">
                <a:off x="3379" y="77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89" name="Line 469"/>
              <p:cNvSpPr>
                <a:spLocks noChangeShapeType="1"/>
              </p:cNvSpPr>
              <p:nvPr/>
            </p:nvSpPr>
            <p:spPr bwMode="auto">
              <a:xfrm flipV="1">
                <a:off x="3379" y="779"/>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90" name="Line 470"/>
              <p:cNvSpPr>
                <a:spLocks noChangeShapeType="1"/>
              </p:cNvSpPr>
              <p:nvPr/>
            </p:nvSpPr>
            <p:spPr bwMode="auto">
              <a:xfrm flipV="1">
                <a:off x="3379" y="78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91" name="Line 471"/>
              <p:cNvSpPr>
                <a:spLocks noChangeShapeType="1"/>
              </p:cNvSpPr>
              <p:nvPr/>
            </p:nvSpPr>
            <p:spPr bwMode="auto">
              <a:xfrm flipV="1">
                <a:off x="3379" y="788"/>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92" name="Line 472"/>
              <p:cNvSpPr>
                <a:spLocks noChangeShapeType="1"/>
              </p:cNvSpPr>
              <p:nvPr/>
            </p:nvSpPr>
            <p:spPr bwMode="auto">
              <a:xfrm flipV="1">
                <a:off x="3379" y="79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93" name="Line 473"/>
              <p:cNvSpPr>
                <a:spLocks noChangeShapeType="1"/>
              </p:cNvSpPr>
              <p:nvPr/>
            </p:nvSpPr>
            <p:spPr bwMode="auto">
              <a:xfrm flipV="1">
                <a:off x="3379" y="798"/>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94" name="Line 474"/>
              <p:cNvSpPr>
                <a:spLocks noChangeShapeType="1"/>
              </p:cNvSpPr>
              <p:nvPr/>
            </p:nvSpPr>
            <p:spPr bwMode="auto">
              <a:xfrm flipV="1">
                <a:off x="3379" y="803"/>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95" name="Line 475"/>
              <p:cNvSpPr>
                <a:spLocks noChangeShapeType="1"/>
              </p:cNvSpPr>
              <p:nvPr/>
            </p:nvSpPr>
            <p:spPr bwMode="auto">
              <a:xfrm flipV="1">
                <a:off x="3379" y="809"/>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96" name="Line 476"/>
              <p:cNvSpPr>
                <a:spLocks noChangeShapeType="1"/>
              </p:cNvSpPr>
              <p:nvPr/>
            </p:nvSpPr>
            <p:spPr bwMode="auto">
              <a:xfrm flipV="1">
                <a:off x="3379" y="813"/>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97" name="Line 477"/>
              <p:cNvSpPr>
                <a:spLocks noChangeShapeType="1"/>
              </p:cNvSpPr>
              <p:nvPr/>
            </p:nvSpPr>
            <p:spPr bwMode="auto">
              <a:xfrm flipV="1">
                <a:off x="3379" y="818"/>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98" name="Line 478"/>
              <p:cNvSpPr>
                <a:spLocks noChangeShapeType="1"/>
              </p:cNvSpPr>
              <p:nvPr/>
            </p:nvSpPr>
            <p:spPr bwMode="auto">
              <a:xfrm flipV="1">
                <a:off x="3379" y="823"/>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99" name="Line 479"/>
              <p:cNvSpPr>
                <a:spLocks noChangeShapeType="1"/>
              </p:cNvSpPr>
              <p:nvPr/>
            </p:nvSpPr>
            <p:spPr bwMode="auto">
              <a:xfrm flipV="1">
                <a:off x="3379" y="82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00" name="Line 480"/>
              <p:cNvSpPr>
                <a:spLocks noChangeShapeType="1"/>
              </p:cNvSpPr>
              <p:nvPr/>
            </p:nvSpPr>
            <p:spPr bwMode="auto">
              <a:xfrm flipV="1">
                <a:off x="3379" y="833"/>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01" name="Line 481"/>
              <p:cNvSpPr>
                <a:spLocks noChangeShapeType="1"/>
              </p:cNvSpPr>
              <p:nvPr/>
            </p:nvSpPr>
            <p:spPr bwMode="auto">
              <a:xfrm flipV="1">
                <a:off x="3379" y="838"/>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02" name="Line 482"/>
              <p:cNvSpPr>
                <a:spLocks noChangeShapeType="1"/>
              </p:cNvSpPr>
              <p:nvPr/>
            </p:nvSpPr>
            <p:spPr bwMode="auto">
              <a:xfrm flipV="1">
                <a:off x="3386" y="773"/>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03" name="Line 483"/>
              <p:cNvSpPr>
                <a:spLocks noChangeShapeType="1"/>
              </p:cNvSpPr>
              <p:nvPr/>
            </p:nvSpPr>
            <p:spPr bwMode="auto">
              <a:xfrm flipV="1">
                <a:off x="3386" y="77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04" name="Line 484"/>
              <p:cNvSpPr>
                <a:spLocks noChangeShapeType="1"/>
              </p:cNvSpPr>
              <p:nvPr/>
            </p:nvSpPr>
            <p:spPr bwMode="auto">
              <a:xfrm flipV="1">
                <a:off x="3386" y="783"/>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05" name="Line 485"/>
              <p:cNvSpPr>
                <a:spLocks noChangeShapeType="1"/>
              </p:cNvSpPr>
              <p:nvPr/>
            </p:nvSpPr>
            <p:spPr bwMode="auto">
              <a:xfrm flipV="1">
                <a:off x="3386" y="78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06" name="Line 486"/>
              <p:cNvSpPr>
                <a:spLocks noChangeShapeType="1"/>
              </p:cNvSpPr>
              <p:nvPr/>
            </p:nvSpPr>
            <p:spPr bwMode="auto">
              <a:xfrm flipV="1">
                <a:off x="3386" y="793"/>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07" name="Line 487"/>
              <p:cNvSpPr>
                <a:spLocks noChangeShapeType="1"/>
              </p:cNvSpPr>
              <p:nvPr/>
            </p:nvSpPr>
            <p:spPr bwMode="auto">
              <a:xfrm flipV="1">
                <a:off x="3386" y="79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08" name="Line 488"/>
              <p:cNvSpPr>
                <a:spLocks noChangeShapeType="1"/>
              </p:cNvSpPr>
              <p:nvPr/>
            </p:nvSpPr>
            <p:spPr bwMode="auto">
              <a:xfrm flipV="1">
                <a:off x="3386" y="803"/>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09" name="Line 489"/>
              <p:cNvSpPr>
                <a:spLocks noChangeShapeType="1"/>
              </p:cNvSpPr>
              <p:nvPr/>
            </p:nvSpPr>
            <p:spPr bwMode="auto">
              <a:xfrm flipV="1">
                <a:off x="3386" y="80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10" name="Line 490"/>
              <p:cNvSpPr>
                <a:spLocks noChangeShapeType="1"/>
              </p:cNvSpPr>
              <p:nvPr/>
            </p:nvSpPr>
            <p:spPr bwMode="auto">
              <a:xfrm flipV="1">
                <a:off x="3386" y="813"/>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11" name="Line 491"/>
              <p:cNvSpPr>
                <a:spLocks noChangeShapeType="1"/>
              </p:cNvSpPr>
              <p:nvPr/>
            </p:nvSpPr>
            <p:spPr bwMode="auto">
              <a:xfrm flipV="1">
                <a:off x="3386" y="81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12" name="Line 492"/>
              <p:cNvSpPr>
                <a:spLocks noChangeShapeType="1"/>
              </p:cNvSpPr>
              <p:nvPr/>
            </p:nvSpPr>
            <p:spPr bwMode="auto">
              <a:xfrm flipV="1">
                <a:off x="3386" y="822"/>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13" name="Line 493"/>
              <p:cNvSpPr>
                <a:spLocks noChangeShapeType="1"/>
              </p:cNvSpPr>
              <p:nvPr/>
            </p:nvSpPr>
            <p:spPr bwMode="auto">
              <a:xfrm flipV="1">
                <a:off x="3386" y="827"/>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14" name="Line 494"/>
              <p:cNvSpPr>
                <a:spLocks noChangeShapeType="1"/>
              </p:cNvSpPr>
              <p:nvPr/>
            </p:nvSpPr>
            <p:spPr bwMode="auto">
              <a:xfrm flipV="1">
                <a:off x="3386" y="832"/>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15" name="Line 495"/>
              <p:cNvSpPr>
                <a:spLocks noChangeShapeType="1"/>
              </p:cNvSpPr>
              <p:nvPr/>
            </p:nvSpPr>
            <p:spPr bwMode="auto">
              <a:xfrm flipV="1">
                <a:off x="3386" y="837"/>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16" name="Rectangle 496"/>
              <p:cNvSpPr>
                <a:spLocks noChangeArrowheads="1"/>
              </p:cNvSpPr>
              <p:nvPr/>
            </p:nvSpPr>
            <p:spPr bwMode="auto">
              <a:xfrm>
                <a:off x="3408" y="697"/>
                <a:ext cx="2" cy="1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917" name="Rectangle 497"/>
              <p:cNvSpPr>
                <a:spLocks noChangeArrowheads="1"/>
              </p:cNvSpPr>
              <p:nvPr/>
            </p:nvSpPr>
            <p:spPr bwMode="auto">
              <a:xfrm>
                <a:off x="3420" y="697"/>
                <a:ext cx="3" cy="1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918" name="Rectangle 498"/>
              <p:cNvSpPr>
                <a:spLocks noChangeArrowheads="1"/>
              </p:cNvSpPr>
              <p:nvPr/>
            </p:nvSpPr>
            <p:spPr bwMode="auto">
              <a:xfrm>
                <a:off x="3398" y="731"/>
                <a:ext cx="35"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919" name="Rectangle 499"/>
              <p:cNvSpPr>
                <a:spLocks noChangeArrowheads="1"/>
              </p:cNvSpPr>
              <p:nvPr/>
            </p:nvSpPr>
            <p:spPr bwMode="auto">
              <a:xfrm>
                <a:off x="3398" y="767"/>
                <a:ext cx="35"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920" name="Rectangle 500"/>
              <p:cNvSpPr>
                <a:spLocks noChangeArrowheads="1"/>
              </p:cNvSpPr>
              <p:nvPr/>
            </p:nvSpPr>
            <p:spPr bwMode="auto">
              <a:xfrm>
                <a:off x="3398" y="803"/>
                <a:ext cx="35"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921" name="Rectangle 501"/>
              <p:cNvSpPr>
                <a:spLocks noChangeArrowheads="1"/>
              </p:cNvSpPr>
              <p:nvPr/>
            </p:nvSpPr>
            <p:spPr bwMode="auto">
              <a:xfrm>
                <a:off x="3385" y="677"/>
                <a:ext cx="60" cy="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922" name="Rectangle 502"/>
              <p:cNvSpPr>
                <a:spLocks noChangeArrowheads="1"/>
              </p:cNvSpPr>
              <p:nvPr/>
            </p:nvSpPr>
            <p:spPr bwMode="auto">
              <a:xfrm>
                <a:off x="3385" y="677"/>
                <a:ext cx="60" cy="1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923" name="Rectangle 503"/>
              <p:cNvSpPr>
                <a:spLocks noChangeArrowheads="1"/>
              </p:cNvSpPr>
              <p:nvPr/>
            </p:nvSpPr>
            <p:spPr bwMode="auto">
              <a:xfrm>
                <a:off x="3493" y="655"/>
                <a:ext cx="80" cy="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924" name="Rectangle 504"/>
              <p:cNvSpPr>
                <a:spLocks noChangeArrowheads="1"/>
              </p:cNvSpPr>
              <p:nvPr/>
            </p:nvSpPr>
            <p:spPr bwMode="auto">
              <a:xfrm>
                <a:off x="3493" y="655"/>
                <a:ext cx="80" cy="1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925" name="Rectangle 505"/>
              <p:cNvSpPr>
                <a:spLocks noChangeArrowheads="1"/>
              </p:cNvSpPr>
              <p:nvPr/>
            </p:nvSpPr>
            <p:spPr bwMode="auto">
              <a:xfrm>
                <a:off x="3496" y="671"/>
                <a:ext cx="12"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926" name="Rectangle 506"/>
              <p:cNvSpPr>
                <a:spLocks noChangeArrowheads="1"/>
              </p:cNvSpPr>
              <p:nvPr/>
            </p:nvSpPr>
            <p:spPr bwMode="auto">
              <a:xfrm>
                <a:off x="3557" y="671"/>
                <a:ext cx="12"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927" name="Line 507"/>
              <p:cNvSpPr>
                <a:spLocks noChangeShapeType="1"/>
              </p:cNvSpPr>
              <p:nvPr/>
            </p:nvSpPr>
            <p:spPr bwMode="auto">
              <a:xfrm>
                <a:off x="3508" y="683"/>
                <a:ext cx="4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28" name="Rectangle 508"/>
              <p:cNvSpPr>
                <a:spLocks noChangeArrowheads="1"/>
              </p:cNvSpPr>
              <p:nvPr/>
            </p:nvSpPr>
            <p:spPr bwMode="auto">
              <a:xfrm>
                <a:off x="3516" y="703"/>
                <a:ext cx="34"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929" name="Rectangle 509"/>
              <p:cNvSpPr>
                <a:spLocks noChangeArrowheads="1"/>
              </p:cNvSpPr>
              <p:nvPr/>
            </p:nvSpPr>
            <p:spPr bwMode="auto">
              <a:xfrm>
                <a:off x="3512" y="799"/>
                <a:ext cx="41"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930" name="Rectangle 510"/>
              <p:cNvSpPr>
                <a:spLocks noChangeArrowheads="1"/>
              </p:cNvSpPr>
              <p:nvPr/>
            </p:nvSpPr>
            <p:spPr bwMode="auto">
              <a:xfrm>
                <a:off x="3512" y="810"/>
                <a:ext cx="41"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931" name="Rectangle 511"/>
              <p:cNvSpPr>
                <a:spLocks noChangeArrowheads="1"/>
              </p:cNvSpPr>
              <p:nvPr/>
            </p:nvSpPr>
            <p:spPr bwMode="auto">
              <a:xfrm>
                <a:off x="3513" y="868"/>
                <a:ext cx="38" cy="38"/>
              </a:xfrm>
              <a:prstGeom prst="rect">
                <a:avLst/>
              </a:prstGeom>
              <a:noFill/>
              <a:ln w="0">
                <a:solidFill>
                  <a:srgbClr val="6E6E6E"/>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932" name="Freeform 512"/>
              <p:cNvSpPr>
                <a:spLocks/>
              </p:cNvSpPr>
              <p:nvPr/>
            </p:nvSpPr>
            <p:spPr bwMode="auto">
              <a:xfrm>
                <a:off x="3490" y="931"/>
                <a:ext cx="85" cy="17"/>
              </a:xfrm>
              <a:custGeom>
                <a:avLst/>
                <a:gdLst>
                  <a:gd name="T0" fmla="*/ 80 w 680"/>
                  <a:gd name="T1" fmla="*/ 0 h 68"/>
                  <a:gd name="T2" fmla="*/ 85 w 680"/>
                  <a:gd name="T3" fmla="*/ 17 h 68"/>
                  <a:gd name="T4" fmla="*/ 0 w 680"/>
                  <a:gd name="T5" fmla="*/ 17 h 68"/>
                  <a:gd name="T6" fmla="*/ 5 w 680"/>
                  <a:gd name="T7" fmla="*/ 0 h 68"/>
                  <a:gd name="T8" fmla="*/ 80 w 68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0" h="68">
                    <a:moveTo>
                      <a:pt x="641" y="0"/>
                    </a:moveTo>
                    <a:lnTo>
                      <a:pt x="680" y="68"/>
                    </a:lnTo>
                    <a:lnTo>
                      <a:pt x="0" y="68"/>
                    </a:lnTo>
                    <a:lnTo>
                      <a:pt x="38" y="0"/>
                    </a:lnTo>
                    <a:lnTo>
                      <a:pt x="6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933" name="Rectangle 513"/>
              <p:cNvSpPr>
                <a:spLocks noChangeArrowheads="1"/>
              </p:cNvSpPr>
              <p:nvPr/>
            </p:nvSpPr>
            <p:spPr bwMode="auto">
              <a:xfrm>
                <a:off x="3491" y="948"/>
                <a:ext cx="8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934" name="Freeform 514"/>
              <p:cNvSpPr>
                <a:spLocks/>
              </p:cNvSpPr>
              <p:nvPr/>
            </p:nvSpPr>
            <p:spPr bwMode="auto">
              <a:xfrm>
                <a:off x="3566" y="764"/>
                <a:ext cx="24" cy="8"/>
              </a:xfrm>
              <a:custGeom>
                <a:avLst/>
                <a:gdLst>
                  <a:gd name="T0" fmla="*/ 24 w 192"/>
                  <a:gd name="T1" fmla="*/ 8 h 33"/>
                  <a:gd name="T2" fmla="*/ 0 w 192"/>
                  <a:gd name="T3" fmla="*/ 8 h 33"/>
                  <a:gd name="T4" fmla="*/ 1 w 192"/>
                  <a:gd name="T5" fmla="*/ 0 h 33"/>
                  <a:gd name="T6" fmla="*/ 23 w 192"/>
                  <a:gd name="T7" fmla="*/ 0 h 33"/>
                  <a:gd name="T8" fmla="*/ 24 w 192"/>
                  <a:gd name="T9" fmla="*/ 8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33">
                    <a:moveTo>
                      <a:pt x="192" y="33"/>
                    </a:moveTo>
                    <a:lnTo>
                      <a:pt x="0" y="33"/>
                    </a:lnTo>
                    <a:lnTo>
                      <a:pt x="4" y="0"/>
                    </a:lnTo>
                    <a:lnTo>
                      <a:pt x="187" y="0"/>
                    </a:lnTo>
                    <a:lnTo>
                      <a:pt x="192" y="33"/>
                    </a:lnTo>
                    <a:close/>
                  </a:path>
                </a:pathLst>
              </a:custGeom>
              <a:solidFill>
                <a:srgbClr val="6E6E6E"/>
              </a:solidFill>
              <a:ln w="0">
                <a:solidFill>
                  <a:srgbClr val="6E6E6E"/>
                </a:solidFill>
                <a:prstDash val="solid"/>
                <a:round/>
                <a:headEnd/>
                <a:tailEnd/>
              </a:ln>
            </p:spPr>
            <p:txBody>
              <a:bodyPr/>
              <a:lstStyle/>
              <a:p>
                <a:endParaRPr lang="en-US" dirty="0"/>
              </a:p>
            </p:txBody>
          </p:sp>
          <p:sp>
            <p:nvSpPr>
              <p:cNvPr id="17935" name="Freeform 515"/>
              <p:cNvSpPr>
                <a:spLocks/>
              </p:cNvSpPr>
              <p:nvPr/>
            </p:nvSpPr>
            <p:spPr bwMode="auto">
              <a:xfrm>
                <a:off x="3267" y="948"/>
                <a:ext cx="619" cy="69"/>
              </a:xfrm>
              <a:custGeom>
                <a:avLst/>
                <a:gdLst>
                  <a:gd name="T0" fmla="*/ 619 w 4959"/>
                  <a:gd name="T1" fmla="*/ 69 h 277"/>
                  <a:gd name="T2" fmla="*/ 577 w 4959"/>
                  <a:gd name="T3" fmla="*/ 0 h 277"/>
                  <a:gd name="T4" fmla="*/ 44 w 4959"/>
                  <a:gd name="T5" fmla="*/ 0 h 277"/>
                  <a:gd name="T6" fmla="*/ 0 w 4959"/>
                  <a:gd name="T7" fmla="*/ 69 h 277"/>
                  <a:gd name="T8" fmla="*/ 619 w 4959"/>
                  <a:gd name="T9" fmla="*/ 69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59" h="277">
                    <a:moveTo>
                      <a:pt x="4959" y="277"/>
                    </a:moveTo>
                    <a:lnTo>
                      <a:pt x="4623" y="0"/>
                    </a:lnTo>
                    <a:lnTo>
                      <a:pt x="352" y="0"/>
                    </a:lnTo>
                    <a:lnTo>
                      <a:pt x="0" y="277"/>
                    </a:lnTo>
                    <a:lnTo>
                      <a:pt x="4959" y="27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936" name="Freeform 516"/>
              <p:cNvSpPr>
                <a:spLocks/>
              </p:cNvSpPr>
              <p:nvPr/>
            </p:nvSpPr>
            <p:spPr bwMode="auto">
              <a:xfrm>
                <a:off x="3327" y="362"/>
                <a:ext cx="511" cy="176"/>
              </a:xfrm>
              <a:custGeom>
                <a:avLst/>
                <a:gdLst>
                  <a:gd name="T0" fmla="*/ 511 w 4086"/>
                  <a:gd name="T1" fmla="*/ 176 h 704"/>
                  <a:gd name="T2" fmla="*/ 469 w 4086"/>
                  <a:gd name="T3" fmla="*/ 0 h 704"/>
                  <a:gd name="T4" fmla="*/ 39 w 4086"/>
                  <a:gd name="T5" fmla="*/ 3 h 704"/>
                  <a:gd name="T6" fmla="*/ 0 w 4086"/>
                  <a:gd name="T7" fmla="*/ 174 h 704"/>
                  <a:gd name="T8" fmla="*/ 511 w 4086"/>
                  <a:gd name="T9" fmla="*/ 176 h 7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6" h="704">
                    <a:moveTo>
                      <a:pt x="4086" y="704"/>
                    </a:moveTo>
                    <a:lnTo>
                      <a:pt x="3752" y="0"/>
                    </a:lnTo>
                    <a:lnTo>
                      <a:pt x="314" y="11"/>
                    </a:lnTo>
                    <a:lnTo>
                      <a:pt x="0" y="694"/>
                    </a:lnTo>
                    <a:lnTo>
                      <a:pt x="4086" y="704"/>
                    </a:lnTo>
                    <a:close/>
                  </a:path>
                </a:pathLst>
              </a:custGeom>
              <a:noFill/>
              <a:ln w="0">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937" name="Rectangle 517"/>
              <p:cNvSpPr>
                <a:spLocks noChangeArrowheads="1"/>
              </p:cNvSpPr>
              <p:nvPr/>
            </p:nvSpPr>
            <p:spPr bwMode="auto">
              <a:xfrm>
                <a:off x="3410" y="286"/>
                <a:ext cx="16" cy="22"/>
              </a:xfrm>
              <a:prstGeom prst="rect">
                <a:avLst/>
              </a:prstGeom>
              <a:solidFill>
                <a:srgbClr val="CC3300"/>
              </a:solidFill>
              <a:ln w="0">
                <a:solidFill>
                  <a:srgbClr val="402C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938" name="Rectangle 518"/>
              <p:cNvSpPr>
                <a:spLocks noChangeArrowheads="1"/>
              </p:cNvSpPr>
              <p:nvPr/>
            </p:nvSpPr>
            <p:spPr bwMode="auto">
              <a:xfrm>
                <a:off x="3385" y="286"/>
                <a:ext cx="16" cy="22"/>
              </a:xfrm>
              <a:prstGeom prst="rect">
                <a:avLst/>
              </a:prstGeom>
              <a:solidFill>
                <a:srgbClr val="CC3300"/>
              </a:solidFill>
              <a:ln w="0">
                <a:solidFill>
                  <a:srgbClr val="402C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939" name="Freeform 519"/>
              <p:cNvSpPr>
                <a:spLocks/>
              </p:cNvSpPr>
              <p:nvPr/>
            </p:nvSpPr>
            <p:spPr bwMode="auto">
              <a:xfrm>
                <a:off x="3370" y="374"/>
                <a:ext cx="68" cy="24"/>
              </a:xfrm>
              <a:custGeom>
                <a:avLst/>
                <a:gdLst>
                  <a:gd name="T0" fmla="*/ 68 w 541"/>
                  <a:gd name="T1" fmla="*/ 0 h 96"/>
                  <a:gd name="T2" fmla="*/ 66 w 541"/>
                  <a:gd name="T3" fmla="*/ 24 h 96"/>
                  <a:gd name="T4" fmla="*/ 0 w 541"/>
                  <a:gd name="T5" fmla="*/ 24 h 96"/>
                  <a:gd name="T6" fmla="*/ 5 w 541"/>
                  <a:gd name="T7" fmla="*/ 0 h 96"/>
                  <a:gd name="T8" fmla="*/ 68 w 541"/>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1" h="96">
                    <a:moveTo>
                      <a:pt x="541" y="0"/>
                    </a:moveTo>
                    <a:lnTo>
                      <a:pt x="525" y="96"/>
                    </a:lnTo>
                    <a:lnTo>
                      <a:pt x="0" y="96"/>
                    </a:lnTo>
                    <a:lnTo>
                      <a:pt x="39" y="0"/>
                    </a:lnTo>
                    <a:lnTo>
                      <a:pt x="54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940" name="Rectangle 520"/>
              <p:cNvSpPr>
                <a:spLocks noChangeArrowheads="1"/>
              </p:cNvSpPr>
              <p:nvPr/>
            </p:nvSpPr>
            <p:spPr bwMode="auto">
              <a:xfrm>
                <a:off x="3380" y="300"/>
                <a:ext cx="49" cy="85"/>
              </a:xfrm>
              <a:prstGeom prst="rect">
                <a:avLst/>
              </a:prstGeom>
              <a:solidFill>
                <a:srgbClr val="CC6633"/>
              </a:solidFill>
              <a:ln w="0">
                <a:solidFill>
                  <a:srgbClr val="402C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941" name="Line 521"/>
              <p:cNvSpPr>
                <a:spLocks noChangeShapeType="1"/>
              </p:cNvSpPr>
              <p:nvPr/>
            </p:nvSpPr>
            <p:spPr bwMode="auto">
              <a:xfrm flipH="1">
                <a:off x="3380" y="300"/>
                <a:ext cx="4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42" name="Line 522"/>
              <p:cNvSpPr>
                <a:spLocks noChangeShapeType="1"/>
              </p:cNvSpPr>
              <p:nvPr/>
            </p:nvSpPr>
            <p:spPr bwMode="auto">
              <a:xfrm flipH="1">
                <a:off x="3380" y="307"/>
                <a:ext cx="4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43" name="Line 523"/>
              <p:cNvSpPr>
                <a:spLocks noChangeShapeType="1"/>
              </p:cNvSpPr>
              <p:nvPr/>
            </p:nvSpPr>
            <p:spPr bwMode="auto">
              <a:xfrm flipH="1">
                <a:off x="3380" y="313"/>
                <a:ext cx="4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44" name="Line 524"/>
              <p:cNvSpPr>
                <a:spLocks noChangeShapeType="1"/>
              </p:cNvSpPr>
              <p:nvPr/>
            </p:nvSpPr>
            <p:spPr bwMode="auto">
              <a:xfrm flipH="1">
                <a:off x="3380" y="320"/>
                <a:ext cx="4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45" name="Line 525"/>
              <p:cNvSpPr>
                <a:spLocks noChangeShapeType="1"/>
              </p:cNvSpPr>
              <p:nvPr/>
            </p:nvSpPr>
            <p:spPr bwMode="auto">
              <a:xfrm flipH="1">
                <a:off x="3380" y="326"/>
                <a:ext cx="4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46" name="Line 526"/>
              <p:cNvSpPr>
                <a:spLocks noChangeShapeType="1"/>
              </p:cNvSpPr>
              <p:nvPr/>
            </p:nvSpPr>
            <p:spPr bwMode="auto">
              <a:xfrm flipH="1">
                <a:off x="3380" y="332"/>
                <a:ext cx="4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47" name="Line 527"/>
              <p:cNvSpPr>
                <a:spLocks noChangeShapeType="1"/>
              </p:cNvSpPr>
              <p:nvPr/>
            </p:nvSpPr>
            <p:spPr bwMode="auto">
              <a:xfrm flipH="1">
                <a:off x="3380" y="339"/>
                <a:ext cx="4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48" name="Line 528"/>
              <p:cNvSpPr>
                <a:spLocks noChangeShapeType="1"/>
              </p:cNvSpPr>
              <p:nvPr/>
            </p:nvSpPr>
            <p:spPr bwMode="auto">
              <a:xfrm flipH="1">
                <a:off x="3380" y="345"/>
                <a:ext cx="4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49" name="Line 529"/>
              <p:cNvSpPr>
                <a:spLocks noChangeShapeType="1"/>
              </p:cNvSpPr>
              <p:nvPr/>
            </p:nvSpPr>
            <p:spPr bwMode="auto">
              <a:xfrm flipH="1">
                <a:off x="3380" y="351"/>
                <a:ext cx="4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50" name="Line 530"/>
              <p:cNvSpPr>
                <a:spLocks noChangeShapeType="1"/>
              </p:cNvSpPr>
              <p:nvPr/>
            </p:nvSpPr>
            <p:spPr bwMode="auto">
              <a:xfrm flipH="1">
                <a:off x="3380" y="358"/>
                <a:ext cx="4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51" name="Line 531"/>
              <p:cNvSpPr>
                <a:spLocks noChangeShapeType="1"/>
              </p:cNvSpPr>
              <p:nvPr/>
            </p:nvSpPr>
            <p:spPr bwMode="auto">
              <a:xfrm flipH="1">
                <a:off x="3380" y="365"/>
                <a:ext cx="4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52" name="Line 532"/>
              <p:cNvSpPr>
                <a:spLocks noChangeShapeType="1"/>
              </p:cNvSpPr>
              <p:nvPr/>
            </p:nvSpPr>
            <p:spPr bwMode="auto">
              <a:xfrm flipH="1">
                <a:off x="3380" y="371"/>
                <a:ext cx="4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53" name="Line 533"/>
              <p:cNvSpPr>
                <a:spLocks noChangeShapeType="1"/>
              </p:cNvSpPr>
              <p:nvPr/>
            </p:nvSpPr>
            <p:spPr bwMode="auto">
              <a:xfrm flipH="1">
                <a:off x="3380" y="377"/>
                <a:ext cx="4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54" name="Line 534"/>
              <p:cNvSpPr>
                <a:spLocks noChangeShapeType="1"/>
              </p:cNvSpPr>
              <p:nvPr/>
            </p:nvSpPr>
            <p:spPr bwMode="auto">
              <a:xfrm flipH="1">
                <a:off x="3380" y="384"/>
                <a:ext cx="4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55" name="Line 535"/>
              <p:cNvSpPr>
                <a:spLocks noChangeShapeType="1"/>
              </p:cNvSpPr>
              <p:nvPr/>
            </p:nvSpPr>
            <p:spPr bwMode="auto">
              <a:xfrm>
                <a:off x="3426" y="301"/>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56" name="Line 536"/>
              <p:cNvSpPr>
                <a:spLocks noChangeShapeType="1"/>
              </p:cNvSpPr>
              <p:nvPr/>
            </p:nvSpPr>
            <p:spPr bwMode="auto">
              <a:xfrm>
                <a:off x="3417" y="301"/>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57" name="Line 537"/>
              <p:cNvSpPr>
                <a:spLocks noChangeShapeType="1"/>
              </p:cNvSpPr>
              <p:nvPr/>
            </p:nvSpPr>
            <p:spPr bwMode="auto">
              <a:xfrm>
                <a:off x="3409" y="301"/>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58" name="Line 538"/>
              <p:cNvSpPr>
                <a:spLocks noChangeShapeType="1"/>
              </p:cNvSpPr>
              <p:nvPr/>
            </p:nvSpPr>
            <p:spPr bwMode="auto">
              <a:xfrm>
                <a:off x="3400" y="301"/>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59" name="Line 539"/>
              <p:cNvSpPr>
                <a:spLocks noChangeShapeType="1"/>
              </p:cNvSpPr>
              <p:nvPr/>
            </p:nvSpPr>
            <p:spPr bwMode="auto">
              <a:xfrm>
                <a:off x="3391" y="301"/>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60" name="Line 540"/>
              <p:cNvSpPr>
                <a:spLocks noChangeShapeType="1"/>
              </p:cNvSpPr>
              <p:nvPr/>
            </p:nvSpPr>
            <p:spPr bwMode="auto">
              <a:xfrm>
                <a:off x="3382" y="301"/>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61" name="Line 541"/>
              <p:cNvSpPr>
                <a:spLocks noChangeShapeType="1"/>
              </p:cNvSpPr>
              <p:nvPr/>
            </p:nvSpPr>
            <p:spPr bwMode="auto">
              <a:xfrm>
                <a:off x="3385" y="307"/>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62" name="Line 542"/>
              <p:cNvSpPr>
                <a:spLocks noChangeShapeType="1"/>
              </p:cNvSpPr>
              <p:nvPr/>
            </p:nvSpPr>
            <p:spPr bwMode="auto">
              <a:xfrm>
                <a:off x="3393" y="307"/>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63" name="Line 543"/>
              <p:cNvSpPr>
                <a:spLocks noChangeShapeType="1"/>
              </p:cNvSpPr>
              <p:nvPr/>
            </p:nvSpPr>
            <p:spPr bwMode="auto">
              <a:xfrm>
                <a:off x="3402" y="307"/>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64" name="Line 544"/>
              <p:cNvSpPr>
                <a:spLocks noChangeShapeType="1"/>
              </p:cNvSpPr>
              <p:nvPr/>
            </p:nvSpPr>
            <p:spPr bwMode="auto">
              <a:xfrm>
                <a:off x="3411" y="307"/>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65" name="Line 545"/>
              <p:cNvSpPr>
                <a:spLocks noChangeShapeType="1"/>
              </p:cNvSpPr>
              <p:nvPr/>
            </p:nvSpPr>
            <p:spPr bwMode="auto">
              <a:xfrm>
                <a:off x="3419" y="307"/>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66" name="Line 546"/>
              <p:cNvSpPr>
                <a:spLocks noChangeShapeType="1"/>
              </p:cNvSpPr>
              <p:nvPr/>
            </p:nvSpPr>
            <p:spPr bwMode="auto">
              <a:xfrm>
                <a:off x="3429" y="307"/>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67" name="Line 547"/>
              <p:cNvSpPr>
                <a:spLocks noChangeShapeType="1"/>
              </p:cNvSpPr>
              <p:nvPr/>
            </p:nvSpPr>
            <p:spPr bwMode="auto">
              <a:xfrm>
                <a:off x="3426" y="313"/>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68" name="Line 548"/>
              <p:cNvSpPr>
                <a:spLocks noChangeShapeType="1"/>
              </p:cNvSpPr>
              <p:nvPr/>
            </p:nvSpPr>
            <p:spPr bwMode="auto">
              <a:xfrm>
                <a:off x="3417" y="313"/>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69" name="Line 549"/>
              <p:cNvSpPr>
                <a:spLocks noChangeShapeType="1"/>
              </p:cNvSpPr>
              <p:nvPr/>
            </p:nvSpPr>
            <p:spPr bwMode="auto">
              <a:xfrm>
                <a:off x="3409" y="313"/>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70" name="Line 550"/>
              <p:cNvSpPr>
                <a:spLocks noChangeShapeType="1"/>
              </p:cNvSpPr>
              <p:nvPr/>
            </p:nvSpPr>
            <p:spPr bwMode="auto">
              <a:xfrm>
                <a:off x="3400" y="313"/>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71" name="Line 551"/>
              <p:cNvSpPr>
                <a:spLocks noChangeShapeType="1"/>
              </p:cNvSpPr>
              <p:nvPr/>
            </p:nvSpPr>
            <p:spPr bwMode="auto">
              <a:xfrm>
                <a:off x="3391" y="313"/>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72" name="Line 552"/>
              <p:cNvSpPr>
                <a:spLocks noChangeShapeType="1"/>
              </p:cNvSpPr>
              <p:nvPr/>
            </p:nvSpPr>
            <p:spPr bwMode="auto">
              <a:xfrm>
                <a:off x="3382" y="313"/>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73" name="Line 553"/>
              <p:cNvSpPr>
                <a:spLocks noChangeShapeType="1"/>
              </p:cNvSpPr>
              <p:nvPr/>
            </p:nvSpPr>
            <p:spPr bwMode="auto">
              <a:xfrm>
                <a:off x="3385" y="32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74" name="Line 554"/>
              <p:cNvSpPr>
                <a:spLocks noChangeShapeType="1"/>
              </p:cNvSpPr>
              <p:nvPr/>
            </p:nvSpPr>
            <p:spPr bwMode="auto">
              <a:xfrm>
                <a:off x="3393" y="32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75" name="Line 555"/>
              <p:cNvSpPr>
                <a:spLocks noChangeShapeType="1"/>
              </p:cNvSpPr>
              <p:nvPr/>
            </p:nvSpPr>
            <p:spPr bwMode="auto">
              <a:xfrm>
                <a:off x="3402" y="32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76" name="Line 556"/>
              <p:cNvSpPr>
                <a:spLocks noChangeShapeType="1"/>
              </p:cNvSpPr>
              <p:nvPr/>
            </p:nvSpPr>
            <p:spPr bwMode="auto">
              <a:xfrm>
                <a:off x="3411" y="32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77" name="Line 557"/>
              <p:cNvSpPr>
                <a:spLocks noChangeShapeType="1"/>
              </p:cNvSpPr>
              <p:nvPr/>
            </p:nvSpPr>
            <p:spPr bwMode="auto">
              <a:xfrm>
                <a:off x="3420" y="32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78" name="Line 558"/>
              <p:cNvSpPr>
                <a:spLocks noChangeShapeType="1"/>
              </p:cNvSpPr>
              <p:nvPr/>
            </p:nvSpPr>
            <p:spPr bwMode="auto">
              <a:xfrm>
                <a:off x="3428" y="320"/>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79" name="Line 559"/>
              <p:cNvSpPr>
                <a:spLocks noChangeShapeType="1"/>
              </p:cNvSpPr>
              <p:nvPr/>
            </p:nvSpPr>
            <p:spPr bwMode="auto">
              <a:xfrm>
                <a:off x="3426" y="326"/>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80" name="Line 560"/>
              <p:cNvSpPr>
                <a:spLocks noChangeShapeType="1"/>
              </p:cNvSpPr>
              <p:nvPr/>
            </p:nvSpPr>
            <p:spPr bwMode="auto">
              <a:xfrm>
                <a:off x="3417" y="326"/>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81" name="Line 561"/>
              <p:cNvSpPr>
                <a:spLocks noChangeShapeType="1"/>
              </p:cNvSpPr>
              <p:nvPr/>
            </p:nvSpPr>
            <p:spPr bwMode="auto">
              <a:xfrm>
                <a:off x="3409" y="326"/>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82" name="Line 562"/>
              <p:cNvSpPr>
                <a:spLocks noChangeShapeType="1"/>
              </p:cNvSpPr>
              <p:nvPr/>
            </p:nvSpPr>
            <p:spPr bwMode="auto">
              <a:xfrm>
                <a:off x="3400" y="326"/>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83" name="Line 563"/>
              <p:cNvSpPr>
                <a:spLocks noChangeShapeType="1"/>
              </p:cNvSpPr>
              <p:nvPr/>
            </p:nvSpPr>
            <p:spPr bwMode="auto">
              <a:xfrm>
                <a:off x="3391" y="326"/>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84" name="Line 564"/>
              <p:cNvSpPr>
                <a:spLocks noChangeShapeType="1"/>
              </p:cNvSpPr>
              <p:nvPr/>
            </p:nvSpPr>
            <p:spPr bwMode="auto">
              <a:xfrm>
                <a:off x="3382" y="326"/>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85" name="Line 565"/>
              <p:cNvSpPr>
                <a:spLocks noChangeShapeType="1"/>
              </p:cNvSpPr>
              <p:nvPr/>
            </p:nvSpPr>
            <p:spPr bwMode="auto">
              <a:xfrm>
                <a:off x="3385" y="332"/>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86" name="Line 566"/>
              <p:cNvSpPr>
                <a:spLocks noChangeShapeType="1"/>
              </p:cNvSpPr>
              <p:nvPr/>
            </p:nvSpPr>
            <p:spPr bwMode="auto">
              <a:xfrm>
                <a:off x="3393" y="332"/>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87" name="Line 567"/>
              <p:cNvSpPr>
                <a:spLocks noChangeShapeType="1"/>
              </p:cNvSpPr>
              <p:nvPr/>
            </p:nvSpPr>
            <p:spPr bwMode="auto">
              <a:xfrm>
                <a:off x="3401" y="332"/>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88" name="Line 568"/>
              <p:cNvSpPr>
                <a:spLocks noChangeShapeType="1"/>
              </p:cNvSpPr>
              <p:nvPr/>
            </p:nvSpPr>
            <p:spPr bwMode="auto">
              <a:xfrm>
                <a:off x="3411" y="332"/>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89" name="Line 569"/>
              <p:cNvSpPr>
                <a:spLocks noChangeShapeType="1"/>
              </p:cNvSpPr>
              <p:nvPr/>
            </p:nvSpPr>
            <p:spPr bwMode="auto">
              <a:xfrm>
                <a:off x="3429" y="332"/>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90" name="Line 570"/>
              <p:cNvSpPr>
                <a:spLocks noChangeShapeType="1"/>
              </p:cNvSpPr>
              <p:nvPr/>
            </p:nvSpPr>
            <p:spPr bwMode="auto">
              <a:xfrm>
                <a:off x="3420" y="332"/>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91" name="Line 571"/>
              <p:cNvSpPr>
                <a:spLocks noChangeShapeType="1"/>
              </p:cNvSpPr>
              <p:nvPr/>
            </p:nvSpPr>
            <p:spPr bwMode="auto">
              <a:xfrm>
                <a:off x="3382" y="339"/>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92" name="Line 572"/>
              <p:cNvSpPr>
                <a:spLocks noChangeShapeType="1"/>
              </p:cNvSpPr>
              <p:nvPr/>
            </p:nvSpPr>
            <p:spPr bwMode="auto">
              <a:xfrm>
                <a:off x="3391" y="339"/>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93" name="Line 573"/>
              <p:cNvSpPr>
                <a:spLocks noChangeShapeType="1"/>
              </p:cNvSpPr>
              <p:nvPr/>
            </p:nvSpPr>
            <p:spPr bwMode="auto">
              <a:xfrm>
                <a:off x="3400" y="339"/>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94" name="Line 574"/>
              <p:cNvSpPr>
                <a:spLocks noChangeShapeType="1"/>
              </p:cNvSpPr>
              <p:nvPr/>
            </p:nvSpPr>
            <p:spPr bwMode="auto">
              <a:xfrm>
                <a:off x="3408" y="339"/>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95" name="Line 575"/>
              <p:cNvSpPr>
                <a:spLocks noChangeShapeType="1"/>
              </p:cNvSpPr>
              <p:nvPr/>
            </p:nvSpPr>
            <p:spPr bwMode="auto">
              <a:xfrm>
                <a:off x="3417" y="339"/>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96" name="Line 576"/>
              <p:cNvSpPr>
                <a:spLocks noChangeShapeType="1"/>
              </p:cNvSpPr>
              <p:nvPr/>
            </p:nvSpPr>
            <p:spPr bwMode="auto">
              <a:xfrm>
                <a:off x="3426" y="339"/>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97" name="Line 577"/>
              <p:cNvSpPr>
                <a:spLocks noChangeShapeType="1"/>
              </p:cNvSpPr>
              <p:nvPr/>
            </p:nvSpPr>
            <p:spPr bwMode="auto">
              <a:xfrm>
                <a:off x="3428" y="346"/>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98" name="Line 578"/>
              <p:cNvSpPr>
                <a:spLocks noChangeShapeType="1"/>
              </p:cNvSpPr>
              <p:nvPr/>
            </p:nvSpPr>
            <p:spPr bwMode="auto">
              <a:xfrm>
                <a:off x="3420" y="346"/>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99" name="Line 579"/>
              <p:cNvSpPr>
                <a:spLocks noChangeShapeType="1"/>
              </p:cNvSpPr>
              <p:nvPr/>
            </p:nvSpPr>
            <p:spPr bwMode="auto">
              <a:xfrm>
                <a:off x="3411" y="346"/>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00" name="Line 580"/>
              <p:cNvSpPr>
                <a:spLocks noChangeShapeType="1"/>
              </p:cNvSpPr>
              <p:nvPr/>
            </p:nvSpPr>
            <p:spPr bwMode="auto">
              <a:xfrm>
                <a:off x="3401" y="346"/>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01" name="Line 581"/>
              <p:cNvSpPr>
                <a:spLocks noChangeShapeType="1"/>
              </p:cNvSpPr>
              <p:nvPr/>
            </p:nvSpPr>
            <p:spPr bwMode="auto">
              <a:xfrm>
                <a:off x="3392" y="346"/>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02" name="Line 582"/>
              <p:cNvSpPr>
                <a:spLocks noChangeShapeType="1"/>
              </p:cNvSpPr>
              <p:nvPr/>
            </p:nvSpPr>
            <p:spPr bwMode="auto">
              <a:xfrm>
                <a:off x="3385" y="346"/>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03" name="Line 583"/>
              <p:cNvSpPr>
                <a:spLocks noChangeShapeType="1"/>
              </p:cNvSpPr>
              <p:nvPr/>
            </p:nvSpPr>
            <p:spPr bwMode="auto">
              <a:xfrm>
                <a:off x="3382" y="352"/>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04" name="Line 584"/>
              <p:cNvSpPr>
                <a:spLocks noChangeShapeType="1"/>
              </p:cNvSpPr>
              <p:nvPr/>
            </p:nvSpPr>
            <p:spPr bwMode="auto">
              <a:xfrm>
                <a:off x="3391" y="352"/>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05" name="Line 585"/>
              <p:cNvSpPr>
                <a:spLocks noChangeShapeType="1"/>
              </p:cNvSpPr>
              <p:nvPr/>
            </p:nvSpPr>
            <p:spPr bwMode="auto">
              <a:xfrm>
                <a:off x="3400" y="352"/>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06" name="Line 586"/>
              <p:cNvSpPr>
                <a:spLocks noChangeShapeType="1"/>
              </p:cNvSpPr>
              <p:nvPr/>
            </p:nvSpPr>
            <p:spPr bwMode="auto">
              <a:xfrm>
                <a:off x="3408" y="352"/>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07" name="Line 587"/>
              <p:cNvSpPr>
                <a:spLocks noChangeShapeType="1"/>
              </p:cNvSpPr>
              <p:nvPr/>
            </p:nvSpPr>
            <p:spPr bwMode="auto">
              <a:xfrm>
                <a:off x="3417" y="352"/>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08" name="Line 588"/>
              <p:cNvSpPr>
                <a:spLocks noChangeShapeType="1"/>
              </p:cNvSpPr>
              <p:nvPr/>
            </p:nvSpPr>
            <p:spPr bwMode="auto">
              <a:xfrm>
                <a:off x="3426" y="352"/>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09" name="Line 589"/>
              <p:cNvSpPr>
                <a:spLocks noChangeShapeType="1"/>
              </p:cNvSpPr>
              <p:nvPr/>
            </p:nvSpPr>
            <p:spPr bwMode="auto">
              <a:xfrm>
                <a:off x="3428" y="359"/>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10" name="Line 590"/>
              <p:cNvSpPr>
                <a:spLocks noChangeShapeType="1"/>
              </p:cNvSpPr>
              <p:nvPr/>
            </p:nvSpPr>
            <p:spPr bwMode="auto">
              <a:xfrm>
                <a:off x="3420" y="359"/>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11" name="Line 591"/>
              <p:cNvSpPr>
                <a:spLocks noChangeShapeType="1"/>
              </p:cNvSpPr>
              <p:nvPr/>
            </p:nvSpPr>
            <p:spPr bwMode="auto">
              <a:xfrm>
                <a:off x="3412" y="359"/>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12" name="Line 592"/>
              <p:cNvSpPr>
                <a:spLocks noChangeShapeType="1"/>
              </p:cNvSpPr>
              <p:nvPr/>
            </p:nvSpPr>
            <p:spPr bwMode="auto">
              <a:xfrm>
                <a:off x="3402" y="359"/>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13" name="Line 593"/>
              <p:cNvSpPr>
                <a:spLocks noChangeShapeType="1"/>
              </p:cNvSpPr>
              <p:nvPr/>
            </p:nvSpPr>
            <p:spPr bwMode="auto">
              <a:xfrm>
                <a:off x="3392" y="359"/>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14" name="Line 594"/>
              <p:cNvSpPr>
                <a:spLocks noChangeShapeType="1"/>
              </p:cNvSpPr>
              <p:nvPr/>
            </p:nvSpPr>
            <p:spPr bwMode="auto">
              <a:xfrm>
                <a:off x="3385" y="359"/>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15" name="Line 595"/>
              <p:cNvSpPr>
                <a:spLocks noChangeShapeType="1"/>
              </p:cNvSpPr>
              <p:nvPr/>
            </p:nvSpPr>
            <p:spPr bwMode="auto">
              <a:xfrm>
                <a:off x="3382" y="365"/>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16" name="Line 596"/>
              <p:cNvSpPr>
                <a:spLocks noChangeShapeType="1"/>
              </p:cNvSpPr>
              <p:nvPr/>
            </p:nvSpPr>
            <p:spPr bwMode="auto">
              <a:xfrm>
                <a:off x="3391" y="365"/>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17" name="Line 597"/>
              <p:cNvSpPr>
                <a:spLocks noChangeShapeType="1"/>
              </p:cNvSpPr>
              <p:nvPr/>
            </p:nvSpPr>
            <p:spPr bwMode="auto">
              <a:xfrm>
                <a:off x="3400" y="365"/>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18" name="Line 598"/>
              <p:cNvSpPr>
                <a:spLocks noChangeShapeType="1"/>
              </p:cNvSpPr>
              <p:nvPr/>
            </p:nvSpPr>
            <p:spPr bwMode="auto">
              <a:xfrm>
                <a:off x="3408" y="365"/>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19" name="Line 599"/>
              <p:cNvSpPr>
                <a:spLocks noChangeShapeType="1"/>
              </p:cNvSpPr>
              <p:nvPr/>
            </p:nvSpPr>
            <p:spPr bwMode="auto">
              <a:xfrm>
                <a:off x="3417" y="365"/>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20" name="Line 600"/>
              <p:cNvSpPr>
                <a:spLocks noChangeShapeType="1"/>
              </p:cNvSpPr>
              <p:nvPr/>
            </p:nvSpPr>
            <p:spPr bwMode="auto">
              <a:xfrm>
                <a:off x="3426" y="365"/>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21" name="Line 601"/>
              <p:cNvSpPr>
                <a:spLocks noChangeShapeType="1"/>
              </p:cNvSpPr>
              <p:nvPr/>
            </p:nvSpPr>
            <p:spPr bwMode="auto">
              <a:xfrm>
                <a:off x="3428" y="372"/>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22" name="Line 602"/>
              <p:cNvSpPr>
                <a:spLocks noChangeShapeType="1"/>
              </p:cNvSpPr>
              <p:nvPr/>
            </p:nvSpPr>
            <p:spPr bwMode="auto">
              <a:xfrm>
                <a:off x="3420" y="372"/>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23" name="Line 603"/>
              <p:cNvSpPr>
                <a:spLocks noChangeShapeType="1"/>
              </p:cNvSpPr>
              <p:nvPr/>
            </p:nvSpPr>
            <p:spPr bwMode="auto">
              <a:xfrm>
                <a:off x="3412" y="372"/>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24" name="Line 604"/>
              <p:cNvSpPr>
                <a:spLocks noChangeShapeType="1"/>
              </p:cNvSpPr>
              <p:nvPr/>
            </p:nvSpPr>
            <p:spPr bwMode="auto">
              <a:xfrm>
                <a:off x="3402" y="372"/>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25" name="Line 605"/>
              <p:cNvSpPr>
                <a:spLocks noChangeShapeType="1"/>
              </p:cNvSpPr>
              <p:nvPr/>
            </p:nvSpPr>
            <p:spPr bwMode="auto">
              <a:xfrm>
                <a:off x="3392" y="372"/>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26" name="Line 606"/>
              <p:cNvSpPr>
                <a:spLocks noChangeShapeType="1"/>
              </p:cNvSpPr>
              <p:nvPr/>
            </p:nvSpPr>
            <p:spPr bwMode="auto">
              <a:xfrm>
                <a:off x="3384" y="372"/>
                <a:ext cx="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27" name="Line 607"/>
              <p:cNvSpPr>
                <a:spLocks noChangeShapeType="1"/>
              </p:cNvSpPr>
              <p:nvPr/>
            </p:nvSpPr>
            <p:spPr bwMode="auto">
              <a:xfrm>
                <a:off x="3382" y="377"/>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28" name="Line 608"/>
              <p:cNvSpPr>
                <a:spLocks noChangeShapeType="1"/>
              </p:cNvSpPr>
              <p:nvPr/>
            </p:nvSpPr>
            <p:spPr bwMode="auto">
              <a:xfrm>
                <a:off x="3391" y="377"/>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29" name="Line 609"/>
              <p:cNvSpPr>
                <a:spLocks noChangeShapeType="1"/>
              </p:cNvSpPr>
              <p:nvPr/>
            </p:nvSpPr>
            <p:spPr bwMode="auto">
              <a:xfrm>
                <a:off x="3400" y="377"/>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30" name="Line 610"/>
              <p:cNvSpPr>
                <a:spLocks noChangeShapeType="1"/>
              </p:cNvSpPr>
              <p:nvPr/>
            </p:nvSpPr>
            <p:spPr bwMode="auto">
              <a:xfrm>
                <a:off x="3408" y="377"/>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31" name="Line 611"/>
              <p:cNvSpPr>
                <a:spLocks noChangeShapeType="1"/>
              </p:cNvSpPr>
              <p:nvPr/>
            </p:nvSpPr>
            <p:spPr bwMode="auto">
              <a:xfrm>
                <a:off x="3417" y="377"/>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32" name="Line 612"/>
              <p:cNvSpPr>
                <a:spLocks noChangeShapeType="1"/>
              </p:cNvSpPr>
              <p:nvPr/>
            </p:nvSpPr>
            <p:spPr bwMode="auto">
              <a:xfrm>
                <a:off x="3426" y="377"/>
                <a:ext cx="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33" name="Rectangle 613"/>
              <p:cNvSpPr>
                <a:spLocks noChangeArrowheads="1"/>
              </p:cNvSpPr>
              <p:nvPr/>
            </p:nvSpPr>
            <p:spPr bwMode="auto">
              <a:xfrm>
                <a:off x="3326" y="535"/>
                <a:ext cx="51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8034" name="Freeform 614"/>
              <p:cNvSpPr>
                <a:spLocks/>
              </p:cNvSpPr>
              <p:nvPr/>
            </p:nvSpPr>
            <p:spPr bwMode="auto">
              <a:xfrm>
                <a:off x="3775" y="933"/>
                <a:ext cx="35" cy="21"/>
              </a:xfrm>
              <a:custGeom>
                <a:avLst/>
                <a:gdLst>
                  <a:gd name="T0" fmla="*/ 15 w 278"/>
                  <a:gd name="T1" fmla="*/ 17 h 86"/>
                  <a:gd name="T2" fmla="*/ 16 w 278"/>
                  <a:gd name="T3" fmla="*/ 17 h 86"/>
                  <a:gd name="T4" fmla="*/ 18 w 278"/>
                  <a:gd name="T5" fmla="*/ 16 h 86"/>
                  <a:gd name="T6" fmla="*/ 19 w 278"/>
                  <a:gd name="T7" fmla="*/ 15 h 86"/>
                  <a:gd name="T8" fmla="*/ 20 w 278"/>
                  <a:gd name="T9" fmla="*/ 11 h 86"/>
                  <a:gd name="T10" fmla="*/ 22 w 278"/>
                  <a:gd name="T11" fmla="*/ 14 h 86"/>
                  <a:gd name="T12" fmla="*/ 24 w 278"/>
                  <a:gd name="T13" fmla="*/ 17 h 86"/>
                  <a:gd name="T14" fmla="*/ 29 w 278"/>
                  <a:gd name="T15" fmla="*/ 19 h 86"/>
                  <a:gd name="T16" fmla="*/ 35 w 278"/>
                  <a:gd name="T17" fmla="*/ 17 h 86"/>
                  <a:gd name="T18" fmla="*/ 34 w 278"/>
                  <a:gd name="T19" fmla="*/ 20 h 86"/>
                  <a:gd name="T20" fmla="*/ 33 w 278"/>
                  <a:gd name="T21" fmla="*/ 21 h 86"/>
                  <a:gd name="T22" fmla="*/ 16 w 278"/>
                  <a:gd name="T23" fmla="*/ 21 h 86"/>
                  <a:gd name="T24" fmla="*/ 4 w 278"/>
                  <a:gd name="T25" fmla="*/ 14 h 86"/>
                  <a:gd name="T26" fmla="*/ 2 w 278"/>
                  <a:gd name="T27" fmla="*/ 9 h 86"/>
                  <a:gd name="T28" fmla="*/ 1 w 278"/>
                  <a:gd name="T29" fmla="*/ 5 h 86"/>
                  <a:gd name="T30" fmla="*/ 0 w 278"/>
                  <a:gd name="T31" fmla="*/ 0 h 86"/>
                  <a:gd name="T32" fmla="*/ 2 w 278"/>
                  <a:gd name="T33" fmla="*/ 7 h 86"/>
                  <a:gd name="T34" fmla="*/ 5 w 278"/>
                  <a:gd name="T35" fmla="*/ 10 h 86"/>
                  <a:gd name="T36" fmla="*/ 8 w 278"/>
                  <a:gd name="T37" fmla="*/ 12 h 86"/>
                  <a:gd name="T38" fmla="*/ 10 w 278"/>
                  <a:gd name="T39" fmla="*/ 11 h 86"/>
                  <a:gd name="T40" fmla="*/ 11 w 278"/>
                  <a:gd name="T41" fmla="*/ 8 h 86"/>
                  <a:gd name="T42" fmla="*/ 12 w 278"/>
                  <a:gd name="T43" fmla="*/ 12 h 86"/>
                  <a:gd name="T44" fmla="*/ 13 w 278"/>
                  <a:gd name="T45" fmla="*/ 15 h 86"/>
                  <a:gd name="T46" fmla="*/ 15 w 278"/>
                  <a:gd name="T47" fmla="*/ 17 h 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78" h="86">
                    <a:moveTo>
                      <a:pt x="119" y="69"/>
                    </a:moveTo>
                    <a:lnTo>
                      <a:pt x="131" y="69"/>
                    </a:lnTo>
                    <a:lnTo>
                      <a:pt x="141" y="64"/>
                    </a:lnTo>
                    <a:lnTo>
                      <a:pt x="148" y="63"/>
                    </a:lnTo>
                    <a:lnTo>
                      <a:pt x="157" y="47"/>
                    </a:lnTo>
                    <a:lnTo>
                      <a:pt x="176" y="56"/>
                    </a:lnTo>
                    <a:lnTo>
                      <a:pt x="192" y="71"/>
                    </a:lnTo>
                    <a:lnTo>
                      <a:pt x="229" y="77"/>
                    </a:lnTo>
                    <a:lnTo>
                      <a:pt x="278" y="71"/>
                    </a:lnTo>
                    <a:lnTo>
                      <a:pt x="272" y="81"/>
                    </a:lnTo>
                    <a:lnTo>
                      <a:pt x="260" y="86"/>
                    </a:lnTo>
                    <a:lnTo>
                      <a:pt x="130" y="86"/>
                    </a:lnTo>
                    <a:lnTo>
                      <a:pt x="35" y="58"/>
                    </a:lnTo>
                    <a:lnTo>
                      <a:pt x="16" y="36"/>
                    </a:lnTo>
                    <a:lnTo>
                      <a:pt x="6" y="19"/>
                    </a:lnTo>
                    <a:lnTo>
                      <a:pt x="0" y="0"/>
                    </a:lnTo>
                    <a:lnTo>
                      <a:pt x="19" y="28"/>
                    </a:lnTo>
                    <a:lnTo>
                      <a:pt x="37" y="42"/>
                    </a:lnTo>
                    <a:lnTo>
                      <a:pt x="63" y="50"/>
                    </a:lnTo>
                    <a:lnTo>
                      <a:pt x="81" y="47"/>
                    </a:lnTo>
                    <a:lnTo>
                      <a:pt x="89" y="32"/>
                    </a:lnTo>
                    <a:lnTo>
                      <a:pt x="94" y="50"/>
                    </a:lnTo>
                    <a:lnTo>
                      <a:pt x="100" y="61"/>
                    </a:lnTo>
                    <a:lnTo>
                      <a:pt x="119" y="6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35" name="Freeform 615"/>
              <p:cNvSpPr>
                <a:spLocks/>
              </p:cNvSpPr>
              <p:nvPr/>
            </p:nvSpPr>
            <p:spPr bwMode="auto">
              <a:xfrm>
                <a:off x="3786" y="935"/>
                <a:ext cx="5" cy="7"/>
              </a:xfrm>
              <a:custGeom>
                <a:avLst/>
                <a:gdLst>
                  <a:gd name="T0" fmla="*/ 3 w 38"/>
                  <a:gd name="T1" fmla="*/ 5 h 25"/>
                  <a:gd name="T2" fmla="*/ 1 w 38"/>
                  <a:gd name="T3" fmla="*/ 0 h 25"/>
                  <a:gd name="T4" fmla="*/ 0 w 38"/>
                  <a:gd name="T5" fmla="*/ 3 h 25"/>
                  <a:gd name="T6" fmla="*/ 2 w 38"/>
                  <a:gd name="T7" fmla="*/ 7 h 25"/>
                  <a:gd name="T8" fmla="*/ 5 w 38"/>
                  <a:gd name="T9" fmla="*/ 7 h 25"/>
                  <a:gd name="T10" fmla="*/ 4 w 38"/>
                  <a:gd name="T11" fmla="*/ 6 h 25"/>
                  <a:gd name="T12" fmla="*/ 3 w 38"/>
                  <a:gd name="T13" fmla="*/ 5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25">
                    <a:moveTo>
                      <a:pt x="19" y="17"/>
                    </a:moveTo>
                    <a:lnTo>
                      <a:pt x="9" y="0"/>
                    </a:lnTo>
                    <a:lnTo>
                      <a:pt x="0" y="11"/>
                    </a:lnTo>
                    <a:lnTo>
                      <a:pt x="14" y="24"/>
                    </a:lnTo>
                    <a:lnTo>
                      <a:pt x="38" y="25"/>
                    </a:lnTo>
                    <a:lnTo>
                      <a:pt x="29" y="22"/>
                    </a:lnTo>
                    <a:lnTo>
                      <a:pt x="19" y="17"/>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36" name="Freeform 616"/>
              <p:cNvSpPr>
                <a:spLocks/>
              </p:cNvSpPr>
              <p:nvPr/>
            </p:nvSpPr>
            <p:spPr bwMode="auto">
              <a:xfrm>
                <a:off x="3777" y="930"/>
                <a:ext cx="6" cy="12"/>
              </a:xfrm>
              <a:custGeom>
                <a:avLst/>
                <a:gdLst>
                  <a:gd name="T0" fmla="*/ 6 w 49"/>
                  <a:gd name="T1" fmla="*/ 11 h 47"/>
                  <a:gd name="T2" fmla="*/ 5 w 49"/>
                  <a:gd name="T3" fmla="*/ 8 h 47"/>
                  <a:gd name="T4" fmla="*/ 4 w 49"/>
                  <a:gd name="T5" fmla="*/ 9 h 47"/>
                  <a:gd name="T6" fmla="*/ 2 w 49"/>
                  <a:gd name="T7" fmla="*/ 5 h 47"/>
                  <a:gd name="T8" fmla="*/ 0 w 49"/>
                  <a:gd name="T9" fmla="*/ 0 h 47"/>
                  <a:gd name="T10" fmla="*/ 0 w 49"/>
                  <a:gd name="T11" fmla="*/ 1 h 47"/>
                  <a:gd name="T12" fmla="*/ 1 w 49"/>
                  <a:gd name="T13" fmla="*/ 5 h 47"/>
                  <a:gd name="T14" fmla="*/ 3 w 49"/>
                  <a:gd name="T15" fmla="*/ 9 h 47"/>
                  <a:gd name="T16" fmla="*/ 4 w 49"/>
                  <a:gd name="T17" fmla="*/ 12 h 47"/>
                  <a:gd name="T18" fmla="*/ 6 w 49"/>
                  <a:gd name="T19" fmla="*/ 11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47">
                    <a:moveTo>
                      <a:pt x="49" y="44"/>
                    </a:moveTo>
                    <a:lnTo>
                      <a:pt x="42" y="31"/>
                    </a:lnTo>
                    <a:lnTo>
                      <a:pt x="36" y="35"/>
                    </a:lnTo>
                    <a:lnTo>
                      <a:pt x="17" y="20"/>
                    </a:lnTo>
                    <a:lnTo>
                      <a:pt x="3" y="0"/>
                    </a:lnTo>
                    <a:lnTo>
                      <a:pt x="0" y="2"/>
                    </a:lnTo>
                    <a:lnTo>
                      <a:pt x="9" y="21"/>
                    </a:lnTo>
                    <a:lnTo>
                      <a:pt x="21" y="37"/>
                    </a:lnTo>
                    <a:lnTo>
                      <a:pt x="36" y="47"/>
                    </a:lnTo>
                    <a:lnTo>
                      <a:pt x="49" y="4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37" name="Freeform 617"/>
              <p:cNvSpPr>
                <a:spLocks/>
              </p:cNvSpPr>
              <p:nvPr/>
            </p:nvSpPr>
            <p:spPr bwMode="auto">
              <a:xfrm>
                <a:off x="3778" y="928"/>
                <a:ext cx="7" cy="6"/>
              </a:xfrm>
              <a:custGeom>
                <a:avLst/>
                <a:gdLst>
                  <a:gd name="T0" fmla="*/ 6 w 50"/>
                  <a:gd name="T1" fmla="*/ 6 h 22"/>
                  <a:gd name="T2" fmla="*/ 5 w 50"/>
                  <a:gd name="T3" fmla="*/ 2 h 22"/>
                  <a:gd name="T4" fmla="*/ 4 w 50"/>
                  <a:gd name="T5" fmla="*/ 2 h 22"/>
                  <a:gd name="T6" fmla="*/ 1 w 50"/>
                  <a:gd name="T7" fmla="*/ 3 h 22"/>
                  <a:gd name="T8" fmla="*/ 0 w 50"/>
                  <a:gd name="T9" fmla="*/ 0 h 22"/>
                  <a:gd name="T10" fmla="*/ 1 w 50"/>
                  <a:gd name="T11" fmla="*/ 1 h 22"/>
                  <a:gd name="T12" fmla="*/ 3 w 50"/>
                  <a:gd name="T13" fmla="*/ 1 h 22"/>
                  <a:gd name="T14" fmla="*/ 5 w 50"/>
                  <a:gd name="T15" fmla="*/ 0 h 22"/>
                  <a:gd name="T16" fmla="*/ 7 w 50"/>
                  <a:gd name="T17" fmla="*/ 6 h 22"/>
                  <a:gd name="T18" fmla="*/ 6 w 50"/>
                  <a:gd name="T19" fmla="*/ 6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22">
                    <a:moveTo>
                      <a:pt x="46" y="22"/>
                    </a:moveTo>
                    <a:lnTo>
                      <a:pt x="39" y="8"/>
                    </a:lnTo>
                    <a:lnTo>
                      <a:pt x="28" y="8"/>
                    </a:lnTo>
                    <a:lnTo>
                      <a:pt x="9" y="10"/>
                    </a:lnTo>
                    <a:lnTo>
                      <a:pt x="0" y="0"/>
                    </a:lnTo>
                    <a:lnTo>
                      <a:pt x="9" y="5"/>
                    </a:lnTo>
                    <a:lnTo>
                      <a:pt x="21" y="5"/>
                    </a:lnTo>
                    <a:lnTo>
                      <a:pt x="33" y="0"/>
                    </a:lnTo>
                    <a:lnTo>
                      <a:pt x="50" y="22"/>
                    </a:lnTo>
                    <a:lnTo>
                      <a:pt x="46" y="22"/>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38" name="Freeform 618"/>
              <p:cNvSpPr>
                <a:spLocks/>
              </p:cNvSpPr>
              <p:nvPr/>
            </p:nvSpPr>
            <p:spPr bwMode="auto">
              <a:xfrm>
                <a:off x="3791" y="934"/>
                <a:ext cx="6" cy="9"/>
              </a:xfrm>
              <a:custGeom>
                <a:avLst/>
                <a:gdLst>
                  <a:gd name="T0" fmla="*/ 6 w 53"/>
                  <a:gd name="T1" fmla="*/ 7 h 37"/>
                  <a:gd name="T2" fmla="*/ 4 w 53"/>
                  <a:gd name="T3" fmla="*/ 9 h 37"/>
                  <a:gd name="T4" fmla="*/ 3 w 53"/>
                  <a:gd name="T5" fmla="*/ 7 h 37"/>
                  <a:gd name="T6" fmla="*/ 1 w 53"/>
                  <a:gd name="T7" fmla="*/ 4 h 37"/>
                  <a:gd name="T8" fmla="*/ 0 w 53"/>
                  <a:gd name="T9" fmla="*/ 0 h 37"/>
                  <a:gd name="T10" fmla="*/ 1 w 53"/>
                  <a:gd name="T11" fmla="*/ 0 h 37"/>
                  <a:gd name="T12" fmla="*/ 2 w 53"/>
                  <a:gd name="T13" fmla="*/ 3 h 37"/>
                  <a:gd name="T14" fmla="*/ 3 w 53"/>
                  <a:gd name="T15" fmla="*/ 7 h 37"/>
                  <a:gd name="T16" fmla="*/ 5 w 53"/>
                  <a:gd name="T17" fmla="*/ 5 h 37"/>
                  <a:gd name="T18" fmla="*/ 6 w 53"/>
                  <a:gd name="T19" fmla="*/ 7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37">
                    <a:moveTo>
                      <a:pt x="53" y="30"/>
                    </a:moveTo>
                    <a:lnTo>
                      <a:pt x="37" y="37"/>
                    </a:lnTo>
                    <a:lnTo>
                      <a:pt x="24" y="30"/>
                    </a:lnTo>
                    <a:lnTo>
                      <a:pt x="5" y="17"/>
                    </a:lnTo>
                    <a:lnTo>
                      <a:pt x="0" y="0"/>
                    </a:lnTo>
                    <a:lnTo>
                      <a:pt x="5" y="0"/>
                    </a:lnTo>
                    <a:lnTo>
                      <a:pt x="20" y="13"/>
                    </a:lnTo>
                    <a:lnTo>
                      <a:pt x="29" y="28"/>
                    </a:lnTo>
                    <a:lnTo>
                      <a:pt x="40" y="21"/>
                    </a:lnTo>
                    <a:lnTo>
                      <a:pt x="53" y="3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39" name="Freeform 619"/>
              <p:cNvSpPr>
                <a:spLocks/>
              </p:cNvSpPr>
              <p:nvPr/>
            </p:nvSpPr>
            <p:spPr bwMode="auto">
              <a:xfrm>
                <a:off x="3798" y="943"/>
                <a:ext cx="4" cy="5"/>
              </a:xfrm>
              <a:custGeom>
                <a:avLst/>
                <a:gdLst>
                  <a:gd name="T0" fmla="*/ 4 w 34"/>
                  <a:gd name="T1" fmla="*/ 4 h 19"/>
                  <a:gd name="T2" fmla="*/ 3 w 34"/>
                  <a:gd name="T3" fmla="*/ 2 h 19"/>
                  <a:gd name="T4" fmla="*/ 2 w 34"/>
                  <a:gd name="T5" fmla="*/ 3 h 19"/>
                  <a:gd name="T6" fmla="*/ 0 w 34"/>
                  <a:gd name="T7" fmla="*/ 0 h 19"/>
                  <a:gd name="T8" fmla="*/ 1 w 34"/>
                  <a:gd name="T9" fmla="*/ 3 h 19"/>
                  <a:gd name="T10" fmla="*/ 2 w 34"/>
                  <a:gd name="T11" fmla="*/ 5 h 19"/>
                  <a:gd name="T12" fmla="*/ 3 w 34"/>
                  <a:gd name="T13" fmla="*/ 3 h 19"/>
                  <a:gd name="T14" fmla="*/ 4 w 34"/>
                  <a:gd name="T15" fmla="*/ 4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19">
                    <a:moveTo>
                      <a:pt x="34" y="17"/>
                    </a:moveTo>
                    <a:lnTo>
                      <a:pt x="24" y="7"/>
                    </a:lnTo>
                    <a:lnTo>
                      <a:pt x="17" y="10"/>
                    </a:lnTo>
                    <a:lnTo>
                      <a:pt x="0" y="0"/>
                    </a:lnTo>
                    <a:lnTo>
                      <a:pt x="9" y="13"/>
                    </a:lnTo>
                    <a:lnTo>
                      <a:pt x="19" y="19"/>
                    </a:lnTo>
                    <a:lnTo>
                      <a:pt x="26" y="13"/>
                    </a:lnTo>
                    <a:lnTo>
                      <a:pt x="34" y="17"/>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40" name="Freeform 620"/>
              <p:cNvSpPr>
                <a:spLocks/>
              </p:cNvSpPr>
              <p:nvPr/>
            </p:nvSpPr>
            <p:spPr bwMode="auto">
              <a:xfrm>
                <a:off x="3799" y="900"/>
                <a:ext cx="7" cy="4"/>
              </a:xfrm>
              <a:custGeom>
                <a:avLst/>
                <a:gdLst>
                  <a:gd name="T0" fmla="*/ 1 w 62"/>
                  <a:gd name="T1" fmla="*/ 2 h 16"/>
                  <a:gd name="T2" fmla="*/ 6 w 62"/>
                  <a:gd name="T3" fmla="*/ 4 h 16"/>
                  <a:gd name="T4" fmla="*/ 7 w 62"/>
                  <a:gd name="T5" fmla="*/ 4 h 16"/>
                  <a:gd name="T6" fmla="*/ 6 w 62"/>
                  <a:gd name="T7" fmla="*/ 2 h 16"/>
                  <a:gd name="T8" fmla="*/ 4 w 62"/>
                  <a:gd name="T9" fmla="*/ 3 h 16"/>
                  <a:gd name="T10" fmla="*/ 2 w 62"/>
                  <a:gd name="T11" fmla="*/ 0 h 16"/>
                  <a:gd name="T12" fmla="*/ 0 w 62"/>
                  <a:gd name="T13" fmla="*/ 1 h 16"/>
                  <a:gd name="T14" fmla="*/ 1 w 62"/>
                  <a:gd name="T15" fmla="*/ 2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16">
                    <a:moveTo>
                      <a:pt x="5" y="7"/>
                    </a:moveTo>
                    <a:lnTo>
                      <a:pt x="49" y="16"/>
                    </a:lnTo>
                    <a:lnTo>
                      <a:pt x="62" y="16"/>
                    </a:lnTo>
                    <a:lnTo>
                      <a:pt x="49" y="7"/>
                    </a:lnTo>
                    <a:lnTo>
                      <a:pt x="36" y="11"/>
                    </a:lnTo>
                    <a:lnTo>
                      <a:pt x="18" y="0"/>
                    </a:lnTo>
                    <a:lnTo>
                      <a:pt x="0" y="4"/>
                    </a:lnTo>
                    <a:lnTo>
                      <a:pt x="5" y="7"/>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41" name="Freeform 621"/>
              <p:cNvSpPr>
                <a:spLocks/>
              </p:cNvSpPr>
              <p:nvPr/>
            </p:nvSpPr>
            <p:spPr bwMode="auto">
              <a:xfrm>
                <a:off x="3811" y="899"/>
                <a:ext cx="5" cy="9"/>
              </a:xfrm>
              <a:custGeom>
                <a:avLst/>
                <a:gdLst>
                  <a:gd name="T0" fmla="*/ 3 w 35"/>
                  <a:gd name="T1" fmla="*/ 2 h 35"/>
                  <a:gd name="T2" fmla="*/ 4 w 35"/>
                  <a:gd name="T3" fmla="*/ 5 h 35"/>
                  <a:gd name="T4" fmla="*/ 5 w 35"/>
                  <a:gd name="T5" fmla="*/ 9 h 35"/>
                  <a:gd name="T6" fmla="*/ 4 w 35"/>
                  <a:gd name="T7" fmla="*/ 9 h 35"/>
                  <a:gd name="T8" fmla="*/ 2 w 35"/>
                  <a:gd name="T9" fmla="*/ 5 h 35"/>
                  <a:gd name="T10" fmla="*/ 0 w 35"/>
                  <a:gd name="T11" fmla="*/ 1 h 35"/>
                  <a:gd name="T12" fmla="*/ 1 w 35"/>
                  <a:gd name="T13" fmla="*/ 0 h 35"/>
                  <a:gd name="T14" fmla="*/ 3 w 35"/>
                  <a:gd name="T15" fmla="*/ 2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35">
                    <a:moveTo>
                      <a:pt x="18" y="8"/>
                    </a:moveTo>
                    <a:lnTo>
                      <a:pt x="25" y="21"/>
                    </a:lnTo>
                    <a:lnTo>
                      <a:pt x="35" y="35"/>
                    </a:lnTo>
                    <a:lnTo>
                      <a:pt x="25" y="34"/>
                    </a:lnTo>
                    <a:lnTo>
                      <a:pt x="17" y="21"/>
                    </a:lnTo>
                    <a:lnTo>
                      <a:pt x="0" y="5"/>
                    </a:lnTo>
                    <a:lnTo>
                      <a:pt x="5" y="0"/>
                    </a:lnTo>
                    <a:lnTo>
                      <a:pt x="18" y="8"/>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42" name="Freeform 622"/>
              <p:cNvSpPr>
                <a:spLocks/>
              </p:cNvSpPr>
              <p:nvPr/>
            </p:nvSpPr>
            <p:spPr bwMode="auto">
              <a:xfrm>
                <a:off x="3656" y="932"/>
                <a:ext cx="63" cy="23"/>
              </a:xfrm>
              <a:custGeom>
                <a:avLst/>
                <a:gdLst>
                  <a:gd name="T0" fmla="*/ 29 w 504"/>
                  <a:gd name="T1" fmla="*/ 19 h 90"/>
                  <a:gd name="T2" fmla="*/ 38 w 504"/>
                  <a:gd name="T3" fmla="*/ 18 h 90"/>
                  <a:gd name="T4" fmla="*/ 43 w 504"/>
                  <a:gd name="T5" fmla="*/ 19 h 90"/>
                  <a:gd name="T6" fmla="*/ 63 w 504"/>
                  <a:gd name="T7" fmla="*/ 23 h 90"/>
                  <a:gd name="T8" fmla="*/ 56 w 504"/>
                  <a:gd name="T9" fmla="*/ 23 h 90"/>
                  <a:gd name="T10" fmla="*/ 29 w 504"/>
                  <a:gd name="T11" fmla="*/ 23 h 90"/>
                  <a:gd name="T12" fmla="*/ 6 w 504"/>
                  <a:gd name="T13" fmla="*/ 14 h 90"/>
                  <a:gd name="T14" fmla="*/ 0 w 504"/>
                  <a:gd name="T15" fmla="*/ 0 h 90"/>
                  <a:gd name="T16" fmla="*/ 5 w 504"/>
                  <a:gd name="T17" fmla="*/ 9 h 90"/>
                  <a:gd name="T18" fmla="*/ 11 w 504"/>
                  <a:gd name="T19" fmla="*/ 13 h 90"/>
                  <a:gd name="T20" fmla="*/ 18 w 504"/>
                  <a:gd name="T21" fmla="*/ 14 h 90"/>
                  <a:gd name="T22" fmla="*/ 29 w 504"/>
                  <a:gd name="T23" fmla="*/ 19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4" h="90">
                    <a:moveTo>
                      <a:pt x="232" y="73"/>
                    </a:moveTo>
                    <a:lnTo>
                      <a:pt x="302" y="71"/>
                    </a:lnTo>
                    <a:lnTo>
                      <a:pt x="347" y="73"/>
                    </a:lnTo>
                    <a:lnTo>
                      <a:pt x="504" y="90"/>
                    </a:lnTo>
                    <a:lnTo>
                      <a:pt x="450" y="89"/>
                    </a:lnTo>
                    <a:lnTo>
                      <a:pt x="228" y="89"/>
                    </a:lnTo>
                    <a:lnTo>
                      <a:pt x="51" y="53"/>
                    </a:lnTo>
                    <a:lnTo>
                      <a:pt x="0" y="0"/>
                    </a:lnTo>
                    <a:lnTo>
                      <a:pt x="39" y="34"/>
                    </a:lnTo>
                    <a:lnTo>
                      <a:pt x="91" y="50"/>
                    </a:lnTo>
                    <a:lnTo>
                      <a:pt x="146" y="55"/>
                    </a:lnTo>
                    <a:lnTo>
                      <a:pt x="232" y="7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43" name="Freeform 623"/>
              <p:cNvSpPr>
                <a:spLocks/>
              </p:cNvSpPr>
              <p:nvPr/>
            </p:nvSpPr>
            <p:spPr bwMode="auto">
              <a:xfrm>
                <a:off x="3694" y="933"/>
                <a:ext cx="15" cy="17"/>
              </a:xfrm>
              <a:custGeom>
                <a:avLst/>
                <a:gdLst>
                  <a:gd name="T0" fmla="*/ 15 w 118"/>
                  <a:gd name="T1" fmla="*/ 15 h 71"/>
                  <a:gd name="T2" fmla="*/ 7 w 118"/>
                  <a:gd name="T3" fmla="*/ 11 h 71"/>
                  <a:gd name="T4" fmla="*/ 3 w 118"/>
                  <a:gd name="T5" fmla="*/ 8 h 71"/>
                  <a:gd name="T6" fmla="*/ 0 w 118"/>
                  <a:gd name="T7" fmla="*/ 0 h 71"/>
                  <a:gd name="T8" fmla="*/ 3 w 118"/>
                  <a:gd name="T9" fmla="*/ 3 h 71"/>
                  <a:gd name="T10" fmla="*/ 6 w 118"/>
                  <a:gd name="T11" fmla="*/ 8 h 71"/>
                  <a:gd name="T12" fmla="*/ 10 w 118"/>
                  <a:gd name="T13" fmla="*/ 14 h 71"/>
                  <a:gd name="T14" fmla="*/ 15 w 118"/>
                  <a:gd name="T15" fmla="*/ 17 h 71"/>
                  <a:gd name="T16" fmla="*/ 15 w 118"/>
                  <a:gd name="T17" fmla="*/ 15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8" h="71">
                    <a:moveTo>
                      <a:pt x="116" y="61"/>
                    </a:moveTo>
                    <a:lnTo>
                      <a:pt x="55" y="47"/>
                    </a:lnTo>
                    <a:lnTo>
                      <a:pt x="24" y="32"/>
                    </a:lnTo>
                    <a:lnTo>
                      <a:pt x="0" y="0"/>
                    </a:lnTo>
                    <a:lnTo>
                      <a:pt x="23" y="11"/>
                    </a:lnTo>
                    <a:lnTo>
                      <a:pt x="48" y="33"/>
                    </a:lnTo>
                    <a:lnTo>
                      <a:pt x="82" y="57"/>
                    </a:lnTo>
                    <a:lnTo>
                      <a:pt x="118" y="71"/>
                    </a:lnTo>
                    <a:lnTo>
                      <a:pt x="116" y="61"/>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44" name="Freeform 624"/>
              <p:cNvSpPr>
                <a:spLocks/>
              </p:cNvSpPr>
              <p:nvPr/>
            </p:nvSpPr>
            <p:spPr bwMode="auto">
              <a:xfrm>
                <a:off x="3720" y="946"/>
                <a:ext cx="1" cy="4"/>
              </a:xfrm>
              <a:custGeom>
                <a:avLst/>
                <a:gdLst>
                  <a:gd name="T0" fmla="*/ 0 w 10"/>
                  <a:gd name="T1" fmla="*/ 4 h 18"/>
                  <a:gd name="T2" fmla="*/ 1 w 10"/>
                  <a:gd name="T3" fmla="*/ 0 h 18"/>
                  <a:gd name="T4" fmla="*/ 0 w 10"/>
                  <a:gd name="T5" fmla="*/ 2 h 18"/>
                  <a:gd name="T6" fmla="*/ 0 w 10"/>
                  <a:gd name="T7" fmla="*/ 4 h 18"/>
                  <a:gd name="T8" fmla="*/ 0 w 10"/>
                  <a:gd name="T9" fmla="*/ 4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8">
                    <a:moveTo>
                      <a:pt x="1" y="18"/>
                    </a:moveTo>
                    <a:lnTo>
                      <a:pt x="10" y="0"/>
                    </a:lnTo>
                    <a:lnTo>
                      <a:pt x="0" y="10"/>
                    </a:lnTo>
                    <a:lnTo>
                      <a:pt x="0" y="18"/>
                    </a:lnTo>
                    <a:lnTo>
                      <a:pt x="1" y="18"/>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45" name="Freeform 625"/>
              <p:cNvSpPr>
                <a:spLocks/>
              </p:cNvSpPr>
              <p:nvPr/>
            </p:nvSpPr>
            <p:spPr bwMode="auto">
              <a:xfrm>
                <a:off x="3660" y="870"/>
                <a:ext cx="15" cy="17"/>
              </a:xfrm>
              <a:custGeom>
                <a:avLst/>
                <a:gdLst>
                  <a:gd name="T0" fmla="*/ 0 w 116"/>
                  <a:gd name="T1" fmla="*/ 0 h 71"/>
                  <a:gd name="T2" fmla="*/ 4 w 116"/>
                  <a:gd name="T3" fmla="*/ 1 h 71"/>
                  <a:gd name="T4" fmla="*/ 8 w 116"/>
                  <a:gd name="T5" fmla="*/ 7 h 71"/>
                  <a:gd name="T6" fmla="*/ 9 w 116"/>
                  <a:gd name="T7" fmla="*/ 12 h 71"/>
                  <a:gd name="T8" fmla="*/ 12 w 116"/>
                  <a:gd name="T9" fmla="*/ 15 h 71"/>
                  <a:gd name="T10" fmla="*/ 15 w 116"/>
                  <a:gd name="T11" fmla="*/ 17 h 71"/>
                  <a:gd name="T12" fmla="*/ 14 w 116"/>
                  <a:gd name="T13" fmla="*/ 17 h 71"/>
                  <a:gd name="T14" fmla="*/ 11 w 116"/>
                  <a:gd name="T15" fmla="*/ 17 h 71"/>
                  <a:gd name="T16" fmla="*/ 8 w 116"/>
                  <a:gd name="T17" fmla="*/ 14 h 71"/>
                  <a:gd name="T18" fmla="*/ 6 w 116"/>
                  <a:gd name="T19" fmla="*/ 10 h 71"/>
                  <a:gd name="T20" fmla="*/ 4 w 116"/>
                  <a:gd name="T21" fmla="*/ 4 h 71"/>
                  <a:gd name="T22" fmla="*/ 2 w 116"/>
                  <a:gd name="T23" fmla="*/ 6 h 71"/>
                  <a:gd name="T24" fmla="*/ 0 w 116"/>
                  <a:gd name="T25" fmla="*/ 4 h 71"/>
                  <a:gd name="T26" fmla="*/ 0 w 116"/>
                  <a:gd name="T27" fmla="*/ 0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6" h="71">
                    <a:moveTo>
                      <a:pt x="0" y="0"/>
                    </a:moveTo>
                    <a:lnTo>
                      <a:pt x="30" y="6"/>
                    </a:lnTo>
                    <a:lnTo>
                      <a:pt x="58" y="30"/>
                    </a:lnTo>
                    <a:lnTo>
                      <a:pt x="73" y="52"/>
                    </a:lnTo>
                    <a:lnTo>
                      <a:pt x="96" y="63"/>
                    </a:lnTo>
                    <a:lnTo>
                      <a:pt x="116" y="69"/>
                    </a:lnTo>
                    <a:lnTo>
                      <a:pt x="112" y="71"/>
                    </a:lnTo>
                    <a:lnTo>
                      <a:pt x="87" y="71"/>
                    </a:lnTo>
                    <a:lnTo>
                      <a:pt x="63" y="60"/>
                    </a:lnTo>
                    <a:lnTo>
                      <a:pt x="48" y="41"/>
                    </a:lnTo>
                    <a:lnTo>
                      <a:pt x="33" y="17"/>
                    </a:lnTo>
                    <a:lnTo>
                      <a:pt x="17" y="23"/>
                    </a:lnTo>
                    <a:lnTo>
                      <a:pt x="3" y="16"/>
                    </a:lnTo>
                    <a:lnTo>
                      <a:pt x="0"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46" name="Freeform 626"/>
              <p:cNvSpPr>
                <a:spLocks/>
              </p:cNvSpPr>
              <p:nvPr/>
            </p:nvSpPr>
            <p:spPr bwMode="auto">
              <a:xfrm>
                <a:off x="3737" y="869"/>
                <a:ext cx="10" cy="5"/>
              </a:xfrm>
              <a:custGeom>
                <a:avLst/>
                <a:gdLst>
                  <a:gd name="T0" fmla="*/ 10 w 73"/>
                  <a:gd name="T1" fmla="*/ 0 h 21"/>
                  <a:gd name="T2" fmla="*/ 9 w 73"/>
                  <a:gd name="T3" fmla="*/ 3 h 21"/>
                  <a:gd name="T4" fmla="*/ 5 w 73"/>
                  <a:gd name="T5" fmla="*/ 3 h 21"/>
                  <a:gd name="T6" fmla="*/ 4 w 73"/>
                  <a:gd name="T7" fmla="*/ 5 h 21"/>
                  <a:gd name="T8" fmla="*/ 1 w 73"/>
                  <a:gd name="T9" fmla="*/ 4 h 21"/>
                  <a:gd name="T10" fmla="*/ 0 w 73"/>
                  <a:gd name="T11" fmla="*/ 3 h 21"/>
                  <a:gd name="T12" fmla="*/ 3 w 73"/>
                  <a:gd name="T13" fmla="*/ 1 h 21"/>
                  <a:gd name="T14" fmla="*/ 7 w 73"/>
                  <a:gd name="T15" fmla="*/ 1 h 21"/>
                  <a:gd name="T16" fmla="*/ 10 w 73"/>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1">
                    <a:moveTo>
                      <a:pt x="73" y="0"/>
                    </a:moveTo>
                    <a:lnTo>
                      <a:pt x="68" y="11"/>
                    </a:lnTo>
                    <a:lnTo>
                      <a:pt x="39" y="14"/>
                    </a:lnTo>
                    <a:lnTo>
                      <a:pt x="27" y="21"/>
                    </a:lnTo>
                    <a:lnTo>
                      <a:pt x="4" y="17"/>
                    </a:lnTo>
                    <a:lnTo>
                      <a:pt x="0" y="11"/>
                    </a:lnTo>
                    <a:lnTo>
                      <a:pt x="23" y="5"/>
                    </a:lnTo>
                    <a:lnTo>
                      <a:pt x="48" y="5"/>
                    </a:lnTo>
                    <a:lnTo>
                      <a:pt x="73"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47" name="Freeform 627"/>
              <p:cNvSpPr>
                <a:spLocks/>
              </p:cNvSpPr>
              <p:nvPr/>
            </p:nvSpPr>
            <p:spPr bwMode="auto">
              <a:xfrm>
                <a:off x="3672" y="875"/>
                <a:ext cx="14" cy="6"/>
              </a:xfrm>
              <a:custGeom>
                <a:avLst/>
                <a:gdLst>
                  <a:gd name="T0" fmla="*/ 0 w 107"/>
                  <a:gd name="T1" fmla="*/ 3 h 25"/>
                  <a:gd name="T2" fmla="*/ 2 w 107"/>
                  <a:gd name="T3" fmla="*/ 6 h 25"/>
                  <a:gd name="T4" fmla="*/ 5 w 107"/>
                  <a:gd name="T5" fmla="*/ 5 h 25"/>
                  <a:gd name="T6" fmla="*/ 12 w 107"/>
                  <a:gd name="T7" fmla="*/ 4 h 25"/>
                  <a:gd name="T8" fmla="*/ 14 w 107"/>
                  <a:gd name="T9" fmla="*/ 1 h 25"/>
                  <a:gd name="T10" fmla="*/ 12 w 107"/>
                  <a:gd name="T11" fmla="*/ 2 h 25"/>
                  <a:gd name="T12" fmla="*/ 7 w 107"/>
                  <a:gd name="T13" fmla="*/ 0 h 25"/>
                  <a:gd name="T14" fmla="*/ 5 w 107"/>
                  <a:gd name="T15" fmla="*/ 3 h 25"/>
                  <a:gd name="T16" fmla="*/ 2 w 107"/>
                  <a:gd name="T17" fmla="*/ 2 h 25"/>
                  <a:gd name="T18" fmla="*/ 0 w 107"/>
                  <a:gd name="T19" fmla="*/ 3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25">
                    <a:moveTo>
                      <a:pt x="0" y="14"/>
                    </a:moveTo>
                    <a:lnTo>
                      <a:pt x="14" y="25"/>
                    </a:lnTo>
                    <a:lnTo>
                      <a:pt x="42" y="21"/>
                    </a:lnTo>
                    <a:lnTo>
                      <a:pt x="90" y="18"/>
                    </a:lnTo>
                    <a:lnTo>
                      <a:pt x="107" y="6"/>
                    </a:lnTo>
                    <a:lnTo>
                      <a:pt x="94" y="10"/>
                    </a:lnTo>
                    <a:lnTo>
                      <a:pt x="53" y="0"/>
                    </a:lnTo>
                    <a:lnTo>
                      <a:pt x="36" y="14"/>
                    </a:lnTo>
                    <a:lnTo>
                      <a:pt x="14" y="10"/>
                    </a:lnTo>
                    <a:lnTo>
                      <a:pt x="0" y="1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48" name="Freeform 628"/>
              <p:cNvSpPr>
                <a:spLocks/>
              </p:cNvSpPr>
              <p:nvPr/>
            </p:nvSpPr>
            <p:spPr bwMode="auto">
              <a:xfrm>
                <a:off x="3579" y="840"/>
                <a:ext cx="65" cy="115"/>
              </a:xfrm>
              <a:custGeom>
                <a:avLst/>
                <a:gdLst>
                  <a:gd name="T0" fmla="*/ 58 w 524"/>
                  <a:gd name="T1" fmla="*/ 14 h 458"/>
                  <a:gd name="T2" fmla="*/ 55 w 524"/>
                  <a:gd name="T3" fmla="*/ 8 h 458"/>
                  <a:gd name="T4" fmla="*/ 50 w 524"/>
                  <a:gd name="T5" fmla="*/ 3 h 458"/>
                  <a:gd name="T6" fmla="*/ 46 w 524"/>
                  <a:gd name="T7" fmla="*/ 0 h 458"/>
                  <a:gd name="T8" fmla="*/ 41 w 524"/>
                  <a:gd name="T9" fmla="*/ 0 h 458"/>
                  <a:gd name="T10" fmla="*/ 39 w 524"/>
                  <a:gd name="T11" fmla="*/ 2 h 458"/>
                  <a:gd name="T12" fmla="*/ 37 w 524"/>
                  <a:gd name="T13" fmla="*/ 3 h 458"/>
                  <a:gd name="T14" fmla="*/ 36 w 524"/>
                  <a:gd name="T15" fmla="*/ 3 h 458"/>
                  <a:gd name="T16" fmla="*/ 31 w 524"/>
                  <a:gd name="T17" fmla="*/ 2 h 458"/>
                  <a:gd name="T18" fmla="*/ 28 w 524"/>
                  <a:gd name="T19" fmla="*/ 0 h 458"/>
                  <a:gd name="T20" fmla="*/ 25 w 524"/>
                  <a:gd name="T21" fmla="*/ 0 h 458"/>
                  <a:gd name="T22" fmla="*/ 19 w 524"/>
                  <a:gd name="T23" fmla="*/ 4 h 458"/>
                  <a:gd name="T24" fmla="*/ 17 w 524"/>
                  <a:gd name="T25" fmla="*/ 6 h 458"/>
                  <a:gd name="T26" fmla="*/ 15 w 524"/>
                  <a:gd name="T27" fmla="*/ 8 h 458"/>
                  <a:gd name="T28" fmla="*/ 12 w 524"/>
                  <a:gd name="T29" fmla="*/ 8 h 458"/>
                  <a:gd name="T30" fmla="*/ 9 w 524"/>
                  <a:gd name="T31" fmla="*/ 8 h 458"/>
                  <a:gd name="T32" fmla="*/ 6 w 524"/>
                  <a:gd name="T33" fmla="*/ 10 h 458"/>
                  <a:gd name="T34" fmla="*/ 4 w 524"/>
                  <a:gd name="T35" fmla="*/ 14 h 458"/>
                  <a:gd name="T36" fmla="*/ 2 w 524"/>
                  <a:gd name="T37" fmla="*/ 21 h 458"/>
                  <a:gd name="T38" fmla="*/ 0 w 524"/>
                  <a:gd name="T39" fmla="*/ 29 h 458"/>
                  <a:gd name="T40" fmla="*/ 0 w 524"/>
                  <a:gd name="T41" fmla="*/ 40 h 458"/>
                  <a:gd name="T42" fmla="*/ 1 w 524"/>
                  <a:gd name="T43" fmla="*/ 50 h 458"/>
                  <a:gd name="T44" fmla="*/ 4 w 524"/>
                  <a:gd name="T45" fmla="*/ 69 h 458"/>
                  <a:gd name="T46" fmla="*/ 6 w 524"/>
                  <a:gd name="T47" fmla="*/ 82 h 458"/>
                  <a:gd name="T48" fmla="*/ 9 w 524"/>
                  <a:gd name="T49" fmla="*/ 92 h 458"/>
                  <a:gd name="T50" fmla="*/ 11 w 524"/>
                  <a:gd name="T51" fmla="*/ 101 h 458"/>
                  <a:gd name="T52" fmla="*/ 13 w 524"/>
                  <a:gd name="T53" fmla="*/ 108 h 458"/>
                  <a:gd name="T54" fmla="*/ 17 w 524"/>
                  <a:gd name="T55" fmla="*/ 112 h 458"/>
                  <a:gd name="T56" fmla="*/ 23 w 524"/>
                  <a:gd name="T57" fmla="*/ 115 h 458"/>
                  <a:gd name="T58" fmla="*/ 55 w 524"/>
                  <a:gd name="T59" fmla="*/ 115 h 458"/>
                  <a:gd name="T60" fmla="*/ 58 w 524"/>
                  <a:gd name="T61" fmla="*/ 112 h 458"/>
                  <a:gd name="T62" fmla="*/ 60 w 524"/>
                  <a:gd name="T63" fmla="*/ 108 h 458"/>
                  <a:gd name="T64" fmla="*/ 62 w 524"/>
                  <a:gd name="T65" fmla="*/ 90 h 458"/>
                  <a:gd name="T66" fmla="*/ 63 w 524"/>
                  <a:gd name="T67" fmla="*/ 81 h 458"/>
                  <a:gd name="T68" fmla="*/ 65 w 524"/>
                  <a:gd name="T69" fmla="*/ 69 h 458"/>
                  <a:gd name="T70" fmla="*/ 65 w 524"/>
                  <a:gd name="T71" fmla="*/ 53 h 458"/>
                  <a:gd name="T72" fmla="*/ 64 w 524"/>
                  <a:gd name="T73" fmla="*/ 41 h 458"/>
                  <a:gd name="T74" fmla="*/ 62 w 524"/>
                  <a:gd name="T75" fmla="*/ 28 h 458"/>
                  <a:gd name="T76" fmla="*/ 58 w 524"/>
                  <a:gd name="T77" fmla="*/ 14 h 4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24" h="458">
                    <a:moveTo>
                      <a:pt x="469" y="55"/>
                    </a:moveTo>
                    <a:lnTo>
                      <a:pt x="441" y="32"/>
                    </a:lnTo>
                    <a:lnTo>
                      <a:pt x="407" y="13"/>
                    </a:lnTo>
                    <a:lnTo>
                      <a:pt x="373" y="0"/>
                    </a:lnTo>
                    <a:lnTo>
                      <a:pt x="334" y="0"/>
                    </a:lnTo>
                    <a:lnTo>
                      <a:pt x="313" y="6"/>
                    </a:lnTo>
                    <a:lnTo>
                      <a:pt x="301" y="10"/>
                    </a:lnTo>
                    <a:lnTo>
                      <a:pt x="288" y="13"/>
                    </a:lnTo>
                    <a:lnTo>
                      <a:pt x="252" y="6"/>
                    </a:lnTo>
                    <a:lnTo>
                      <a:pt x="229" y="0"/>
                    </a:lnTo>
                    <a:lnTo>
                      <a:pt x="200" y="0"/>
                    </a:lnTo>
                    <a:lnTo>
                      <a:pt x="153" y="14"/>
                    </a:lnTo>
                    <a:lnTo>
                      <a:pt x="139" y="25"/>
                    </a:lnTo>
                    <a:lnTo>
                      <a:pt x="123" y="30"/>
                    </a:lnTo>
                    <a:lnTo>
                      <a:pt x="96" y="30"/>
                    </a:lnTo>
                    <a:lnTo>
                      <a:pt x="70" y="32"/>
                    </a:lnTo>
                    <a:lnTo>
                      <a:pt x="51" y="40"/>
                    </a:lnTo>
                    <a:lnTo>
                      <a:pt x="33" y="57"/>
                    </a:lnTo>
                    <a:lnTo>
                      <a:pt x="14" y="84"/>
                    </a:lnTo>
                    <a:lnTo>
                      <a:pt x="3" y="116"/>
                    </a:lnTo>
                    <a:lnTo>
                      <a:pt x="0" y="159"/>
                    </a:lnTo>
                    <a:lnTo>
                      <a:pt x="8" y="199"/>
                    </a:lnTo>
                    <a:lnTo>
                      <a:pt x="30" y="276"/>
                    </a:lnTo>
                    <a:lnTo>
                      <a:pt x="48" y="327"/>
                    </a:lnTo>
                    <a:lnTo>
                      <a:pt x="76" y="367"/>
                    </a:lnTo>
                    <a:lnTo>
                      <a:pt x="88" y="402"/>
                    </a:lnTo>
                    <a:lnTo>
                      <a:pt x="106" y="429"/>
                    </a:lnTo>
                    <a:lnTo>
                      <a:pt x="137" y="447"/>
                    </a:lnTo>
                    <a:lnTo>
                      <a:pt x="183" y="458"/>
                    </a:lnTo>
                    <a:lnTo>
                      <a:pt x="440" y="458"/>
                    </a:lnTo>
                    <a:lnTo>
                      <a:pt x="471" y="447"/>
                    </a:lnTo>
                    <a:lnTo>
                      <a:pt x="482" y="429"/>
                    </a:lnTo>
                    <a:lnTo>
                      <a:pt x="497" y="358"/>
                    </a:lnTo>
                    <a:lnTo>
                      <a:pt x="510" y="323"/>
                    </a:lnTo>
                    <a:lnTo>
                      <a:pt x="520" y="275"/>
                    </a:lnTo>
                    <a:lnTo>
                      <a:pt x="524" y="213"/>
                    </a:lnTo>
                    <a:lnTo>
                      <a:pt x="512" y="164"/>
                    </a:lnTo>
                    <a:lnTo>
                      <a:pt x="497" y="110"/>
                    </a:lnTo>
                    <a:lnTo>
                      <a:pt x="469" y="55"/>
                    </a:lnTo>
                    <a:close/>
                  </a:path>
                </a:pathLst>
              </a:custGeom>
              <a:solidFill>
                <a:srgbClr val="018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49" name="Freeform 629"/>
              <p:cNvSpPr>
                <a:spLocks/>
              </p:cNvSpPr>
              <p:nvPr/>
            </p:nvSpPr>
            <p:spPr bwMode="auto">
              <a:xfrm>
                <a:off x="3592" y="947"/>
                <a:ext cx="38" cy="8"/>
              </a:xfrm>
              <a:custGeom>
                <a:avLst/>
                <a:gdLst>
                  <a:gd name="T0" fmla="*/ 6 w 307"/>
                  <a:gd name="T1" fmla="*/ 2 h 31"/>
                  <a:gd name="T2" fmla="*/ 2 w 307"/>
                  <a:gd name="T3" fmla="*/ 0 h 31"/>
                  <a:gd name="T4" fmla="*/ 0 w 307"/>
                  <a:gd name="T5" fmla="*/ 0 h 31"/>
                  <a:gd name="T6" fmla="*/ 4 w 307"/>
                  <a:gd name="T7" fmla="*/ 5 h 31"/>
                  <a:gd name="T8" fmla="*/ 10 w 307"/>
                  <a:gd name="T9" fmla="*/ 8 h 31"/>
                  <a:gd name="T10" fmla="*/ 38 w 307"/>
                  <a:gd name="T11" fmla="*/ 8 h 31"/>
                  <a:gd name="T12" fmla="*/ 19 w 307"/>
                  <a:gd name="T13" fmla="*/ 4 h 31"/>
                  <a:gd name="T14" fmla="*/ 11 w 307"/>
                  <a:gd name="T15" fmla="*/ 5 h 31"/>
                  <a:gd name="T16" fmla="*/ 6 w 307"/>
                  <a:gd name="T17" fmla="*/ 2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7" h="31">
                    <a:moveTo>
                      <a:pt x="45" y="7"/>
                    </a:moveTo>
                    <a:lnTo>
                      <a:pt x="18" y="0"/>
                    </a:lnTo>
                    <a:lnTo>
                      <a:pt x="0" y="0"/>
                    </a:lnTo>
                    <a:lnTo>
                      <a:pt x="33" y="20"/>
                    </a:lnTo>
                    <a:lnTo>
                      <a:pt x="78" y="31"/>
                    </a:lnTo>
                    <a:lnTo>
                      <a:pt x="307" y="31"/>
                    </a:lnTo>
                    <a:lnTo>
                      <a:pt x="151" y="17"/>
                    </a:lnTo>
                    <a:lnTo>
                      <a:pt x="88" y="20"/>
                    </a:lnTo>
                    <a:lnTo>
                      <a:pt x="45" y="7"/>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50" name="Freeform 630"/>
              <p:cNvSpPr>
                <a:spLocks/>
              </p:cNvSpPr>
              <p:nvPr/>
            </p:nvSpPr>
            <p:spPr bwMode="auto">
              <a:xfrm>
                <a:off x="3615" y="941"/>
                <a:ext cx="10" cy="9"/>
              </a:xfrm>
              <a:custGeom>
                <a:avLst/>
                <a:gdLst>
                  <a:gd name="T0" fmla="*/ 10 w 86"/>
                  <a:gd name="T1" fmla="*/ 0 h 36"/>
                  <a:gd name="T2" fmla="*/ 8 w 86"/>
                  <a:gd name="T3" fmla="*/ 6 h 36"/>
                  <a:gd name="T4" fmla="*/ 3 w 86"/>
                  <a:gd name="T5" fmla="*/ 9 h 36"/>
                  <a:gd name="T6" fmla="*/ 0 w 86"/>
                  <a:gd name="T7" fmla="*/ 8 h 36"/>
                  <a:gd name="T8" fmla="*/ 3 w 86"/>
                  <a:gd name="T9" fmla="*/ 7 h 36"/>
                  <a:gd name="T10" fmla="*/ 6 w 86"/>
                  <a:gd name="T11" fmla="*/ 4 h 36"/>
                  <a:gd name="T12" fmla="*/ 10 w 86"/>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36">
                    <a:moveTo>
                      <a:pt x="86" y="0"/>
                    </a:moveTo>
                    <a:lnTo>
                      <a:pt x="67" y="22"/>
                    </a:lnTo>
                    <a:lnTo>
                      <a:pt x="24" y="36"/>
                    </a:lnTo>
                    <a:lnTo>
                      <a:pt x="0" y="33"/>
                    </a:lnTo>
                    <a:lnTo>
                      <a:pt x="24" y="29"/>
                    </a:lnTo>
                    <a:lnTo>
                      <a:pt x="50" y="16"/>
                    </a:lnTo>
                    <a:lnTo>
                      <a:pt x="86"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51" name="Freeform 631"/>
              <p:cNvSpPr>
                <a:spLocks/>
              </p:cNvSpPr>
              <p:nvPr/>
            </p:nvSpPr>
            <p:spPr bwMode="auto">
              <a:xfrm>
                <a:off x="3606" y="856"/>
                <a:ext cx="15" cy="8"/>
              </a:xfrm>
              <a:custGeom>
                <a:avLst/>
                <a:gdLst>
                  <a:gd name="T0" fmla="*/ 15 w 118"/>
                  <a:gd name="T1" fmla="*/ 3 h 31"/>
                  <a:gd name="T2" fmla="*/ 13 w 118"/>
                  <a:gd name="T3" fmla="*/ 8 h 31"/>
                  <a:gd name="T4" fmla="*/ 11 w 118"/>
                  <a:gd name="T5" fmla="*/ 6 h 31"/>
                  <a:gd name="T6" fmla="*/ 7 w 118"/>
                  <a:gd name="T7" fmla="*/ 3 h 31"/>
                  <a:gd name="T8" fmla="*/ 3 w 118"/>
                  <a:gd name="T9" fmla="*/ 5 h 31"/>
                  <a:gd name="T10" fmla="*/ 0 w 118"/>
                  <a:gd name="T11" fmla="*/ 1 h 31"/>
                  <a:gd name="T12" fmla="*/ 2 w 118"/>
                  <a:gd name="T13" fmla="*/ 2 h 31"/>
                  <a:gd name="T14" fmla="*/ 6 w 118"/>
                  <a:gd name="T15" fmla="*/ 0 h 31"/>
                  <a:gd name="T16" fmla="*/ 12 w 118"/>
                  <a:gd name="T17" fmla="*/ 5 h 31"/>
                  <a:gd name="T18" fmla="*/ 15 w 118"/>
                  <a:gd name="T19" fmla="*/ 3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 h="31">
                    <a:moveTo>
                      <a:pt x="118" y="10"/>
                    </a:moveTo>
                    <a:lnTo>
                      <a:pt x="101" y="31"/>
                    </a:lnTo>
                    <a:lnTo>
                      <a:pt x="84" y="24"/>
                    </a:lnTo>
                    <a:lnTo>
                      <a:pt x="55" y="10"/>
                    </a:lnTo>
                    <a:lnTo>
                      <a:pt x="20" y="21"/>
                    </a:lnTo>
                    <a:lnTo>
                      <a:pt x="0" y="2"/>
                    </a:lnTo>
                    <a:lnTo>
                      <a:pt x="13" y="6"/>
                    </a:lnTo>
                    <a:lnTo>
                      <a:pt x="46" y="0"/>
                    </a:lnTo>
                    <a:lnTo>
                      <a:pt x="94" y="21"/>
                    </a:lnTo>
                    <a:lnTo>
                      <a:pt x="118" y="1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52" name="Freeform 632"/>
              <p:cNvSpPr>
                <a:spLocks/>
              </p:cNvSpPr>
              <p:nvPr/>
            </p:nvSpPr>
            <p:spPr bwMode="auto">
              <a:xfrm>
                <a:off x="3588" y="850"/>
                <a:ext cx="11" cy="7"/>
              </a:xfrm>
              <a:custGeom>
                <a:avLst/>
                <a:gdLst>
                  <a:gd name="T0" fmla="*/ 0 w 84"/>
                  <a:gd name="T1" fmla="*/ 0 h 27"/>
                  <a:gd name="T2" fmla="*/ 3 w 84"/>
                  <a:gd name="T3" fmla="*/ 6 h 27"/>
                  <a:gd name="T4" fmla="*/ 7 w 84"/>
                  <a:gd name="T5" fmla="*/ 7 h 27"/>
                  <a:gd name="T6" fmla="*/ 11 w 84"/>
                  <a:gd name="T7" fmla="*/ 6 h 27"/>
                  <a:gd name="T8" fmla="*/ 8 w 84"/>
                  <a:gd name="T9" fmla="*/ 4 h 27"/>
                  <a:gd name="T10" fmla="*/ 4 w 84"/>
                  <a:gd name="T11" fmla="*/ 4 h 27"/>
                  <a:gd name="T12" fmla="*/ 2 w 84"/>
                  <a:gd name="T13" fmla="*/ 1 h 27"/>
                  <a:gd name="T14" fmla="*/ 0 w 84"/>
                  <a:gd name="T15" fmla="*/ 0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27">
                    <a:moveTo>
                      <a:pt x="0" y="0"/>
                    </a:moveTo>
                    <a:lnTo>
                      <a:pt x="21" y="25"/>
                    </a:lnTo>
                    <a:lnTo>
                      <a:pt x="52" y="27"/>
                    </a:lnTo>
                    <a:lnTo>
                      <a:pt x="84" y="25"/>
                    </a:lnTo>
                    <a:lnTo>
                      <a:pt x="58" y="17"/>
                    </a:lnTo>
                    <a:lnTo>
                      <a:pt x="31" y="14"/>
                    </a:lnTo>
                    <a:lnTo>
                      <a:pt x="15" y="3"/>
                    </a:lnTo>
                    <a:lnTo>
                      <a:pt x="0"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53" name="Freeform 633"/>
              <p:cNvSpPr>
                <a:spLocks/>
              </p:cNvSpPr>
              <p:nvPr/>
            </p:nvSpPr>
            <p:spPr bwMode="auto">
              <a:xfrm>
                <a:off x="3456" y="921"/>
                <a:ext cx="23" cy="32"/>
              </a:xfrm>
              <a:custGeom>
                <a:avLst/>
                <a:gdLst>
                  <a:gd name="T0" fmla="*/ 23 w 187"/>
                  <a:gd name="T1" fmla="*/ 32 h 129"/>
                  <a:gd name="T2" fmla="*/ 20 w 187"/>
                  <a:gd name="T3" fmla="*/ 31 h 129"/>
                  <a:gd name="T4" fmla="*/ 14 w 187"/>
                  <a:gd name="T5" fmla="*/ 30 h 129"/>
                  <a:gd name="T6" fmla="*/ 9 w 187"/>
                  <a:gd name="T7" fmla="*/ 30 h 129"/>
                  <a:gd name="T8" fmla="*/ 6 w 187"/>
                  <a:gd name="T9" fmla="*/ 25 h 129"/>
                  <a:gd name="T10" fmla="*/ 4 w 187"/>
                  <a:gd name="T11" fmla="*/ 16 h 129"/>
                  <a:gd name="T12" fmla="*/ 2 w 187"/>
                  <a:gd name="T13" fmla="*/ 7 h 129"/>
                  <a:gd name="T14" fmla="*/ 0 w 187"/>
                  <a:gd name="T15" fmla="*/ 0 h 129"/>
                  <a:gd name="T16" fmla="*/ 3 w 187"/>
                  <a:gd name="T17" fmla="*/ 19 h 129"/>
                  <a:gd name="T18" fmla="*/ 4 w 187"/>
                  <a:gd name="T19" fmla="*/ 27 h 129"/>
                  <a:gd name="T20" fmla="*/ 8 w 187"/>
                  <a:gd name="T21" fmla="*/ 30 h 129"/>
                  <a:gd name="T22" fmla="*/ 12 w 187"/>
                  <a:gd name="T23" fmla="*/ 32 h 129"/>
                  <a:gd name="T24" fmla="*/ 23 w 187"/>
                  <a:gd name="T25" fmla="*/ 32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7" h="129">
                    <a:moveTo>
                      <a:pt x="187" y="129"/>
                    </a:moveTo>
                    <a:lnTo>
                      <a:pt x="165" y="125"/>
                    </a:lnTo>
                    <a:lnTo>
                      <a:pt x="110" y="122"/>
                    </a:lnTo>
                    <a:lnTo>
                      <a:pt x="73" y="119"/>
                    </a:lnTo>
                    <a:lnTo>
                      <a:pt x="45" y="100"/>
                    </a:lnTo>
                    <a:lnTo>
                      <a:pt x="29" y="64"/>
                    </a:lnTo>
                    <a:lnTo>
                      <a:pt x="15" y="29"/>
                    </a:lnTo>
                    <a:lnTo>
                      <a:pt x="0" y="0"/>
                    </a:lnTo>
                    <a:lnTo>
                      <a:pt x="28" y="75"/>
                    </a:lnTo>
                    <a:lnTo>
                      <a:pt x="35" y="108"/>
                    </a:lnTo>
                    <a:lnTo>
                      <a:pt x="61" y="121"/>
                    </a:lnTo>
                    <a:lnTo>
                      <a:pt x="101" y="129"/>
                    </a:lnTo>
                    <a:lnTo>
                      <a:pt x="187" y="12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54" name="Freeform 634"/>
              <p:cNvSpPr>
                <a:spLocks/>
              </p:cNvSpPr>
              <p:nvPr/>
            </p:nvSpPr>
            <p:spPr bwMode="auto">
              <a:xfrm>
                <a:off x="3462" y="874"/>
                <a:ext cx="10" cy="2"/>
              </a:xfrm>
              <a:custGeom>
                <a:avLst/>
                <a:gdLst>
                  <a:gd name="T0" fmla="*/ 0 w 77"/>
                  <a:gd name="T1" fmla="*/ 1 h 10"/>
                  <a:gd name="T2" fmla="*/ 1 w 77"/>
                  <a:gd name="T3" fmla="*/ 2 h 10"/>
                  <a:gd name="T4" fmla="*/ 10 w 77"/>
                  <a:gd name="T5" fmla="*/ 1 h 10"/>
                  <a:gd name="T6" fmla="*/ 3 w 77"/>
                  <a:gd name="T7" fmla="*/ 0 h 10"/>
                  <a:gd name="T8" fmla="*/ 0 w 77"/>
                  <a:gd name="T9" fmla="*/ 1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0">
                    <a:moveTo>
                      <a:pt x="0" y="4"/>
                    </a:moveTo>
                    <a:lnTo>
                      <a:pt x="9" y="10"/>
                    </a:lnTo>
                    <a:lnTo>
                      <a:pt x="77" y="6"/>
                    </a:lnTo>
                    <a:lnTo>
                      <a:pt x="20" y="0"/>
                    </a:lnTo>
                    <a:lnTo>
                      <a:pt x="0" y="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55" name="Freeform 635"/>
              <p:cNvSpPr>
                <a:spLocks/>
              </p:cNvSpPr>
              <p:nvPr/>
            </p:nvSpPr>
            <p:spPr bwMode="auto">
              <a:xfrm>
                <a:off x="3458" y="870"/>
                <a:ext cx="3" cy="6"/>
              </a:xfrm>
              <a:custGeom>
                <a:avLst/>
                <a:gdLst>
                  <a:gd name="T0" fmla="*/ 0 w 19"/>
                  <a:gd name="T1" fmla="*/ 0 h 22"/>
                  <a:gd name="T2" fmla="*/ 1 w 19"/>
                  <a:gd name="T3" fmla="*/ 3 h 22"/>
                  <a:gd name="T4" fmla="*/ 3 w 19"/>
                  <a:gd name="T5" fmla="*/ 6 h 22"/>
                  <a:gd name="T6" fmla="*/ 3 w 19"/>
                  <a:gd name="T7" fmla="*/ 3 h 22"/>
                  <a:gd name="T8" fmla="*/ 1 w 19"/>
                  <a:gd name="T9" fmla="*/ 2 h 22"/>
                  <a:gd name="T10" fmla="*/ 0 w 19"/>
                  <a:gd name="T11" fmla="*/ 0 h 22"/>
                  <a:gd name="T12" fmla="*/ 0 w 19"/>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2">
                    <a:moveTo>
                      <a:pt x="0" y="1"/>
                    </a:moveTo>
                    <a:lnTo>
                      <a:pt x="7" y="12"/>
                    </a:lnTo>
                    <a:lnTo>
                      <a:pt x="19" y="22"/>
                    </a:lnTo>
                    <a:lnTo>
                      <a:pt x="19" y="12"/>
                    </a:lnTo>
                    <a:lnTo>
                      <a:pt x="8" y="6"/>
                    </a:lnTo>
                    <a:lnTo>
                      <a:pt x="2" y="0"/>
                    </a:lnTo>
                    <a:lnTo>
                      <a:pt x="0" y="1"/>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56" name="Freeform 636"/>
              <p:cNvSpPr>
                <a:spLocks/>
              </p:cNvSpPr>
              <p:nvPr/>
            </p:nvSpPr>
            <p:spPr bwMode="auto">
              <a:xfrm>
                <a:off x="3478" y="865"/>
                <a:ext cx="2" cy="8"/>
              </a:xfrm>
              <a:custGeom>
                <a:avLst/>
                <a:gdLst>
                  <a:gd name="T0" fmla="*/ 2 w 18"/>
                  <a:gd name="T1" fmla="*/ 5 h 34"/>
                  <a:gd name="T2" fmla="*/ 2 w 18"/>
                  <a:gd name="T3" fmla="*/ 2 h 34"/>
                  <a:gd name="T4" fmla="*/ 1 w 18"/>
                  <a:gd name="T5" fmla="*/ 0 h 34"/>
                  <a:gd name="T6" fmla="*/ 0 w 18"/>
                  <a:gd name="T7" fmla="*/ 0 h 34"/>
                  <a:gd name="T8" fmla="*/ 1 w 18"/>
                  <a:gd name="T9" fmla="*/ 1 h 34"/>
                  <a:gd name="T10" fmla="*/ 1 w 18"/>
                  <a:gd name="T11" fmla="*/ 3 h 34"/>
                  <a:gd name="T12" fmla="*/ 0 w 18"/>
                  <a:gd name="T13" fmla="*/ 5 h 34"/>
                  <a:gd name="T14" fmla="*/ 0 w 18"/>
                  <a:gd name="T15" fmla="*/ 7 h 34"/>
                  <a:gd name="T16" fmla="*/ 0 w 18"/>
                  <a:gd name="T17" fmla="*/ 8 h 34"/>
                  <a:gd name="T18" fmla="*/ 1 w 18"/>
                  <a:gd name="T19" fmla="*/ 6 h 34"/>
                  <a:gd name="T20" fmla="*/ 2 w 18"/>
                  <a:gd name="T21" fmla="*/ 5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34">
                    <a:moveTo>
                      <a:pt x="14" y="22"/>
                    </a:moveTo>
                    <a:lnTo>
                      <a:pt x="18" y="8"/>
                    </a:lnTo>
                    <a:lnTo>
                      <a:pt x="7" y="0"/>
                    </a:lnTo>
                    <a:lnTo>
                      <a:pt x="0" y="0"/>
                    </a:lnTo>
                    <a:lnTo>
                      <a:pt x="9" y="5"/>
                    </a:lnTo>
                    <a:lnTo>
                      <a:pt x="13" y="11"/>
                    </a:lnTo>
                    <a:lnTo>
                      <a:pt x="4" y="23"/>
                    </a:lnTo>
                    <a:lnTo>
                      <a:pt x="0" y="28"/>
                    </a:lnTo>
                    <a:lnTo>
                      <a:pt x="1" y="34"/>
                    </a:lnTo>
                    <a:lnTo>
                      <a:pt x="9" y="26"/>
                    </a:lnTo>
                    <a:lnTo>
                      <a:pt x="14" y="22"/>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57" name="Freeform 637"/>
              <p:cNvSpPr>
                <a:spLocks/>
              </p:cNvSpPr>
              <p:nvPr/>
            </p:nvSpPr>
            <p:spPr bwMode="auto">
              <a:xfrm>
                <a:off x="3462" y="935"/>
                <a:ext cx="6" cy="8"/>
              </a:xfrm>
              <a:custGeom>
                <a:avLst/>
                <a:gdLst>
                  <a:gd name="T0" fmla="*/ 4 w 48"/>
                  <a:gd name="T1" fmla="*/ 6 h 32"/>
                  <a:gd name="T2" fmla="*/ 5 w 48"/>
                  <a:gd name="T3" fmla="*/ 8 h 32"/>
                  <a:gd name="T4" fmla="*/ 6 w 48"/>
                  <a:gd name="T5" fmla="*/ 6 h 32"/>
                  <a:gd name="T6" fmla="*/ 4 w 48"/>
                  <a:gd name="T7" fmla="*/ 3 h 32"/>
                  <a:gd name="T8" fmla="*/ 3 w 48"/>
                  <a:gd name="T9" fmla="*/ 0 h 32"/>
                  <a:gd name="T10" fmla="*/ 2 w 48"/>
                  <a:gd name="T11" fmla="*/ 1 h 32"/>
                  <a:gd name="T12" fmla="*/ 1 w 48"/>
                  <a:gd name="T13" fmla="*/ 1 h 32"/>
                  <a:gd name="T14" fmla="*/ 0 w 48"/>
                  <a:gd name="T15" fmla="*/ 3 h 32"/>
                  <a:gd name="T16" fmla="*/ 4 w 48"/>
                  <a:gd name="T17" fmla="*/ 6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2">
                    <a:moveTo>
                      <a:pt x="32" y="22"/>
                    </a:moveTo>
                    <a:lnTo>
                      <a:pt x="40" y="32"/>
                    </a:lnTo>
                    <a:lnTo>
                      <a:pt x="48" y="22"/>
                    </a:lnTo>
                    <a:lnTo>
                      <a:pt x="35" y="11"/>
                    </a:lnTo>
                    <a:lnTo>
                      <a:pt x="23" y="0"/>
                    </a:lnTo>
                    <a:lnTo>
                      <a:pt x="13" y="5"/>
                    </a:lnTo>
                    <a:lnTo>
                      <a:pt x="5" y="2"/>
                    </a:lnTo>
                    <a:lnTo>
                      <a:pt x="0" y="12"/>
                    </a:lnTo>
                    <a:lnTo>
                      <a:pt x="32" y="22"/>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58" name="Freeform 638"/>
              <p:cNvSpPr>
                <a:spLocks/>
              </p:cNvSpPr>
              <p:nvPr/>
            </p:nvSpPr>
            <p:spPr bwMode="auto">
              <a:xfrm>
                <a:off x="3460" y="920"/>
                <a:ext cx="5" cy="7"/>
              </a:xfrm>
              <a:custGeom>
                <a:avLst/>
                <a:gdLst>
                  <a:gd name="T0" fmla="*/ 2 w 40"/>
                  <a:gd name="T1" fmla="*/ 6 h 26"/>
                  <a:gd name="T2" fmla="*/ 3 w 40"/>
                  <a:gd name="T3" fmla="*/ 7 h 26"/>
                  <a:gd name="T4" fmla="*/ 4 w 40"/>
                  <a:gd name="T5" fmla="*/ 4 h 26"/>
                  <a:gd name="T6" fmla="*/ 5 w 40"/>
                  <a:gd name="T7" fmla="*/ 1 h 26"/>
                  <a:gd name="T8" fmla="*/ 4 w 40"/>
                  <a:gd name="T9" fmla="*/ 1 h 26"/>
                  <a:gd name="T10" fmla="*/ 3 w 40"/>
                  <a:gd name="T11" fmla="*/ 3 h 26"/>
                  <a:gd name="T12" fmla="*/ 2 w 40"/>
                  <a:gd name="T13" fmla="*/ 1 h 26"/>
                  <a:gd name="T14" fmla="*/ 1 w 40"/>
                  <a:gd name="T15" fmla="*/ 0 h 26"/>
                  <a:gd name="T16" fmla="*/ 0 w 40"/>
                  <a:gd name="T17" fmla="*/ 2 h 26"/>
                  <a:gd name="T18" fmla="*/ 1 w 40"/>
                  <a:gd name="T19" fmla="*/ 1 h 26"/>
                  <a:gd name="T20" fmla="*/ 2 w 40"/>
                  <a:gd name="T21" fmla="*/ 4 h 26"/>
                  <a:gd name="T22" fmla="*/ 1 w 40"/>
                  <a:gd name="T23" fmla="*/ 4 h 26"/>
                  <a:gd name="T24" fmla="*/ 1 w 40"/>
                  <a:gd name="T25" fmla="*/ 6 h 26"/>
                  <a:gd name="T26" fmla="*/ 2 w 40"/>
                  <a:gd name="T27" fmla="*/ 6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 h="26">
                    <a:moveTo>
                      <a:pt x="18" y="24"/>
                    </a:moveTo>
                    <a:lnTo>
                      <a:pt x="25" y="26"/>
                    </a:lnTo>
                    <a:lnTo>
                      <a:pt x="34" y="15"/>
                    </a:lnTo>
                    <a:lnTo>
                      <a:pt x="40" y="3"/>
                    </a:lnTo>
                    <a:lnTo>
                      <a:pt x="32" y="3"/>
                    </a:lnTo>
                    <a:lnTo>
                      <a:pt x="25" y="12"/>
                    </a:lnTo>
                    <a:lnTo>
                      <a:pt x="13" y="3"/>
                    </a:lnTo>
                    <a:lnTo>
                      <a:pt x="5" y="0"/>
                    </a:lnTo>
                    <a:lnTo>
                      <a:pt x="0" y="7"/>
                    </a:lnTo>
                    <a:lnTo>
                      <a:pt x="7" y="3"/>
                    </a:lnTo>
                    <a:lnTo>
                      <a:pt x="19" y="15"/>
                    </a:lnTo>
                    <a:lnTo>
                      <a:pt x="7" y="15"/>
                    </a:lnTo>
                    <a:lnTo>
                      <a:pt x="5" y="24"/>
                    </a:lnTo>
                    <a:lnTo>
                      <a:pt x="18" y="2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59" name="Freeform 639"/>
              <p:cNvSpPr>
                <a:spLocks/>
              </p:cNvSpPr>
              <p:nvPr/>
            </p:nvSpPr>
            <p:spPr bwMode="auto">
              <a:xfrm>
                <a:off x="3469" y="925"/>
                <a:ext cx="4" cy="5"/>
              </a:xfrm>
              <a:custGeom>
                <a:avLst/>
                <a:gdLst>
                  <a:gd name="T0" fmla="*/ 4 w 30"/>
                  <a:gd name="T1" fmla="*/ 1 h 19"/>
                  <a:gd name="T2" fmla="*/ 4 w 30"/>
                  <a:gd name="T3" fmla="*/ 3 h 19"/>
                  <a:gd name="T4" fmla="*/ 3 w 30"/>
                  <a:gd name="T5" fmla="*/ 5 h 19"/>
                  <a:gd name="T6" fmla="*/ 1 w 30"/>
                  <a:gd name="T7" fmla="*/ 3 h 19"/>
                  <a:gd name="T8" fmla="*/ 0 w 30"/>
                  <a:gd name="T9" fmla="*/ 1 h 19"/>
                  <a:gd name="T10" fmla="*/ 1 w 30"/>
                  <a:gd name="T11" fmla="*/ 0 h 19"/>
                  <a:gd name="T12" fmla="*/ 2 w 30"/>
                  <a:gd name="T13" fmla="*/ 3 h 19"/>
                  <a:gd name="T14" fmla="*/ 3 w 30"/>
                  <a:gd name="T15" fmla="*/ 2 h 19"/>
                  <a:gd name="T16" fmla="*/ 4 w 30"/>
                  <a:gd name="T17" fmla="*/ 1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9">
                    <a:moveTo>
                      <a:pt x="30" y="4"/>
                    </a:moveTo>
                    <a:lnTo>
                      <a:pt x="29" y="11"/>
                    </a:lnTo>
                    <a:lnTo>
                      <a:pt x="21" y="19"/>
                    </a:lnTo>
                    <a:lnTo>
                      <a:pt x="10" y="11"/>
                    </a:lnTo>
                    <a:lnTo>
                      <a:pt x="0" y="4"/>
                    </a:lnTo>
                    <a:lnTo>
                      <a:pt x="7" y="0"/>
                    </a:lnTo>
                    <a:lnTo>
                      <a:pt x="16" y="13"/>
                    </a:lnTo>
                    <a:lnTo>
                      <a:pt x="22" y="8"/>
                    </a:lnTo>
                    <a:lnTo>
                      <a:pt x="30" y="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60" name="Freeform 640"/>
              <p:cNvSpPr>
                <a:spLocks/>
              </p:cNvSpPr>
              <p:nvPr/>
            </p:nvSpPr>
            <p:spPr bwMode="auto">
              <a:xfrm>
                <a:off x="3324" y="823"/>
                <a:ext cx="63" cy="130"/>
              </a:xfrm>
              <a:custGeom>
                <a:avLst/>
                <a:gdLst>
                  <a:gd name="T0" fmla="*/ 63 w 498"/>
                  <a:gd name="T1" fmla="*/ 49 h 521"/>
                  <a:gd name="T2" fmla="*/ 58 w 498"/>
                  <a:gd name="T3" fmla="*/ 25 h 521"/>
                  <a:gd name="T4" fmla="*/ 52 w 498"/>
                  <a:gd name="T5" fmla="*/ 12 h 521"/>
                  <a:gd name="T6" fmla="*/ 50 w 498"/>
                  <a:gd name="T7" fmla="*/ 7 h 521"/>
                  <a:gd name="T8" fmla="*/ 47 w 498"/>
                  <a:gd name="T9" fmla="*/ 4 h 521"/>
                  <a:gd name="T10" fmla="*/ 45 w 498"/>
                  <a:gd name="T11" fmla="*/ 5 h 521"/>
                  <a:gd name="T12" fmla="*/ 39 w 498"/>
                  <a:gd name="T13" fmla="*/ 7 h 521"/>
                  <a:gd name="T14" fmla="*/ 34 w 498"/>
                  <a:gd name="T15" fmla="*/ 12 h 521"/>
                  <a:gd name="T16" fmla="*/ 33 w 498"/>
                  <a:gd name="T17" fmla="*/ 12 h 521"/>
                  <a:gd name="T18" fmla="*/ 32 w 498"/>
                  <a:gd name="T19" fmla="*/ 8 h 521"/>
                  <a:gd name="T20" fmla="*/ 29 w 498"/>
                  <a:gd name="T21" fmla="*/ 3 h 521"/>
                  <a:gd name="T22" fmla="*/ 25 w 498"/>
                  <a:gd name="T23" fmla="*/ 0 h 521"/>
                  <a:gd name="T24" fmla="*/ 21 w 498"/>
                  <a:gd name="T25" fmla="*/ 2 h 521"/>
                  <a:gd name="T26" fmla="*/ 16 w 498"/>
                  <a:gd name="T27" fmla="*/ 5 h 521"/>
                  <a:gd name="T28" fmla="*/ 12 w 498"/>
                  <a:gd name="T29" fmla="*/ 11 h 521"/>
                  <a:gd name="T30" fmla="*/ 8 w 498"/>
                  <a:gd name="T31" fmla="*/ 16 h 521"/>
                  <a:gd name="T32" fmla="*/ 5 w 498"/>
                  <a:gd name="T33" fmla="*/ 25 h 521"/>
                  <a:gd name="T34" fmla="*/ 3 w 498"/>
                  <a:gd name="T35" fmla="*/ 34 h 521"/>
                  <a:gd name="T36" fmla="*/ 1 w 498"/>
                  <a:gd name="T37" fmla="*/ 42 h 521"/>
                  <a:gd name="T38" fmla="*/ 0 w 498"/>
                  <a:gd name="T39" fmla="*/ 63 h 521"/>
                  <a:gd name="T40" fmla="*/ 0 w 498"/>
                  <a:gd name="T41" fmla="*/ 81 h 521"/>
                  <a:gd name="T42" fmla="*/ 1 w 498"/>
                  <a:gd name="T43" fmla="*/ 91 h 521"/>
                  <a:gd name="T44" fmla="*/ 2 w 498"/>
                  <a:gd name="T45" fmla="*/ 100 h 521"/>
                  <a:gd name="T46" fmla="*/ 3 w 498"/>
                  <a:gd name="T47" fmla="*/ 109 h 521"/>
                  <a:gd name="T48" fmla="*/ 6 w 498"/>
                  <a:gd name="T49" fmla="*/ 115 h 521"/>
                  <a:gd name="T50" fmla="*/ 8 w 498"/>
                  <a:gd name="T51" fmla="*/ 127 h 521"/>
                  <a:gd name="T52" fmla="*/ 13 w 498"/>
                  <a:gd name="T53" fmla="*/ 130 h 521"/>
                  <a:gd name="T54" fmla="*/ 47 w 498"/>
                  <a:gd name="T55" fmla="*/ 130 h 521"/>
                  <a:gd name="T56" fmla="*/ 51 w 498"/>
                  <a:gd name="T57" fmla="*/ 128 h 521"/>
                  <a:gd name="T58" fmla="*/ 54 w 498"/>
                  <a:gd name="T59" fmla="*/ 123 h 521"/>
                  <a:gd name="T60" fmla="*/ 57 w 498"/>
                  <a:gd name="T61" fmla="*/ 113 h 521"/>
                  <a:gd name="T62" fmla="*/ 58 w 498"/>
                  <a:gd name="T63" fmla="*/ 103 h 521"/>
                  <a:gd name="T64" fmla="*/ 61 w 498"/>
                  <a:gd name="T65" fmla="*/ 91 h 521"/>
                  <a:gd name="T66" fmla="*/ 63 w 498"/>
                  <a:gd name="T67" fmla="*/ 74 h 521"/>
                  <a:gd name="T68" fmla="*/ 63 w 498"/>
                  <a:gd name="T69" fmla="*/ 49 h 5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8" h="521">
                    <a:moveTo>
                      <a:pt x="495" y="195"/>
                    </a:moveTo>
                    <a:lnTo>
                      <a:pt x="462" y="102"/>
                    </a:lnTo>
                    <a:lnTo>
                      <a:pt x="412" y="50"/>
                    </a:lnTo>
                    <a:lnTo>
                      <a:pt x="393" y="28"/>
                    </a:lnTo>
                    <a:lnTo>
                      <a:pt x="372" y="18"/>
                    </a:lnTo>
                    <a:lnTo>
                      <a:pt x="356" y="21"/>
                    </a:lnTo>
                    <a:lnTo>
                      <a:pt x="311" y="30"/>
                    </a:lnTo>
                    <a:lnTo>
                      <a:pt x="269" y="47"/>
                    </a:lnTo>
                    <a:lnTo>
                      <a:pt x="257" y="47"/>
                    </a:lnTo>
                    <a:lnTo>
                      <a:pt x="250" y="34"/>
                    </a:lnTo>
                    <a:lnTo>
                      <a:pt x="227" y="14"/>
                    </a:lnTo>
                    <a:lnTo>
                      <a:pt x="197" y="0"/>
                    </a:lnTo>
                    <a:lnTo>
                      <a:pt x="168" y="10"/>
                    </a:lnTo>
                    <a:lnTo>
                      <a:pt x="126" y="21"/>
                    </a:lnTo>
                    <a:lnTo>
                      <a:pt x="96" y="43"/>
                    </a:lnTo>
                    <a:lnTo>
                      <a:pt x="66" y="64"/>
                    </a:lnTo>
                    <a:lnTo>
                      <a:pt x="40" y="99"/>
                    </a:lnTo>
                    <a:lnTo>
                      <a:pt x="20" y="135"/>
                    </a:lnTo>
                    <a:lnTo>
                      <a:pt x="6" y="170"/>
                    </a:lnTo>
                    <a:lnTo>
                      <a:pt x="0" y="254"/>
                    </a:lnTo>
                    <a:lnTo>
                      <a:pt x="0" y="325"/>
                    </a:lnTo>
                    <a:lnTo>
                      <a:pt x="7" y="365"/>
                    </a:lnTo>
                    <a:lnTo>
                      <a:pt x="16" y="401"/>
                    </a:lnTo>
                    <a:lnTo>
                      <a:pt x="27" y="436"/>
                    </a:lnTo>
                    <a:lnTo>
                      <a:pt x="45" y="460"/>
                    </a:lnTo>
                    <a:lnTo>
                      <a:pt x="66" y="508"/>
                    </a:lnTo>
                    <a:lnTo>
                      <a:pt x="100" y="521"/>
                    </a:lnTo>
                    <a:lnTo>
                      <a:pt x="373" y="521"/>
                    </a:lnTo>
                    <a:lnTo>
                      <a:pt x="407" y="511"/>
                    </a:lnTo>
                    <a:lnTo>
                      <a:pt x="430" y="491"/>
                    </a:lnTo>
                    <a:lnTo>
                      <a:pt x="451" y="451"/>
                    </a:lnTo>
                    <a:lnTo>
                      <a:pt x="462" y="413"/>
                    </a:lnTo>
                    <a:lnTo>
                      <a:pt x="485" y="363"/>
                    </a:lnTo>
                    <a:lnTo>
                      <a:pt x="498" y="297"/>
                    </a:lnTo>
                    <a:lnTo>
                      <a:pt x="495" y="195"/>
                    </a:lnTo>
                    <a:close/>
                  </a:path>
                </a:pathLst>
              </a:custGeom>
              <a:solidFill>
                <a:srgbClr val="018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61" name="Freeform 641"/>
              <p:cNvSpPr>
                <a:spLocks/>
              </p:cNvSpPr>
              <p:nvPr/>
            </p:nvSpPr>
            <p:spPr bwMode="auto">
              <a:xfrm>
                <a:off x="3330" y="938"/>
                <a:ext cx="23" cy="15"/>
              </a:xfrm>
              <a:custGeom>
                <a:avLst/>
                <a:gdLst>
                  <a:gd name="T0" fmla="*/ 0 w 186"/>
                  <a:gd name="T1" fmla="*/ 0 h 61"/>
                  <a:gd name="T2" fmla="*/ 7 w 186"/>
                  <a:gd name="T3" fmla="*/ 15 h 61"/>
                  <a:gd name="T4" fmla="*/ 23 w 186"/>
                  <a:gd name="T5" fmla="*/ 15 h 61"/>
                  <a:gd name="T6" fmla="*/ 11 w 186"/>
                  <a:gd name="T7" fmla="*/ 12 h 61"/>
                  <a:gd name="T8" fmla="*/ 7 w 186"/>
                  <a:gd name="T9" fmla="*/ 10 h 61"/>
                  <a:gd name="T10" fmla="*/ 2 w 186"/>
                  <a:gd name="T11" fmla="*/ 4 h 61"/>
                  <a:gd name="T12" fmla="*/ 0 w 186"/>
                  <a:gd name="T13" fmla="*/ 0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 h="61">
                    <a:moveTo>
                      <a:pt x="0" y="0"/>
                    </a:moveTo>
                    <a:lnTo>
                      <a:pt x="56" y="61"/>
                    </a:lnTo>
                    <a:lnTo>
                      <a:pt x="186" y="61"/>
                    </a:lnTo>
                    <a:lnTo>
                      <a:pt x="90" y="48"/>
                    </a:lnTo>
                    <a:lnTo>
                      <a:pt x="56" y="41"/>
                    </a:lnTo>
                    <a:lnTo>
                      <a:pt x="20" y="15"/>
                    </a:lnTo>
                    <a:lnTo>
                      <a:pt x="0"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62" name="Freeform 642"/>
              <p:cNvSpPr>
                <a:spLocks/>
              </p:cNvSpPr>
              <p:nvPr/>
            </p:nvSpPr>
            <p:spPr bwMode="auto">
              <a:xfrm>
                <a:off x="3337" y="929"/>
                <a:ext cx="23" cy="19"/>
              </a:xfrm>
              <a:custGeom>
                <a:avLst/>
                <a:gdLst>
                  <a:gd name="T0" fmla="*/ 23 w 190"/>
                  <a:gd name="T1" fmla="*/ 19 h 75"/>
                  <a:gd name="T2" fmla="*/ 15 w 190"/>
                  <a:gd name="T3" fmla="*/ 19 h 75"/>
                  <a:gd name="T4" fmla="*/ 10 w 190"/>
                  <a:gd name="T5" fmla="*/ 18 h 75"/>
                  <a:gd name="T6" fmla="*/ 6 w 190"/>
                  <a:gd name="T7" fmla="*/ 15 h 75"/>
                  <a:gd name="T8" fmla="*/ 4 w 190"/>
                  <a:gd name="T9" fmla="*/ 14 h 75"/>
                  <a:gd name="T10" fmla="*/ 2 w 190"/>
                  <a:gd name="T11" fmla="*/ 10 h 75"/>
                  <a:gd name="T12" fmla="*/ 0 w 190"/>
                  <a:gd name="T13" fmla="*/ 0 h 75"/>
                  <a:gd name="T14" fmla="*/ 2 w 190"/>
                  <a:gd name="T15" fmla="*/ 6 h 75"/>
                  <a:gd name="T16" fmla="*/ 3 w 190"/>
                  <a:gd name="T17" fmla="*/ 9 h 75"/>
                  <a:gd name="T18" fmla="*/ 4 w 190"/>
                  <a:gd name="T19" fmla="*/ 11 h 75"/>
                  <a:gd name="T20" fmla="*/ 9 w 190"/>
                  <a:gd name="T21" fmla="*/ 15 h 75"/>
                  <a:gd name="T22" fmla="*/ 13 w 190"/>
                  <a:gd name="T23" fmla="*/ 15 h 75"/>
                  <a:gd name="T24" fmla="*/ 21 w 190"/>
                  <a:gd name="T25" fmla="*/ 17 h 75"/>
                  <a:gd name="T26" fmla="*/ 23 w 190"/>
                  <a:gd name="T27" fmla="*/ 19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0" h="75">
                    <a:moveTo>
                      <a:pt x="190" y="75"/>
                    </a:moveTo>
                    <a:lnTo>
                      <a:pt x="120" y="75"/>
                    </a:lnTo>
                    <a:lnTo>
                      <a:pt x="84" y="72"/>
                    </a:lnTo>
                    <a:lnTo>
                      <a:pt x="47" y="61"/>
                    </a:lnTo>
                    <a:lnTo>
                      <a:pt x="32" y="57"/>
                    </a:lnTo>
                    <a:lnTo>
                      <a:pt x="18" y="41"/>
                    </a:lnTo>
                    <a:lnTo>
                      <a:pt x="0" y="0"/>
                    </a:lnTo>
                    <a:lnTo>
                      <a:pt x="19" y="23"/>
                    </a:lnTo>
                    <a:lnTo>
                      <a:pt x="26" y="37"/>
                    </a:lnTo>
                    <a:lnTo>
                      <a:pt x="36" y="45"/>
                    </a:lnTo>
                    <a:lnTo>
                      <a:pt x="73" y="59"/>
                    </a:lnTo>
                    <a:lnTo>
                      <a:pt x="107" y="61"/>
                    </a:lnTo>
                    <a:lnTo>
                      <a:pt x="172" y="67"/>
                    </a:lnTo>
                    <a:lnTo>
                      <a:pt x="190" y="7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63" name="Freeform 643"/>
              <p:cNvSpPr>
                <a:spLocks/>
              </p:cNvSpPr>
              <p:nvPr/>
            </p:nvSpPr>
            <p:spPr bwMode="auto">
              <a:xfrm>
                <a:off x="3341" y="914"/>
                <a:ext cx="6" cy="14"/>
              </a:xfrm>
              <a:custGeom>
                <a:avLst/>
                <a:gdLst>
                  <a:gd name="T0" fmla="*/ 5 w 50"/>
                  <a:gd name="T1" fmla="*/ 12 h 55"/>
                  <a:gd name="T2" fmla="*/ 6 w 50"/>
                  <a:gd name="T3" fmla="*/ 8 h 55"/>
                  <a:gd name="T4" fmla="*/ 6 w 50"/>
                  <a:gd name="T5" fmla="*/ 5 h 55"/>
                  <a:gd name="T6" fmla="*/ 4 w 50"/>
                  <a:gd name="T7" fmla="*/ 0 h 55"/>
                  <a:gd name="T8" fmla="*/ 5 w 50"/>
                  <a:gd name="T9" fmla="*/ 6 h 55"/>
                  <a:gd name="T10" fmla="*/ 4 w 50"/>
                  <a:gd name="T11" fmla="*/ 9 h 55"/>
                  <a:gd name="T12" fmla="*/ 2 w 50"/>
                  <a:gd name="T13" fmla="*/ 12 h 55"/>
                  <a:gd name="T14" fmla="*/ 0 w 50"/>
                  <a:gd name="T15" fmla="*/ 14 h 55"/>
                  <a:gd name="T16" fmla="*/ 5 w 50"/>
                  <a:gd name="T17" fmla="*/ 12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55">
                    <a:moveTo>
                      <a:pt x="38" y="46"/>
                    </a:moveTo>
                    <a:lnTo>
                      <a:pt x="48" y="32"/>
                    </a:lnTo>
                    <a:lnTo>
                      <a:pt x="50" y="18"/>
                    </a:lnTo>
                    <a:lnTo>
                      <a:pt x="31" y="0"/>
                    </a:lnTo>
                    <a:lnTo>
                      <a:pt x="38" y="23"/>
                    </a:lnTo>
                    <a:lnTo>
                      <a:pt x="30" y="37"/>
                    </a:lnTo>
                    <a:lnTo>
                      <a:pt x="17" y="46"/>
                    </a:lnTo>
                    <a:lnTo>
                      <a:pt x="0" y="55"/>
                    </a:lnTo>
                    <a:lnTo>
                      <a:pt x="38" y="4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64" name="Freeform 644"/>
              <p:cNvSpPr>
                <a:spLocks/>
              </p:cNvSpPr>
              <p:nvPr/>
            </p:nvSpPr>
            <p:spPr bwMode="auto">
              <a:xfrm>
                <a:off x="3324" y="904"/>
                <a:ext cx="7" cy="26"/>
              </a:xfrm>
              <a:custGeom>
                <a:avLst/>
                <a:gdLst>
                  <a:gd name="T0" fmla="*/ 0 w 50"/>
                  <a:gd name="T1" fmla="*/ 0 h 104"/>
                  <a:gd name="T2" fmla="*/ 5 w 50"/>
                  <a:gd name="T3" fmla="*/ 26 h 104"/>
                  <a:gd name="T4" fmla="*/ 7 w 50"/>
                  <a:gd name="T5" fmla="*/ 21 h 104"/>
                  <a:gd name="T6" fmla="*/ 5 w 50"/>
                  <a:gd name="T7" fmla="*/ 20 h 104"/>
                  <a:gd name="T8" fmla="*/ 2 w 50"/>
                  <a:gd name="T9" fmla="*/ 10 h 104"/>
                  <a:gd name="T10" fmla="*/ 0 w 50"/>
                  <a:gd name="T11" fmla="*/ 0 h 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104">
                    <a:moveTo>
                      <a:pt x="0" y="0"/>
                    </a:moveTo>
                    <a:lnTo>
                      <a:pt x="33" y="104"/>
                    </a:lnTo>
                    <a:lnTo>
                      <a:pt x="50" y="85"/>
                    </a:lnTo>
                    <a:lnTo>
                      <a:pt x="39" y="81"/>
                    </a:lnTo>
                    <a:lnTo>
                      <a:pt x="16" y="38"/>
                    </a:lnTo>
                    <a:lnTo>
                      <a:pt x="0"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65" name="Freeform 645"/>
              <p:cNvSpPr>
                <a:spLocks/>
              </p:cNvSpPr>
              <p:nvPr/>
            </p:nvSpPr>
            <p:spPr bwMode="auto">
              <a:xfrm>
                <a:off x="3332" y="898"/>
                <a:ext cx="2" cy="4"/>
              </a:xfrm>
              <a:custGeom>
                <a:avLst/>
                <a:gdLst>
                  <a:gd name="T0" fmla="*/ 0 w 14"/>
                  <a:gd name="T1" fmla="*/ 2 h 19"/>
                  <a:gd name="T2" fmla="*/ 1 w 14"/>
                  <a:gd name="T3" fmla="*/ 0 h 19"/>
                  <a:gd name="T4" fmla="*/ 2 w 14"/>
                  <a:gd name="T5" fmla="*/ 2 h 19"/>
                  <a:gd name="T6" fmla="*/ 1 w 14"/>
                  <a:gd name="T7" fmla="*/ 4 h 19"/>
                  <a:gd name="T8" fmla="*/ 0 w 14"/>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9">
                    <a:moveTo>
                      <a:pt x="0" y="8"/>
                    </a:moveTo>
                    <a:lnTo>
                      <a:pt x="10" y="0"/>
                    </a:lnTo>
                    <a:lnTo>
                      <a:pt x="14" y="10"/>
                    </a:lnTo>
                    <a:lnTo>
                      <a:pt x="10" y="19"/>
                    </a:lnTo>
                    <a:lnTo>
                      <a:pt x="0" y="8"/>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66" name="Freeform 646"/>
              <p:cNvSpPr>
                <a:spLocks/>
              </p:cNvSpPr>
              <p:nvPr/>
            </p:nvSpPr>
            <p:spPr bwMode="auto">
              <a:xfrm>
                <a:off x="3787" y="922"/>
                <a:ext cx="5" cy="8"/>
              </a:xfrm>
              <a:custGeom>
                <a:avLst/>
                <a:gdLst>
                  <a:gd name="T0" fmla="*/ 5 w 43"/>
                  <a:gd name="T1" fmla="*/ 1 h 30"/>
                  <a:gd name="T2" fmla="*/ 4 w 43"/>
                  <a:gd name="T3" fmla="*/ 0 h 30"/>
                  <a:gd name="T4" fmla="*/ 2 w 43"/>
                  <a:gd name="T5" fmla="*/ 0 h 30"/>
                  <a:gd name="T6" fmla="*/ 0 w 43"/>
                  <a:gd name="T7" fmla="*/ 3 h 30"/>
                  <a:gd name="T8" fmla="*/ 0 w 43"/>
                  <a:gd name="T9" fmla="*/ 6 h 30"/>
                  <a:gd name="T10" fmla="*/ 0 w 43"/>
                  <a:gd name="T11" fmla="*/ 8 h 30"/>
                  <a:gd name="T12" fmla="*/ 1 w 43"/>
                  <a:gd name="T13" fmla="*/ 3 h 30"/>
                  <a:gd name="T14" fmla="*/ 3 w 43"/>
                  <a:gd name="T15" fmla="*/ 1 h 30"/>
                  <a:gd name="T16" fmla="*/ 4 w 43"/>
                  <a:gd name="T17" fmla="*/ 3 h 30"/>
                  <a:gd name="T18" fmla="*/ 5 w 43"/>
                  <a:gd name="T19" fmla="*/ 1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30">
                    <a:moveTo>
                      <a:pt x="43" y="4"/>
                    </a:moveTo>
                    <a:lnTo>
                      <a:pt x="33" y="0"/>
                    </a:lnTo>
                    <a:lnTo>
                      <a:pt x="18" y="0"/>
                    </a:lnTo>
                    <a:lnTo>
                      <a:pt x="0" y="13"/>
                    </a:lnTo>
                    <a:lnTo>
                      <a:pt x="4" y="23"/>
                    </a:lnTo>
                    <a:lnTo>
                      <a:pt x="0" y="30"/>
                    </a:lnTo>
                    <a:lnTo>
                      <a:pt x="9" y="10"/>
                    </a:lnTo>
                    <a:lnTo>
                      <a:pt x="24" y="4"/>
                    </a:lnTo>
                    <a:lnTo>
                      <a:pt x="36" y="10"/>
                    </a:lnTo>
                    <a:lnTo>
                      <a:pt x="43" y="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67" name="Freeform 647"/>
              <p:cNvSpPr>
                <a:spLocks/>
              </p:cNvSpPr>
              <p:nvPr/>
            </p:nvSpPr>
            <p:spPr bwMode="auto">
              <a:xfrm>
                <a:off x="3786" y="899"/>
                <a:ext cx="4" cy="2"/>
              </a:xfrm>
              <a:custGeom>
                <a:avLst/>
                <a:gdLst>
                  <a:gd name="T0" fmla="*/ 4 w 36"/>
                  <a:gd name="T1" fmla="*/ 1 h 11"/>
                  <a:gd name="T2" fmla="*/ 2 w 36"/>
                  <a:gd name="T3" fmla="*/ 0 h 11"/>
                  <a:gd name="T4" fmla="*/ 2 w 36"/>
                  <a:gd name="T5" fmla="*/ 1 h 11"/>
                  <a:gd name="T6" fmla="*/ 0 w 36"/>
                  <a:gd name="T7" fmla="*/ 1 h 11"/>
                  <a:gd name="T8" fmla="*/ 1 w 36"/>
                  <a:gd name="T9" fmla="*/ 2 h 11"/>
                  <a:gd name="T10" fmla="*/ 3 w 36"/>
                  <a:gd name="T11" fmla="*/ 2 h 11"/>
                  <a:gd name="T12" fmla="*/ 3 w 36"/>
                  <a:gd name="T13" fmla="*/ 1 h 11"/>
                  <a:gd name="T14" fmla="*/ 4 w 36"/>
                  <a:gd name="T15" fmla="*/ 1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11">
                    <a:moveTo>
                      <a:pt x="36" y="4"/>
                    </a:moveTo>
                    <a:lnTo>
                      <a:pt x="21" y="0"/>
                    </a:lnTo>
                    <a:lnTo>
                      <a:pt x="18" y="6"/>
                    </a:lnTo>
                    <a:lnTo>
                      <a:pt x="0" y="3"/>
                    </a:lnTo>
                    <a:lnTo>
                      <a:pt x="10" y="11"/>
                    </a:lnTo>
                    <a:lnTo>
                      <a:pt x="23" y="11"/>
                    </a:lnTo>
                    <a:lnTo>
                      <a:pt x="26" y="5"/>
                    </a:lnTo>
                    <a:lnTo>
                      <a:pt x="36" y="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68" name="Freeform 648"/>
              <p:cNvSpPr>
                <a:spLocks/>
              </p:cNvSpPr>
              <p:nvPr/>
            </p:nvSpPr>
            <p:spPr bwMode="auto">
              <a:xfrm>
                <a:off x="3786" y="894"/>
                <a:ext cx="3" cy="3"/>
              </a:xfrm>
              <a:custGeom>
                <a:avLst/>
                <a:gdLst>
                  <a:gd name="T0" fmla="*/ 0 w 20"/>
                  <a:gd name="T1" fmla="*/ 2 h 12"/>
                  <a:gd name="T2" fmla="*/ 1 w 20"/>
                  <a:gd name="T3" fmla="*/ 0 h 12"/>
                  <a:gd name="T4" fmla="*/ 2 w 20"/>
                  <a:gd name="T5" fmla="*/ 2 h 12"/>
                  <a:gd name="T6" fmla="*/ 3 w 20"/>
                  <a:gd name="T7" fmla="*/ 2 h 12"/>
                  <a:gd name="T8" fmla="*/ 2 w 20"/>
                  <a:gd name="T9" fmla="*/ 3 h 12"/>
                  <a:gd name="T10" fmla="*/ 1 w 20"/>
                  <a:gd name="T11" fmla="*/ 2 h 12"/>
                  <a:gd name="T12" fmla="*/ 0 w 20"/>
                  <a:gd name="T13" fmla="*/ 2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0" y="6"/>
                    </a:moveTo>
                    <a:lnTo>
                      <a:pt x="8" y="0"/>
                    </a:lnTo>
                    <a:lnTo>
                      <a:pt x="14" y="9"/>
                    </a:lnTo>
                    <a:lnTo>
                      <a:pt x="20" y="8"/>
                    </a:lnTo>
                    <a:lnTo>
                      <a:pt x="10" y="12"/>
                    </a:lnTo>
                    <a:lnTo>
                      <a:pt x="5" y="8"/>
                    </a:lnTo>
                    <a:lnTo>
                      <a:pt x="0" y="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69" name="Freeform 649"/>
              <p:cNvSpPr>
                <a:spLocks/>
              </p:cNvSpPr>
              <p:nvPr/>
            </p:nvSpPr>
            <p:spPr bwMode="auto">
              <a:xfrm>
                <a:off x="3809" y="898"/>
                <a:ext cx="2" cy="3"/>
              </a:xfrm>
              <a:custGeom>
                <a:avLst/>
                <a:gdLst>
                  <a:gd name="T0" fmla="*/ 2 w 21"/>
                  <a:gd name="T1" fmla="*/ 1 h 12"/>
                  <a:gd name="T2" fmla="*/ 1 w 21"/>
                  <a:gd name="T3" fmla="*/ 0 h 12"/>
                  <a:gd name="T4" fmla="*/ 1 w 21"/>
                  <a:gd name="T5" fmla="*/ 3 h 12"/>
                  <a:gd name="T6" fmla="*/ 0 w 21"/>
                  <a:gd name="T7" fmla="*/ 2 h 12"/>
                  <a:gd name="T8" fmla="*/ 1 w 21"/>
                  <a:gd name="T9" fmla="*/ 3 h 12"/>
                  <a:gd name="T10" fmla="*/ 2 w 21"/>
                  <a:gd name="T11" fmla="*/ 2 h 12"/>
                  <a:gd name="T12" fmla="*/ 2 w 21"/>
                  <a:gd name="T13" fmla="*/ 1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2">
                    <a:moveTo>
                      <a:pt x="21" y="5"/>
                    </a:moveTo>
                    <a:lnTo>
                      <a:pt x="12" y="0"/>
                    </a:lnTo>
                    <a:lnTo>
                      <a:pt x="6" y="10"/>
                    </a:lnTo>
                    <a:lnTo>
                      <a:pt x="0" y="8"/>
                    </a:lnTo>
                    <a:lnTo>
                      <a:pt x="11" y="12"/>
                    </a:lnTo>
                    <a:lnTo>
                      <a:pt x="16" y="6"/>
                    </a:lnTo>
                    <a:lnTo>
                      <a:pt x="21" y="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70" name="Freeform 650"/>
              <p:cNvSpPr>
                <a:spLocks/>
              </p:cNvSpPr>
              <p:nvPr/>
            </p:nvSpPr>
            <p:spPr bwMode="auto">
              <a:xfrm>
                <a:off x="3806" y="904"/>
                <a:ext cx="3" cy="3"/>
              </a:xfrm>
              <a:custGeom>
                <a:avLst/>
                <a:gdLst>
                  <a:gd name="T0" fmla="*/ 3 w 20"/>
                  <a:gd name="T1" fmla="*/ 2 h 11"/>
                  <a:gd name="T2" fmla="*/ 2 w 20"/>
                  <a:gd name="T3" fmla="*/ 3 h 11"/>
                  <a:gd name="T4" fmla="*/ 1 w 20"/>
                  <a:gd name="T5" fmla="*/ 0 h 11"/>
                  <a:gd name="T6" fmla="*/ 0 w 20"/>
                  <a:gd name="T7" fmla="*/ 0 h 11"/>
                  <a:gd name="T8" fmla="*/ 2 w 20"/>
                  <a:gd name="T9" fmla="*/ 0 h 11"/>
                  <a:gd name="T10" fmla="*/ 2 w 20"/>
                  <a:gd name="T11" fmla="*/ 1 h 11"/>
                  <a:gd name="T12" fmla="*/ 3 w 20"/>
                  <a:gd name="T13" fmla="*/ 2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1">
                    <a:moveTo>
                      <a:pt x="20" y="6"/>
                    </a:moveTo>
                    <a:lnTo>
                      <a:pt x="12" y="11"/>
                    </a:lnTo>
                    <a:lnTo>
                      <a:pt x="6" y="0"/>
                    </a:lnTo>
                    <a:lnTo>
                      <a:pt x="0" y="1"/>
                    </a:lnTo>
                    <a:lnTo>
                      <a:pt x="10" y="0"/>
                    </a:lnTo>
                    <a:lnTo>
                      <a:pt x="16" y="3"/>
                    </a:lnTo>
                    <a:lnTo>
                      <a:pt x="20" y="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7809" name="Freeform 652"/>
            <p:cNvSpPr>
              <a:spLocks/>
            </p:cNvSpPr>
            <p:nvPr/>
          </p:nvSpPr>
          <p:spPr bwMode="auto">
            <a:xfrm>
              <a:off x="3791" y="896"/>
              <a:ext cx="8" cy="5"/>
            </a:xfrm>
            <a:custGeom>
              <a:avLst/>
              <a:gdLst>
                <a:gd name="T0" fmla="*/ 1 w 62"/>
                <a:gd name="T1" fmla="*/ 3 h 19"/>
                <a:gd name="T2" fmla="*/ 1 w 62"/>
                <a:gd name="T3" fmla="*/ 1 h 19"/>
                <a:gd name="T4" fmla="*/ 2 w 62"/>
                <a:gd name="T5" fmla="*/ 0 h 19"/>
                <a:gd name="T6" fmla="*/ 5 w 62"/>
                <a:gd name="T7" fmla="*/ 0 h 19"/>
                <a:gd name="T8" fmla="*/ 8 w 62"/>
                <a:gd name="T9" fmla="*/ 0 h 19"/>
                <a:gd name="T10" fmla="*/ 6 w 62"/>
                <a:gd name="T11" fmla="*/ 0 h 19"/>
                <a:gd name="T12" fmla="*/ 5 w 62"/>
                <a:gd name="T13" fmla="*/ 0 h 19"/>
                <a:gd name="T14" fmla="*/ 3 w 62"/>
                <a:gd name="T15" fmla="*/ 4 h 19"/>
                <a:gd name="T16" fmla="*/ 2 w 62"/>
                <a:gd name="T17" fmla="*/ 5 h 19"/>
                <a:gd name="T18" fmla="*/ 0 w 62"/>
                <a:gd name="T19" fmla="*/ 4 h 19"/>
                <a:gd name="T20" fmla="*/ 1 w 62"/>
                <a:gd name="T21" fmla="*/ 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19">
                  <a:moveTo>
                    <a:pt x="5" y="10"/>
                  </a:moveTo>
                  <a:lnTo>
                    <a:pt x="7" y="4"/>
                  </a:lnTo>
                  <a:lnTo>
                    <a:pt x="17" y="0"/>
                  </a:lnTo>
                  <a:lnTo>
                    <a:pt x="37" y="0"/>
                  </a:lnTo>
                  <a:lnTo>
                    <a:pt x="62" y="0"/>
                  </a:lnTo>
                  <a:lnTo>
                    <a:pt x="50" y="0"/>
                  </a:lnTo>
                  <a:lnTo>
                    <a:pt x="35" y="0"/>
                  </a:lnTo>
                  <a:lnTo>
                    <a:pt x="22" y="15"/>
                  </a:lnTo>
                  <a:lnTo>
                    <a:pt x="12" y="19"/>
                  </a:lnTo>
                  <a:lnTo>
                    <a:pt x="0" y="14"/>
                  </a:lnTo>
                  <a:lnTo>
                    <a:pt x="5" y="1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10" name="Freeform 653"/>
            <p:cNvSpPr>
              <a:spLocks/>
            </p:cNvSpPr>
            <p:nvPr/>
          </p:nvSpPr>
          <p:spPr bwMode="auto">
            <a:xfrm>
              <a:off x="3807" y="915"/>
              <a:ext cx="5" cy="9"/>
            </a:xfrm>
            <a:custGeom>
              <a:avLst/>
              <a:gdLst>
                <a:gd name="T0" fmla="*/ 5 w 40"/>
                <a:gd name="T1" fmla="*/ 9 h 36"/>
                <a:gd name="T2" fmla="*/ 4 w 40"/>
                <a:gd name="T3" fmla="*/ 9 h 36"/>
                <a:gd name="T4" fmla="*/ 2 w 40"/>
                <a:gd name="T5" fmla="*/ 8 h 36"/>
                <a:gd name="T6" fmla="*/ 0 w 40"/>
                <a:gd name="T7" fmla="*/ 4 h 36"/>
                <a:gd name="T8" fmla="*/ 1 w 40"/>
                <a:gd name="T9" fmla="*/ 2 h 36"/>
                <a:gd name="T10" fmla="*/ 0 w 40"/>
                <a:gd name="T11" fmla="*/ 0 h 36"/>
                <a:gd name="T12" fmla="*/ 1 w 40"/>
                <a:gd name="T13" fmla="*/ 6 h 36"/>
                <a:gd name="T14" fmla="*/ 3 w 40"/>
                <a:gd name="T15" fmla="*/ 8 h 36"/>
                <a:gd name="T16" fmla="*/ 4 w 40"/>
                <a:gd name="T17" fmla="*/ 6 h 36"/>
                <a:gd name="T18" fmla="*/ 5 w 40"/>
                <a:gd name="T19" fmla="*/ 9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36">
                  <a:moveTo>
                    <a:pt x="40" y="36"/>
                  </a:moveTo>
                  <a:lnTo>
                    <a:pt x="29" y="36"/>
                  </a:lnTo>
                  <a:lnTo>
                    <a:pt x="14" y="33"/>
                  </a:lnTo>
                  <a:lnTo>
                    <a:pt x="0" y="17"/>
                  </a:lnTo>
                  <a:lnTo>
                    <a:pt x="4" y="7"/>
                  </a:lnTo>
                  <a:lnTo>
                    <a:pt x="3" y="0"/>
                  </a:lnTo>
                  <a:lnTo>
                    <a:pt x="7" y="22"/>
                  </a:lnTo>
                  <a:lnTo>
                    <a:pt x="20" y="31"/>
                  </a:lnTo>
                  <a:lnTo>
                    <a:pt x="33" y="25"/>
                  </a:lnTo>
                  <a:lnTo>
                    <a:pt x="40" y="3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11" name="Freeform 654"/>
            <p:cNvSpPr>
              <a:spLocks/>
            </p:cNvSpPr>
            <p:nvPr/>
          </p:nvSpPr>
          <p:spPr bwMode="auto">
            <a:xfrm>
              <a:off x="3798" y="917"/>
              <a:ext cx="6" cy="4"/>
            </a:xfrm>
            <a:custGeom>
              <a:avLst/>
              <a:gdLst>
                <a:gd name="T0" fmla="*/ 0 w 48"/>
                <a:gd name="T1" fmla="*/ 4 h 20"/>
                <a:gd name="T2" fmla="*/ 1 w 48"/>
                <a:gd name="T3" fmla="*/ 2 h 20"/>
                <a:gd name="T4" fmla="*/ 2 w 48"/>
                <a:gd name="T5" fmla="*/ 0 h 20"/>
                <a:gd name="T6" fmla="*/ 5 w 48"/>
                <a:gd name="T7" fmla="*/ 0 h 20"/>
                <a:gd name="T8" fmla="*/ 5 w 48"/>
                <a:gd name="T9" fmla="*/ 2 h 20"/>
                <a:gd name="T10" fmla="*/ 6 w 48"/>
                <a:gd name="T11" fmla="*/ 3 h 20"/>
                <a:gd name="T12" fmla="*/ 4 w 48"/>
                <a:gd name="T13" fmla="*/ 1 h 20"/>
                <a:gd name="T14" fmla="*/ 2 w 48"/>
                <a:gd name="T15" fmla="*/ 2 h 20"/>
                <a:gd name="T16" fmla="*/ 1 w 48"/>
                <a:gd name="T17" fmla="*/ 4 h 20"/>
                <a:gd name="T18" fmla="*/ 0 w 48"/>
                <a:gd name="T19" fmla="*/ 4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20">
                  <a:moveTo>
                    <a:pt x="0" y="18"/>
                  </a:moveTo>
                  <a:lnTo>
                    <a:pt x="7" y="10"/>
                  </a:lnTo>
                  <a:lnTo>
                    <a:pt x="18" y="1"/>
                  </a:lnTo>
                  <a:lnTo>
                    <a:pt x="41" y="0"/>
                  </a:lnTo>
                  <a:lnTo>
                    <a:pt x="43" y="10"/>
                  </a:lnTo>
                  <a:lnTo>
                    <a:pt x="48" y="15"/>
                  </a:lnTo>
                  <a:lnTo>
                    <a:pt x="32" y="4"/>
                  </a:lnTo>
                  <a:lnTo>
                    <a:pt x="16" y="8"/>
                  </a:lnTo>
                  <a:lnTo>
                    <a:pt x="10" y="20"/>
                  </a:lnTo>
                  <a:lnTo>
                    <a:pt x="0" y="18"/>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12" name="Freeform 655"/>
            <p:cNvSpPr>
              <a:spLocks/>
            </p:cNvSpPr>
            <p:nvPr/>
          </p:nvSpPr>
          <p:spPr bwMode="auto">
            <a:xfrm>
              <a:off x="3802" y="918"/>
              <a:ext cx="6" cy="6"/>
            </a:xfrm>
            <a:custGeom>
              <a:avLst/>
              <a:gdLst>
                <a:gd name="T0" fmla="*/ 0 w 48"/>
                <a:gd name="T1" fmla="*/ 5 h 21"/>
                <a:gd name="T2" fmla="*/ 1 w 48"/>
                <a:gd name="T3" fmla="*/ 3 h 21"/>
                <a:gd name="T4" fmla="*/ 2 w 48"/>
                <a:gd name="T5" fmla="*/ 0 h 21"/>
                <a:gd name="T6" fmla="*/ 5 w 48"/>
                <a:gd name="T7" fmla="*/ 0 h 21"/>
                <a:gd name="T8" fmla="*/ 5 w 48"/>
                <a:gd name="T9" fmla="*/ 3 h 21"/>
                <a:gd name="T10" fmla="*/ 6 w 48"/>
                <a:gd name="T11" fmla="*/ 4 h 21"/>
                <a:gd name="T12" fmla="*/ 4 w 48"/>
                <a:gd name="T13" fmla="*/ 1 h 21"/>
                <a:gd name="T14" fmla="*/ 2 w 48"/>
                <a:gd name="T15" fmla="*/ 2 h 21"/>
                <a:gd name="T16" fmla="*/ 1 w 48"/>
                <a:gd name="T17" fmla="*/ 6 h 21"/>
                <a:gd name="T18" fmla="*/ 0 w 48"/>
                <a:gd name="T19" fmla="*/ 5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21">
                  <a:moveTo>
                    <a:pt x="0" y="19"/>
                  </a:moveTo>
                  <a:lnTo>
                    <a:pt x="6" y="10"/>
                  </a:lnTo>
                  <a:lnTo>
                    <a:pt x="19" y="1"/>
                  </a:lnTo>
                  <a:lnTo>
                    <a:pt x="40" y="0"/>
                  </a:lnTo>
                  <a:lnTo>
                    <a:pt x="42" y="10"/>
                  </a:lnTo>
                  <a:lnTo>
                    <a:pt x="48" y="14"/>
                  </a:lnTo>
                  <a:lnTo>
                    <a:pt x="31" y="3"/>
                  </a:lnTo>
                  <a:lnTo>
                    <a:pt x="15" y="8"/>
                  </a:lnTo>
                  <a:lnTo>
                    <a:pt x="10" y="21"/>
                  </a:lnTo>
                  <a:lnTo>
                    <a:pt x="0" y="1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13" name="Freeform 656"/>
            <p:cNvSpPr>
              <a:spLocks/>
            </p:cNvSpPr>
            <p:nvPr/>
          </p:nvSpPr>
          <p:spPr bwMode="auto">
            <a:xfrm>
              <a:off x="3789" y="906"/>
              <a:ext cx="5" cy="9"/>
            </a:xfrm>
            <a:custGeom>
              <a:avLst/>
              <a:gdLst>
                <a:gd name="T0" fmla="*/ 5 w 41"/>
                <a:gd name="T1" fmla="*/ 0 h 36"/>
                <a:gd name="T2" fmla="*/ 3 w 41"/>
                <a:gd name="T3" fmla="*/ 0 h 36"/>
                <a:gd name="T4" fmla="*/ 2 w 41"/>
                <a:gd name="T5" fmla="*/ 1 h 36"/>
                <a:gd name="T6" fmla="*/ 0 w 41"/>
                <a:gd name="T7" fmla="*/ 5 h 36"/>
                <a:gd name="T8" fmla="*/ 1 w 41"/>
                <a:gd name="T9" fmla="*/ 7 h 36"/>
                <a:gd name="T10" fmla="*/ 0 w 41"/>
                <a:gd name="T11" fmla="*/ 9 h 36"/>
                <a:gd name="T12" fmla="*/ 1 w 41"/>
                <a:gd name="T13" fmla="*/ 4 h 36"/>
                <a:gd name="T14" fmla="*/ 3 w 41"/>
                <a:gd name="T15" fmla="*/ 1 h 36"/>
                <a:gd name="T16" fmla="*/ 4 w 41"/>
                <a:gd name="T17" fmla="*/ 2 h 36"/>
                <a:gd name="T18" fmla="*/ 5 w 41"/>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36">
                  <a:moveTo>
                    <a:pt x="41" y="0"/>
                  </a:moveTo>
                  <a:lnTo>
                    <a:pt x="28" y="0"/>
                  </a:lnTo>
                  <a:lnTo>
                    <a:pt x="15" y="4"/>
                  </a:lnTo>
                  <a:lnTo>
                    <a:pt x="0" y="18"/>
                  </a:lnTo>
                  <a:lnTo>
                    <a:pt x="5" y="28"/>
                  </a:lnTo>
                  <a:lnTo>
                    <a:pt x="4" y="36"/>
                  </a:lnTo>
                  <a:lnTo>
                    <a:pt x="8" y="15"/>
                  </a:lnTo>
                  <a:lnTo>
                    <a:pt x="21" y="5"/>
                  </a:lnTo>
                  <a:lnTo>
                    <a:pt x="34" y="8"/>
                  </a:lnTo>
                  <a:lnTo>
                    <a:pt x="41"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14" name="Freeform 657"/>
            <p:cNvSpPr>
              <a:spLocks/>
            </p:cNvSpPr>
            <p:nvPr/>
          </p:nvSpPr>
          <p:spPr bwMode="auto">
            <a:xfrm>
              <a:off x="3780" y="908"/>
              <a:ext cx="6" cy="5"/>
            </a:xfrm>
            <a:custGeom>
              <a:avLst/>
              <a:gdLst>
                <a:gd name="T0" fmla="*/ 0 w 50"/>
                <a:gd name="T1" fmla="*/ 1 h 21"/>
                <a:gd name="T2" fmla="*/ 1 w 50"/>
                <a:gd name="T3" fmla="*/ 3 h 21"/>
                <a:gd name="T4" fmla="*/ 2 w 50"/>
                <a:gd name="T5" fmla="*/ 5 h 21"/>
                <a:gd name="T6" fmla="*/ 5 w 50"/>
                <a:gd name="T7" fmla="*/ 5 h 21"/>
                <a:gd name="T8" fmla="*/ 5 w 50"/>
                <a:gd name="T9" fmla="*/ 3 h 21"/>
                <a:gd name="T10" fmla="*/ 6 w 50"/>
                <a:gd name="T11" fmla="*/ 2 h 21"/>
                <a:gd name="T12" fmla="*/ 4 w 50"/>
                <a:gd name="T13" fmla="*/ 4 h 21"/>
                <a:gd name="T14" fmla="*/ 2 w 50"/>
                <a:gd name="T15" fmla="*/ 3 h 21"/>
                <a:gd name="T16" fmla="*/ 1 w 50"/>
                <a:gd name="T17" fmla="*/ 0 h 21"/>
                <a:gd name="T18" fmla="*/ 0 w 50"/>
                <a:gd name="T19" fmla="*/ 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21">
                  <a:moveTo>
                    <a:pt x="0" y="3"/>
                  </a:moveTo>
                  <a:lnTo>
                    <a:pt x="9" y="11"/>
                  </a:lnTo>
                  <a:lnTo>
                    <a:pt x="19" y="20"/>
                  </a:lnTo>
                  <a:lnTo>
                    <a:pt x="41" y="21"/>
                  </a:lnTo>
                  <a:lnTo>
                    <a:pt x="43" y="11"/>
                  </a:lnTo>
                  <a:lnTo>
                    <a:pt x="50" y="8"/>
                  </a:lnTo>
                  <a:lnTo>
                    <a:pt x="32" y="18"/>
                  </a:lnTo>
                  <a:lnTo>
                    <a:pt x="16" y="14"/>
                  </a:lnTo>
                  <a:lnTo>
                    <a:pt x="10" y="0"/>
                  </a:lnTo>
                  <a:lnTo>
                    <a:pt x="0" y="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15" name="Freeform 658"/>
            <p:cNvSpPr>
              <a:spLocks/>
            </p:cNvSpPr>
            <p:nvPr/>
          </p:nvSpPr>
          <p:spPr bwMode="auto">
            <a:xfrm>
              <a:off x="3784" y="906"/>
              <a:ext cx="6" cy="5"/>
            </a:xfrm>
            <a:custGeom>
              <a:avLst/>
              <a:gdLst>
                <a:gd name="T0" fmla="*/ 0 w 48"/>
                <a:gd name="T1" fmla="*/ 1 h 20"/>
                <a:gd name="T2" fmla="*/ 1 w 48"/>
                <a:gd name="T3" fmla="*/ 3 h 20"/>
                <a:gd name="T4" fmla="*/ 2 w 48"/>
                <a:gd name="T5" fmla="*/ 5 h 20"/>
                <a:gd name="T6" fmla="*/ 5 w 48"/>
                <a:gd name="T7" fmla="*/ 5 h 20"/>
                <a:gd name="T8" fmla="*/ 5 w 48"/>
                <a:gd name="T9" fmla="*/ 3 h 20"/>
                <a:gd name="T10" fmla="*/ 6 w 48"/>
                <a:gd name="T11" fmla="*/ 2 h 20"/>
                <a:gd name="T12" fmla="*/ 4 w 48"/>
                <a:gd name="T13" fmla="*/ 5 h 20"/>
                <a:gd name="T14" fmla="*/ 2 w 48"/>
                <a:gd name="T15" fmla="*/ 3 h 20"/>
                <a:gd name="T16" fmla="*/ 1 w 48"/>
                <a:gd name="T17" fmla="*/ 0 h 20"/>
                <a:gd name="T18" fmla="*/ 0 w 48"/>
                <a:gd name="T19" fmla="*/ 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20">
                  <a:moveTo>
                    <a:pt x="0" y="2"/>
                  </a:moveTo>
                  <a:lnTo>
                    <a:pt x="7" y="11"/>
                  </a:lnTo>
                  <a:lnTo>
                    <a:pt x="19" y="19"/>
                  </a:lnTo>
                  <a:lnTo>
                    <a:pt x="41" y="20"/>
                  </a:lnTo>
                  <a:lnTo>
                    <a:pt x="43" y="11"/>
                  </a:lnTo>
                  <a:lnTo>
                    <a:pt x="48" y="6"/>
                  </a:lnTo>
                  <a:lnTo>
                    <a:pt x="32" y="18"/>
                  </a:lnTo>
                  <a:lnTo>
                    <a:pt x="16" y="13"/>
                  </a:lnTo>
                  <a:lnTo>
                    <a:pt x="11" y="0"/>
                  </a:lnTo>
                  <a:lnTo>
                    <a:pt x="0" y="2"/>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16" name="Freeform 659"/>
            <p:cNvSpPr>
              <a:spLocks/>
            </p:cNvSpPr>
            <p:nvPr/>
          </p:nvSpPr>
          <p:spPr bwMode="auto">
            <a:xfrm>
              <a:off x="3812" y="922"/>
              <a:ext cx="5" cy="9"/>
            </a:xfrm>
            <a:custGeom>
              <a:avLst/>
              <a:gdLst>
                <a:gd name="T0" fmla="*/ 5 w 41"/>
                <a:gd name="T1" fmla="*/ 0 h 36"/>
                <a:gd name="T2" fmla="*/ 4 w 41"/>
                <a:gd name="T3" fmla="*/ 0 h 36"/>
                <a:gd name="T4" fmla="*/ 2 w 41"/>
                <a:gd name="T5" fmla="*/ 1 h 36"/>
                <a:gd name="T6" fmla="*/ 0 w 41"/>
                <a:gd name="T7" fmla="*/ 5 h 36"/>
                <a:gd name="T8" fmla="*/ 1 w 41"/>
                <a:gd name="T9" fmla="*/ 7 h 36"/>
                <a:gd name="T10" fmla="*/ 1 w 41"/>
                <a:gd name="T11" fmla="*/ 9 h 36"/>
                <a:gd name="T12" fmla="*/ 1 w 41"/>
                <a:gd name="T13" fmla="*/ 4 h 36"/>
                <a:gd name="T14" fmla="*/ 3 w 41"/>
                <a:gd name="T15" fmla="*/ 1 h 36"/>
                <a:gd name="T16" fmla="*/ 4 w 41"/>
                <a:gd name="T17" fmla="*/ 2 h 36"/>
                <a:gd name="T18" fmla="*/ 5 w 41"/>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36">
                  <a:moveTo>
                    <a:pt x="41" y="0"/>
                  </a:moveTo>
                  <a:lnTo>
                    <a:pt x="30" y="0"/>
                  </a:lnTo>
                  <a:lnTo>
                    <a:pt x="17" y="4"/>
                  </a:lnTo>
                  <a:lnTo>
                    <a:pt x="0" y="18"/>
                  </a:lnTo>
                  <a:lnTo>
                    <a:pt x="7" y="29"/>
                  </a:lnTo>
                  <a:lnTo>
                    <a:pt x="5" y="36"/>
                  </a:lnTo>
                  <a:lnTo>
                    <a:pt x="10" y="16"/>
                  </a:lnTo>
                  <a:lnTo>
                    <a:pt x="22" y="5"/>
                  </a:lnTo>
                  <a:lnTo>
                    <a:pt x="36" y="8"/>
                  </a:lnTo>
                  <a:lnTo>
                    <a:pt x="41"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17" name="Freeform 660"/>
            <p:cNvSpPr>
              <a:spLocks/>
            </p:cNvSpPr>
            <p:nvPr/>
          </p:nvSpPr>
          <p:spPr bwMode="auto">
            <a:xfrm>
              <a:off x="3803" y="924"/>
              <a:ext cx="6" cy="5"/>
            </a:xfrm>
            <a:custGeom>
              <a:avLst/>
              <a:gdLst>
                <a:gd name="T0" fmla="*/ 0 w 48"/>
                <a:gd name="T1" fmla="*/ 1 h 22"/>
                <a:gd name="T2" fmla="*/ 1 w 48"/>
                <a:gd name="T3" fmla="*/ 3 h 22"/>
                <a:gd name="T4" fmla="*/ 2 w 48"/>
                <a:gd name="T5" fmla="*/ 5 h 22"/>
                <a:gd name="T6" fmla="*/ 5 w 48"/>
                <a:gd name="T7" fmla="*/ 5 h 22"/>
                <a:gd name="T8" fmla="*/ 5 w 48"/>
                <a:gd name="T9" fmla="*/ 3 h 22"/>
                <a:gd name="T10" fmla="*/ 6 w 48"/>
                <a:gd name="T11" fmla="*/ 2 h 22"/>
                <a:gd name="T12" fmla="*/ 4 w 48"/>
                <a:gd name="T13" fmla="*/ 4 h 22"/>
                <a:gd name="T14" fmla="*/ 2 w 48"/>
                <a:gd name="T15" fmla="*/ 3 h 22"/>
                <a:gd name="T16" fmla="*/ 1 w 48"/>
                <a:gd name="T17" fmla="*/ 0 h 22"/>
                <a:gd name="T18" fmla="*/ 0 w 48"/>
                <a:gd name="T19" fmla="*/ 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22">
                  <a:moveTo>
                    <a:pt x="0" y="3"/>
                  </a:moveTo>
                  <a:lnTo>
                    <a:pt x="7" y="11"/>
                  </a:lnTo>
                  <a:lnTo>
                    <a:pt x="19" y="21"/>
                  </a:lnTo>
                  <a:lnTo>
                    <a:pt x="41" y="22"/>
                  </a:lnTo>
                  <a:lnTo>
                    <a:pt x="42" y="11"/>
                  </a:lnTo>
                  <a:lnTo>
                    <a:pt x="48" y="7"/>
                  </a:lnTo>
                  <a:lnTo>
                    <a:pt x="31" y="18"/>
                  </a:lnTo>
                  <a:lnTo>
                    <a:pt x="15" y="13"/>
                  </a:lnTo>
                  <a:lnTo>
                    <a:pt x="11" y="0"/>
                  </a:lnTo>
                  <a:lnTo>
                    <a:pt x="0" y="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18" name="Freeform 661"/>
            <p:cNvSpPr>
              <a:spLocks/>
            </p:cNvSpPr>
            <p:nvPr/>
          </p:nvSpPr>
          <p:spPr bwMode="auto">
            <a:xfrm>
              <a:off x="3807" y="922"/>
              <a:ext cx="6" cy="5"/>
            </a:xfrm>
            <a:custGeom>
              <a:avLst/>
              <a:gdLst>
                <a:gd name="T0" fmla="*/ 0 w 49"/>
                <a:gd name="T1" fmla="*/ 1 h 20"/>
                <a:gd name="T2" fmla="*/ 1 w 49"/>
                <a:gd name="T3" fmla="*/ 3 h 20"/>
                <a:gd name="T4" fmla="*/ 2 w 49"/>
                <a:gd name="T5" fmla="*/ 5 h 20"/>
                <a:gd name="T6" fmla="*/ 5 w 49"/>
                <a:gd name="T7" fmla="*/ 5 h 20"/>
                <a:gd name="T8" fmla="*/ 5 w 49"/>
                <a:gd name="T9" fmla="*/ 3 h 20"/>
                <a:gd name="T10" fmla="*/ 6 w 49"/>
                <a:gd name="T11" fmla="*/ 2 h 20"/>
                <a:gd name="T12" fmla="*/ 4 w 49"/>
                <a:gd name="T13" fmla="*/ 5 h 20"/>
                <a:gd name="T14" fmla="*/ 2 w 49"/>
                <a:gd name="T15" fmla="*/ 3 h 20"/>
                <a:gd name="T16" fmla="*/ 1 w 49"/>
                <a:gd name="T17" fmla="*/ 0 h 20"/>
                <a:gd name="T18" fmla="*/ 0 w 49"/>
                <a:gd name="T19" fmla="*/ 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20">
                  <a:moveTo>
                    <a:pt x="0" y="2"/>
                  </a:moveTo>
                  <a:lnTo>
                    <a:pt x="7" y="11"/>
                  </a:lnTo>
                  <a:lnTo>
                    <a:pt x="19" y="19"/>
                  </a:lnTo>
                  <a:lnTo>
                    <a:pt x="40" y="20"/>
                  </a:lnTo>
                  <a:lnTo>
                    <a:pt x="42" y="11"/>
                  </a:lnTo>
                  <a:lnTo>
                    <a:pt x="49" y="7"/>
                  </a:lnTo>
                  <a:lnTo>
                    <a:pt x="32" y="18"/>
                  </a:lnTo>
                  <a:lnTo>
                    <a:pt x="16" y="13"/>
                  </a:lnTo>
                  <a:lnTo>
                    <a:pt x="10" y="0"/>
                  </a:lnTo>
                  <a:lnTo>
                    <a:pt x="0" y="2"/>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19" name="Freeform 662"/>
            <p:cNvSpPr>
              <a:spLocks/>
            </p:cNvSpPr>
            <p:nvPr/>
          </p:nvSpPr>
          <p:spPr bwMode="auto">
            <a:xfrm>
              <a:off x="3810" y="944"/>
              <a:ext cx="4" cy="5"/>
            </a:xfrm>
            <a:custGeom>
              <a:avLst/>
              <a:gdLst>
                <a:gd name="T0" fmla="*/ 4 w 33"/>
                <a:gd name="T1" fmla="*/ 1 h 19"/>
                <a:gd name="T2" fmla="*/ 3 w 33"/>
                <a:gd name="T3" fmla="*/ 3 h 19"/>
                <a:gd name="T4" fmla="*/ 2 w 33"/>
                <a:gd name="T5" fmla="*/ 2 h 19"/>
                <a:gd name="T6" fmla="*/ 0 w 33"/>
                <a:gd name="T7" fmla="*/ 5 h 19"/>
                <a:gd name="T8" fmla="*/ 1 w 33"/>
                <a:gd name="T9" fmla="*/ 2 h 19"/>
                <a:gd name="T10" fmla="*/ 2 w 33"/>
                <a:gd name="T11" fmla="*/ 0 h 19"/>
                <a:gd name="T12" fmla="*/ 3 w 33"/>
                <a:gd name="T13" fmla="*/ 2 h 19"/>
                <a:gd name="T14" fmla="*/ 4 w 33"/>
                <a:gd name="T15" fmla="*/ 1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19">
                  <a:moveTo>
                    <a:pt x="33" y="2"/>
                  </a:moveTo>
                  <a:lnTo>
                    <a:pt x="23" y="12"/>
                  </a:lnTo>
                  <a:lnTo>
                    <a:pt x="17" y="8"/>
                  </a:lnTo>
                  <a:lnTo>
                    <a:pt x="0" y="19"/>
                  </a:lnTo>
                  <a:lnTo>
                    <a:pt x="8" y="7"/>
                  </a:lnTo>
                  <a:lnTo>
                    <a:pt x="20" y="0"/>
                  </a:lnTo>
                  <a:lnTo>
                    <a:pt x="26" y="7"/>
                  </a:lnTo>
                  <a:lnTo>
                    <a:pt x="33" y="2"/>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20" name="Freeform 663"/>
            <p:cNvSpPr>
              <a:spLocks/>
            </p:cNvSpPr>
            <p:nvPr/>
          </p:nvSpPr>
          <p:spPr bwMode="auto">
            <a:xfrm>
              <a:off x="3810" y="939"/>
              <a:ext cx="4" cy="6"/>
            </a:xfrm>
            <a:custGeom>
              <a:avLst/>
              <a:gdLst>
                <a:gd name="T0" fmla="*/ 4 w 30"/>
                <a:gd name="T1" fmla="*/ 6 h 20"/>
                <a:gd name="T2" fmla="*/ 3 w 30"/>
                <a:gd name="T3" fmla="*/ 2 h 20"/>
                <a:gd name="T4" fmla="*/ 2 w 30"/>
                <a:gd name="T5" fmla="*/ 4 h 20"/>
                <a:gd name="T6" fmla="*/ 0 w 30"/>
                <a:gd name="T7" fmla="*/ 0 h 20"/>
                <a:gd name="T8" fmla="*/ 1 w 30"/>
                <a:gd name="T9" fmla="*/ 4 h 20"/>
                <a:gd name="T10" fmla="*/ 2 w 30"/>
                <a:gd name="T11" fmla="*/ 6 h 20"/>
                <a:gd name="T12" fmla="*/ 3 w 30"/>
                <a:gd name="T13" fmla="*/ 5 h 20"/>
                <a:gd name="T14" fmla="*/ 4 w 30"/>
                <a:gd name="T15" fmla="*/ 6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20">
                  <a:moveTo>
                    <a:pt x="30" y="20"/>
                  </a:moveTo>
                  <a:lnTo>
                    <a:pt x="23" y="8"/>
                  </a:lnTo>
                  <a:lnTo>
                    <a:pt x="15" y="12"/>
                  </a:lnTo>
                  <a:lnTo>
                    <a:pt x="0" y="0"/>
                  </a:lnTo>
                  <a:lnTo>
                    <a:pt x="6" y="13"/>
                  </a:lnTo>
                  <a:lnTo>
                    <a:pt x="16" y="20"/>
                  </a:lnTo>
                  <a:lnTo>
                    <a:pt x="23" y="16"/>
                  </a:lnTo>
                  <a:lnTo>
                    <a:pt x="30" y="2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21" name="Freeform 664"/>
            <p:cNvSpPr>
              <a:spLocks/>
            </p:cNvSpPr>
            <p:nvPr/>
          </p:nvSpPr>
          <p:spPr bwMode="auto">
            <a:xfrm>
              <a:off x="3805" y="936"/>
              <a:ext cx="4" cy="5"/>
            </a:xfrm>
            <a:custGeom>
              <a:avLst/>
              <a:gdLst>
                <a:gd name="T0" fmla="*/ 4 w 34"/>
                <a:gd name="T1" fmla="*/ 1 h 20"/>
                <a:gd name="T2" fmla="*/ 3 w 34"/>
                <a:gd name="T3" fmla="*/ 4 h 20"/>
                <a:gd name="T4" fmla="*/ 2 w 34"/>
                <a:gd name="T5" fmla="*/ 2 h 20"/>
                <a:gd name="T6" fmla="*/ 0 w 34"/>
                <a:gd name="T7" fmla="*/ 5 h 20"/>
                <a:gd name="T8" fmla="*/ 1 w 34"/>
                <a:gd name="T9" fmla="*/ 2 h 20"/>
                <a:gd name="T10" fmla="*/ 3 w 34"/>
                <a:gd name="T11" fmla="*/ 0 h 20"/>
                <a:gd name="T12" fmla="*/ 3 w 34"/>
                <a:gd name="T13" fmla="*/ 2 h 20"/>
                <a:gd name="T14" fmla="*/ 4 w 34"/>
                <a:gd name="T15" fmla="*/ 1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20">
                  <a:moveTo>
                    <a:pt x="34" y="3"/>
                  </a:moveTo>
                  <a:lnTo>
                    <a:pt x="24" y="14"/>
                  </a:lnTo>
                  <a:lnTo>
                    <a:pt x="17" y="9"/>
                  </a:lnTo>
                  <a:lnTo>
                    <a:pt x="0" y="20"/>
                  </a:lnTo>
                  <a:lnTo>
                    <a:pt x="10" y="6"/>
                  </a:lnTo>
                  <a:lnTo>
                    <a:pt x="22" y="0"/>
                  </a:lnTo>
                  <a:lnTo>
                    <a:pt x="26" y="6"/>
                  </a:lnTo>
                  <a:lnTo>
                    <a:pt x="34" y="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22" name="Freeform 665"/>
            <p:cNvSpPr>
              <a:spLocks/>
            </p:cNvSpPr>
            <p:nvPr/>
          </p:nvSpPr>
          <p:spPr bwMode="auto">
            <a:xfrm>
              <a:off x="3712" y="873"/>
              <a:ext cx="13" cy="7"/>
            </a:xfrm>
            <a:custGeom>
              <a:avLst/>
              <a:gdLst>
                <a:gd name="T0" fmla="*/ 0 w 101"/>
                <a:gd name="T1" fmla="*/ 7 h 30"/>
                <a:gd name="T2" fmla="*/ 3 w 101"/>
                <a:gd name="T3" fmla="*/ 7 h 30"/>
                <a:gd name="T4" fmla="*/ 5 w 101"/>
                <a:gd name="T5" fmla="*/ 7 h 30"/>
                <a:gd name="T6" fmla="*/ 11 w 101"/>
                <a:gd name="T7" fmla="*/ 4 h 30"/>
                <a:gd name="T8" fmla="*/ 13 w 101"/>
                <a:gd name="T9" fmla="*/ 0 h 30"/>
                <a:gd name="T10" fmla="*/ 10 w 101"/>
                <a:gd name="T11" fmla="*/ 4 h 30"/>
                <a:gd name="T12" fmla="*/ 6 w 101"/>
                <a:gd name="T13" fmla="*/ 4 h 30"/>
                <a:gd name="T14" fmla="*/ 4 w 101"/>
                <a:gd name="T15" fmla="*/ 6 h 30"/>
                <a:gd name="T16" fmla="*/ 2 w 101"/>
                <a:gd name="T17" fmla="*/ 6 h 30"/>
                <a:gd name="T18" fmla="*/ 0 w 101"/>
                <a:gd name="T19" fmla="*/ 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1" h="30">
                  <a:moveTo>
                    <a:pt x="0" y="30"/>
                  </a:moveTo>
                  <a:lnTo>
                    <a:pt x="20" y="30"/>
                  </a:lnTo>
                  <a:lnTo>
                    <a:pt x="41" y="29"/>
                  </a:lnTo>
                  <a:lnTo>
                    <a:pt x="88" y="16"/>
                  </a:lnTo>
                  <a:lnTo>
                    <a:pt x="101" y="0"/>
                  </a:lnTo>
                  <a:lnTo>
                    <a:pt x="78" y="19"/>
                  </a:lnTo>
                  <a:lnTo>
                    <a:pt x="49" y="17"/>
                  </a:lnTo>
                  <a:lnTo>
                    <a:pt x="33" y="24"/>
                  </a:lnTo>
                  <a:lnTo>
                    <a:pt x="12" y="25"/>
                  </a:lnTo>
                  <a:lnTo>
                    <a:pt x="0" y="3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23" name="Freeform 666"/>
            <p:cNvSpPr>
              <a:spLocks/>
            </p:cNvSpPr>
            <p:nvPr/>
          </p:nvSpPr>
          <p:spPr bwMode="auto">
            <a:xfrm>
              <a:off x="3727" y="908"/>
              <a:ext cx="6" cy="16"/>
            </a:xfrm>
            <a:custGeom>
              <a:avLst/>
              <a:gdLst>
                <a:gd name="T0" fmla="*/ 6 w 49"/>
                <a:gd name="T1" fmla="*/ 0 h 64"/>
                <a:gd name="T2" fmla="*/ 6 w 49"/>
                <a:gd name="T3" fmla="*/ 3 h 64"/>
                <a:gd name="T4" fmla="*/ 4 w 49"/>
                <a:gd name="T5" fmla="*/ 9 h 64"/>
                <a:gd name="T6" fmla="*/ 3 w 49"/>
                <a:gd name="T7" fmla="*/ 13 h 64"/>
                <a:gd name="T8" fmla="*/ 1 w 49"/>
                <a:gd name="T9" fmla="*/ 16 h 64"/>
                <a:gd name="T10" fmla="*/ 0 w 49"/>
                <a:gd name="T11" fmla="*/ 16 h 64"/>
                <a:gd name="T12" fmla="*/ 2 w 49"/>
                <a:gd name="T13" fmla="*/ 10 h 64"/>
                <a:gd name="T14" fmla="*/ 4 w 49"/>
                <a:gd name="T15" fmla="*/ 6 h 64"/>
                <a:gd name="T16" fmla="*/ 6 w 49"/>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64">
                  <a:moveTo>
                    <a:pt x="47" y="0"/>
                  </a:moveTo>
                  <a:lnTo>
                    <a:pt x="49" y="11"/>
                  </a:lnTo>
                  <a:lnTo>
                    <a:pt x="30" y="36"/>
                  </a:lnTo>
                  <a:lnTo>
                    <a:pt x="26" y="50"/>
                  </a:lnTo>
                  <a:lnTo>
                    <a:pt x="7" y="64"/>
                  </a:lnTo>
                  <a:lnTo>
                    <a:pt x="0" y="64"/>
                  </a:lnTo>
                  <a:lnTo>
                    <a:pt x="14" y="41"/>
                  </a:lnTo>
                  <a:lnTo>
                    <a:pt x="31" y="23"/>
                  </a:lnTo>
                  <a:lnTo>
                    <a:pt x="47"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24" name="Freeform 667"/>
            <p:cNvSpPr>
              <a:spLocks/>
            </p:cNvSpPr>
            <p:nvPr/>
          </p:nvSpPr>
          <p:spPr bwMode="auto">
            <a:xfrm>
              <a:off x="3710" y="895"/>
              <a:ext cx="6" cy="13"/>
            </a:xfrm>
            <a:custGeom>
              <a:avLst/>
              <a:gdLst>
                <a:gd name="T0" fmla="*/ 2 w 48"/>
                <a:gd name="T1" fmla="*/ 2 h 52"/>
                <a:gd name="T2" fmla="*/ 0 w 48"/>
                <a:gd name="T3" fmla="*/ 0 h 52"/>
                <a:gd name="T4" fmla="*/ 3 w 48"/>
                <a:gd name="T5" fmla="*/ 6 h 52"/>
                <a:gd name="T6" fmla="*/ 3 w 48"/>
                <a:gd name="T7" fmla="*/ 10 h 52"/>
                <a:gd name="T8" fmla="*/ 5 w 48"/>
                <a:gd name="T9" fmla="*/ 13 h 52"/>
                <a:gd name="T10" fmla="*/ 6 w 48"/>
                <a:gd name="T11" fmla="*/ 13 h 52"/>
                <a:gd name="T12" fmla="*/ 6 w 48"/>
                <a:gd name="T13" fmla="*/ 7 h 52"/>
                <a:gd name="T14" fmla="*/ 2 w 48"/>
                <a:gd name="T15" fmla="*/ 3 h 52"/>
                <a:gd name="T16" fmla="*/ 2 w 48"/>
                <a:gd name="T17" fmla="*/ 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52">
                  <a:moveTo>
                    <a:pt x="17" y="6"/>
                  </a:moveTo>
                  <a:lnTo>
                    <a:pt x="0" y="0"/>
                  </a:lnTo>
                  <a:lnTo>
                    <a:pt x="25" y="24"/>
                  </a:lnTo>
                  <a:lnTo>
                    <a:pt x="24" y="39"/>
                  </a:lnTo>
                  <a:lnTo>
                    <a:pt x="43" y="52"/>
                  </a:lnTo>
                  <a:lnTo>
                    <a:pt x="48" y="51"/>
                  </a:lnTo>
                  <a:lnTo>
                    <a:pt x="45" y="28"/>
                  </a:lnTo>
                  <a:lnTo>
                    <a:pt x="17" y="11"/>
                  </a:lnTo>
                  <a:lnTo>
                    <a:pt x="17" y="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25" name="Freeform 668"/>
            <p:cNvSpPr>
              <a:spLocks/>
            </p:cNvSpPr>
            <p:nvPr/>
          </p:nvSpPr>
          <p:spPr bwMode="auto">
            <a:xfrm>
              <a:off x="3694" y="917"/>
              <a:ext cx="6" cy="13"/>
            </a:xfrm>
            <a:custGeom>
              <a:avLst/>
              <a:gdLst>
                <a:gd name="T0" fmla="*/ 2 w 49"/>
                <a:gd name="T1" fmla="*/ 2 h 52"/>
                <a:gd name="T2" fmla="*/ 0 w 49"/>
                <a:gd name="T3" fmla="*/ 0 h 52"/>
                <a:gd name="T4" fmla="*/ 3 w 49"/>
                <a:gd name="T5" fmla="*/ 6 h 52"/>
                <a:gd name="T6" fmla="*/ 3 w 49"/>
                <a:gd name="T7" fmla="*/ 9 h 52"/>
                <a:gd name="T8" fmla="*/ 5 w 49"/>
                <a:gd name="T9" fmla="*/ 13 h 52"/>
                <a:gd name="T10" fmla="*/ 6 w 49"/>
                <a:gd name="T11" fmla="*/ 13 h 52"/>
                <a:gd name="T12" fmla="*/ 6 w 49"/>
                <a:gd name="T13" fmla="*/ 7 h 52"/>
                <a:gd name="T14" fmla="*/ 2 w 49"/>
                <a:gd name="T15" fmla="*/ 3 h 52"/>
                <a:gd name="T16" fmla="*/ 2 w 49"/>
                <a:gd name="T17" fmla="*/ 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2">
                  <a:moveTo>
                    <a:pt x="18" y="6"/>
                  </a:moveTo>
                  <a:lnTo>
                    <a:pt x="0" y="0"/>
                  </a:lnTo>
                  <a:lnTo>
                    <a:pt x="26" y="24"/>
                  </a:lnTo>
                  <a:lnTo>
                    <a:pt x="25" y="36"/>
                  </a:lnTo>
                  <a:lnTo>
                    <a:pt x="43" y="52"/>
                  </a:lnTo>
                  <a:lnTo>
                    <a:pt x="49" y="51"/>
                  </a:lnTo>
                  <a:lnTo>
                    <a:pt x="46" y="28"/>
                  </a:lnTo>
                  <a:lnTo>
                    <a:pt x="18" y="11"/>
                  </a:lnTo>
                  <a:lnTo>
                    <a:pt x="18" y="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26" name="Freeform 669"/>
            <p:cNvSpPr>
              <a:spLocks/>
            </p:cNvSpPr>
            <p:nvPr/>
          </p:nvSpPr>
          <p:spPr bwMode="auto">
            <a:xfrm>
              <a:off x="3657" y="897"/>
              <a:ext cx="6" cy="16"/>
            </a:xfrm>
            <a:custGeom>
              <a:avLst/>
              <a:gdLst>
                <a:gd name="T0" fmla="*/ 0 w 49"/>
                <a:gd name="T1" fmla="*/ 0 h 64"/>
                <a:gd name="T2" fmla="*/ 0 w 49"/>
                <a:gd name="T3" fmla="*/ 3 h 64"/>
                <a:gd name="T4" fmla="*/ 2 w 49"/>
                <a:gd name="T5" fmla="*/ 9 h 64"/>
                <a:gd name="T6" fmla="*/ 3 w 49"/>
                <a:gd name="T7" fmla="*/ 13 h 64"/>
                <a:gd name="T8" fmla="*/ 5 w 49"/>
                <a:gd name="T9" fmla="*/ 16 h 64"/>
                <a:gd name="T10" fmla="*/ 6 w 49"/>
                <a:gd name="T11" fmla="*/ 16 h 64"/>
                <a:gd name="T12" fmla="*/ 5 w 49"/>
                <a:gd name="T13" fmla="*/ 10 h 64"/>
                <a:gd name="T14" fmla="*/ 2 w 49"/>
                <a:gd name="T15" fmla="*/ 6 h 64"/>
                <a:gd name="T16" fmla="*/ 0 w 49"/>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64">
                  <a:moveTo>
                    <a:pt x="2" y="0"/>
                  </a:moveTo>
                  <a:lnTo>
                    <a:pt x="0" y="12"/>
                  </a:lnTo>
                  <a:lnTo>
                    <a:pt x="18" y="36"/>
                  </a:lnTo>
                  <a:lnTo>
                    <a:pt x="24" y="50"/>
                  </a:lnTo>
                  <a:lnTo>
                    <a:pt x="42" y="64"/>
                  </a:lnTo>
                  <a:lnTo>
                    <a:pt x="49" y="63"/>
                  </a:lnTo>
                  <a:lnTo>
                    <a:pt x="37" y="41"/>
                  </a:lnTo>
                  <a:lnTo>
                    <a:pt x="18" y="23"/>
                  </a:lnTo>
                  <a:lnTo>
                    <a:pt x="2"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27" name="Freeform 670"/>
            <p:cNvSpPr>
              <a:spLocks/>
            </p:cNvSpPr>
            <p:nvPr/>
          </p:nvSpPr>
          <p:spPr bwMode="auto">
            <a:xfrm>
              <a:off x="3674" y="884"/>
              <a:ext cx="6" cy="13"/>
            </a:xfrm>
            <a:custGeom>
              <a:avLst/>
              <a:gdLst>
                <a:gd name="T0" fmla="*/ 4 w 49"/>
                <a:gd name="T1" fmla="*/ 2 h 52"/>
                <a:gd name="T2" fmla="*/ 6 w 49"/>
                <a:gd name="T3" fmla="*/ 0 h 52"/>
                <a:gd name="T4" fmla="*/ 3 w 49"/>
                <a:gd name="T5" fmla="*/ 6 h 52"/>
                <a:gd name="T6" fmla="*/ 3 w 49"/>
                <a:gd name="T7" fmla="*/ 9 h 52"/>
                <a:gd name="T8" fmla="*/ 1 w 49"/>
                <a:gd name="T9" fmla="*/ 13 h 52"/>
                <a:gd name="T10" fmla="*/ 0 w 49"/>
                <a:gd name="T11" fmla="*/ 13 h 52"/>
                <a:gd name="T12" fmla="*/ 0 w 49"/>
                <a:gd name="T13" fmla="*/ 7 h 52"/>
                <a:gd name="T14" fmla="*/ 4 w 49"/>
                <a:gd name="T15" fmla="*/ 3 h 52"/>
                <a:gd name="T16" fmla="*/ 4 w 49"/>
                <a:gd name="T17" fmla="*/ 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2">
                  <a:moveTo>
                    <a:pt x="30" y="6"/>
                  </a:moveTo>
                  <a:lnTo>
                    <a:pt x="49" y="0"/>
                  </a:lnTo>
                  <a:lnTo>
                    <a:pt x="23" y="24"/>
                  </a:lnTo>
                  <a:lnTo>
                    <a:pt x="24" y="37"/>
                  </a:lnTo>
                  <a:lnTo>
                    <a:pt x="6" y="52"/>
                  </a:lnTo>
                  <a:lnTo>
                    <a:pt x="0" y="51"/>
                  </a:lnTo>
                  <a:lnTo>
                    <a:pt x="4" y="28"/>
                  </a:lnTo>
                  <a:lnTo>
                    <a:pt x="30" y="11"/>
                  </a:lnTo>
                  <a:lnTo>
                    <a:pt x="30" y="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28" name="Freeform 671"/>
            <p:cNvSpPr>
              <a:spLocks/>
            </p:cNvSpPr>
            <p:nvPr/>
          </p:nvSpPr>
          <p:spPr bwMode="auto">
            <a:xfrm>
              <a:off x="3690" y="907"/>
              <a:ext cx="6" cy="13"/>
            </a:xfrm>
            <a:custGeom>
              <a:avLst/>
              <a:gdLst>
                <a:gd name="T0" fmla="*/ 4 w 49"/>
                <a:gd name="T1" fmla="*/ 2 h 52"/>
                <a:gd name="T2" fmla="*/ 6 w 49"/>
                <a:gd name="T3" fmla="*/ 0 h 52"/>
                <a:gd name="T4" fmla="*/ 3 w 49"/>
                <a:gd name="T5" fmla="*/ 6 h 52"/>
                <a:gd name="T6" fmla="*/ 3 w 49"/>
                <a:gd name="T7" fmla="*/ 9 h 52"/>
                <a:gd name="T8" fmla="*/ 1 w 49"/>
                <a:gd name="T9" fmla="*/ 13 h 52"/>
                <a:gd name="T10" fmla="*/ 0 w 49"/>
                <a:gd name="T11" fmla="*/ 13 h 52"/>
                <a:gd name="T12" fmla="*/ 0 w 49"/>
                <a:gd name="T13" fmla="*/ 7 h 52"/>
                <a:gd name="T14" fmla="*/ 4 w 49"/>
                <a:gd name="T15" fmla="*/ 3 h 52"/>
                <a:gd name="T16" fmla="*/ 4 w 49"/>
                <a:gd name="T17" fmla="*/ 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2">
                  <a:moveTo>
                    <a:pt x="31" y="6"/>
                  </a:moveTo>
                  <a:lnTo>
                    <a:pt x="49" y="0"/>
                  </a:lnTo>
                  <a:lnTo>
                    <a:pt x="24" y="23"/>
                  </a:lnTo>
                  <a:lnTo>
                    <a:pt x="25" y="36"/>
                  </a:lnTo>
                  <a:lnTo>
                    <a:pt x="6" y="52"/>
                  </a:lnTo>
                  <a:lnTo>
                    <a:pt x="0" y="50"/>
                  </a:lnTo>
                  <a:lnTo>
                    <a:pt x="4" y="27"/>
                  </a:lnTo>
                  <a:lnTo>
                    <a:pt x="31" y="11"/>
                  </a:lnTo>
                  <a:lnTo>
                    <a:pt x="31" y="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29" name="Freeform 672"/>
            <p:cNvSpPr>
              <a:spLocks/>
            </p:cNvSpPr>
            <p:nvPr/>
          </p:nvSpPr>
          <p:spPr bwMode="auto">
            <a:xfrm>
              <a:off x="3708" y="927"/>
              <a:ext cx="9" cy="5"/>
            </a:xfrm>
            <a:custGeom>
              <a:avLst/>
              <a:gdLst>
                <a:gd name="T0" fmla="*/ 9 w 74"/>
                <a:gd name="T1" fmla="*/ 5 h 20"/>
                <a:gd name="T2" fmla="*/ 8 w 74"/>
                <a:gd name="T3" fmla="*/ 3 h 20"/>
                <a:gd name="T4" fmla="*/ 5 w 74"/>
                <a:gd name="T5" fmla="*/ 2 h 20"/>
                <a:gd name="T6" fmla="*/ 3 w 74"/>
                <a:gd name="T7" fmla="*/ 0 h 20"/>
                <a:gd name="T8" fmla="*/ 0 w 74"/>
                <a:gd name="T9" fmla="*/ 1 h 20"/>
                <a:gd name="T10" fmla="*/ 0 w 74"/>
                <a:gd name="T11" fmla="*/ 3 h 20"/>
                <a:gd name="T12" fmla="*/ 3 w 74"/>
                <a:gd name="T13" fmla="*/ 4 h 20"/>
                <a:gd name="T14" fmla="*/ 6 w 74"/>
                <a:gd name="T15" fmla="*/ 4 h 20"/>
                <a:gd name="T16" fmla="*/ 9 w 74"/>
                <a:gd name="T17" fmla="*/ 5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20">
                  <a:moveTo>
                    <a:pt x="74" y="20"/>
                  </a:moveTo>
                  <a:lnTo>
                    <a:pt x="69" y="10"/>
                  </a:lnTo>
                  <a:lnTo>
                    <a:pt x="40" y="7"/>
                  </a:lnTo>
                  <a:lnTo>
                    <a:pt x="27" y="0"/>
                  </a:lnTo>
                  <a:lnTo>
                    <a:pt x="4" y="4"/>
                  </a:lnTo>
                  <a:lnTo>
                    <a:pt x="0" y="10"/>
                  </a:lnTo>
                  <a:lnTo>
                    <a:pt x="23" y="15"/>
                  </a:lnTo>
                  <a:lnTo>
                    <a:pt x="48" y="15"/>
                  </a:lnTo>
                  <a:lnTo>
                    <a:pt x="74" y="2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30" name="Freeform 673"/>
            <p:cNvSpPr>
              <a:spLocks/>
            </p:cNvSpPr>
            <p:nvPr/>
          </p:nvSpPr>
          <p:spPr bwMode="auto">
            <a:xfrm>
              <a:off x="3683" y="920"/>
              <a:ext cx="12" cy="8"/>
            </a:xfrm>
            <a:custGeom>
              <a:avLst/>
              <a:gdLst>
                <a:gd name="T0" fmla="*/ 0 w 102"/>
                <a:gd name="T1" fmla="*/ 0 h 30"/>
                <a:gd name="T2" fmla="*/ 2 w 102"/>
                <a:gd name="T3" fmla="*/ 0 h 30"/>
                <a:gd name="T4" fmla="*/ 5 w 102"/>
                <a:gd name="T5" fmla="*/ 1 h 30"/>
                <a:gd name="T6" fmla="*/ 11 w 102"/>
                <a:gd name="T7" fmla="*/ 3 h 30"/>
                <a:gd name="T8" fmla="*/ 12 w 102"/>
                <a:gd name="T9" fmla="*/ 8 h 30"/>
                <a:gd name="T10" fmla="*/ 9 w 102"/>
                <a:gd name="T11" fmla="*/ 3 h 30"/>
                <a:gd name="T12" fmla="*/ 6 w 102"/>
                <a:gd name="T13" fmla="*/ 3 h 30"/>
                <a:gd name="T14" fmla="*/ 4 w 102"/>
                <a:gd name="T15" fmla="*/ 2 h 30"/>
                <a:gd name="T16" fmla="*/ 1 w 102"/>
                <a:gd name="T17" fmla="*/ 1 h 30"/>
                <a:gd name="T18" fmla="*/ 0 w 102"/>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 h="30">
                  <a:moveTo>
                    <a:pt x="0" y="0"/>
                  </a:moveTo>
                  <a:lnTo>
                    <a:pt x="20" y="0"/>
                  </a:lnTo>
                  <a:lnTo>
                    <a:pt x="42" y="2"/>
                  </a:lnTo>
                  <a:lnTo>
                    <a:pt x="90" y="13"/>
                  </a:lnTo>
                  <a:lnTo>
                    <a:pt x="102" y="30"/>
                  </a:lnTo>
                  <a:lnTo>
                    <a:pt x="79" y="10"/>
                  </a:lnTo>
                  <a:lnTo>
                    <a:pt x="50" y="13"/>
                  </a:lnTo>
                  <a:lnTo>
                    <a:pt x="34" y="6"/>
                  </a:lnTo>
                  <a:lnTo>
                    <a:pt x="12" y="5"/>
                  </a:lnTo>
                  <a:lnTo>
                    <a:pt x="0"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31" name="Freeform 674"/>
            <p:cNvSpPr>
              <a:spLocks/>
            </p:cNvSpPr>
            <p:nvPr/>
          </p:nvSpPr>
          <p:spPr bwMode="auto">
            <a:xfrm>
              <a:off x="3698" y="876"/>
              <a:ext cx="6" cy="16"/>
            </a:xfrm>
            <a:custGeom>
              <a:avLst/>
              <a:gdLst>
                <a:gd name="T0" fmla="*/ 6 w 48"/>
                <a:gd name="T1" fmla="*/ 16 h 64"/>
                <a:gd name="T2" fmla="*/ 6 w 48"/>
                <a:gd name="T3" fmla="*/ 13 h 64"/>
                <a:gd name="T4" fmla="*/ 4 w 48"/>
                <a:gd name="T5" fmla="*/ 7 h 64"/>
                <a:gd name="T6" fmla="*/ 3 w 48"/>
                <a:gd name="T7" fmla="*/ 4 h 64"/>
                <a:gd name="T8" fmla="*/ 1 w 48"/>
                <a:gd name="T9" fmla="*/ 0 h 64"/>
                <a:gd name="T10" fmla="*/ 0 w 48"/>
                <a:gd name="T11" fmla="*/ 0 h 64"/>
                <a:gd name="T12" fmla="*/ 2 w 48"/>
                <a:gd name="T13" fmla="*/ 6 h 64"/>
                <a:gd name="T14" fmla="*/ 4 w 48"/>
                <a:gd name="T15" fmla="*/ 11 h 64"/>
                <a:gd name="T16" fmla="*/ 6 w 48"/>
                <a:gd name="T17" fmla="*/ 16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64">
                  <a:moveTo>
                    <a:pt x="46" y="64"/>
                  </a:moveTo>
                  <a:lnTo>
                    <a:pt x="48" y="53"/>
                  </a:lnTo>
                  <a:lnTo>
                    <a:pt x="30" y="28"/>
                  </a:lnTo>
                  <a:lnTo>
                    <a:pt x="23" y="14"/>
                  </a:lnTo>
                  <a:lnTo>
                    <a:pt x="5" y="0"/>
                  </a:lnTo>
                  <a:lnTo>
                    <a:pt x="0" y="0"/>
                  </a:lnTo>
                  <a:lnTo>
                    <a:pt x="12" y="22"/>
                  </a:lnTo>
                  <a:lnTo>
                    <a:pt x="30" y="42"/>
                  </a:lnTo>
                  <a:lnTo>
                    <a:pt x="46" y="6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32" name="Freeform 675"/>
            <p:cNvSpPr>
              <a:spLocks/>
            </p:cNvSpPr>
            <p:nvPr/>
          </p:nvSpPr>
          <p:spPr bwMode="auto">
            <a:xfrm>
              <a:off x="3681" y="893"/>
              <a:ext cx="6" cy="13"/>
            </a:xfrm>
            <a:custGeom>
              <a:avLst/>
              <a:gdLst>
                <a:gd name="T0" fmla="*/ 2 w 48"/>
                <a:gd name="T1" fmla="*/ 12 h 52"/>
                <a:gd name="T2" fmla="*/ 0 w 48"/>
                <a:gd name="T3" fmla="*/ 13 h 52"/>
                <a:gd name="T4" fmla="*/ 3 w 48"/>
                <a:gd name="T5" fmla="*/ 7 h 52"/>
                <a:gd name="T6" fmla="*/ 3 w 48"/>
                <a:gd name="T7" fmla="*/ 3 h 52"/>
                <a:gd name="T8" fmla="*/ 5 w 48"/>
                <a:gd name="T9" fmla="*/ 0 h 52"/>
                <a:gd name="T10" fmla="*/ 6 w 48"/>
                <a:gd name="T11" fmla="*/ 0 h 52"/>
                <a:gd name="T12" fmla="*/ 5 w 48"/>
                <a:gd name="T13" fmla="*/ 6 h 52"/>
                <a:gd name="T14" fmla="*/ 2 w 48"/>
                <a:gd name="T15" fmla="*/ 10 h 52"/>
                <a:gd name="T16" fmla="*/ 2 w 48"/>
                <a:gd name="T17" fmla="*/ 1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52">
                  <a:moveTo>
                    <a:pt x="17" y="46"/>
                  </a:moveTo>
                  <a:lnTo>
                    <a:pt x="0" y="52"/>
                  </a:lnTo>
                  <a:lnTo>
                    <a:pt x="23" y="28"/>
                  </a:lnTo>
                  <a:lnTo>
                    <a:pt x="22" y="13"/>
                  </a:lnTo>
                  <a:lnTo>
                    <a:pt x="42" y="0"/>
                  </a:lnTo>
                  <a:lnTo>
                    <a:pt x="48" y="1"/>
                  </a:lnTo>
                  <a:lnTo>
                    <a:pt x="42" y="24"/>
                  </a:lnTo>
                  <a:lnTo>
                    <a:pt x="17" y="41"/>
                  </a:lnTo>
                  <a:lnTo>
                    <a:pt x="17" y="4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33" name="Freeform 676"/>
            <p:cNvSpPr>
              <a:spLocks/>
            </p:cNvSpPr>
            <p:nvPr/>
          </p:nvSpPr>
          <p:spPr bwMode="auto">
            <a:xfrm>
              <a:off x="3736" y="897"/>
              <a:ext cx="8" cy="23"/>
            </a:xfrm>
            <a:custGeom>
              <a:avLst/>
              <a:gdLst>
                <a:gd name="T0" fmla="*/ 0 w 62"/>
                <a:gd name="T1" fmla="*/ 23 h 92"/>
                <a:gd name="T2" fmla="*/ 2 w 62"/>
                <a:gd name="T3" fmla="*/ 19 h 92"/>
                <a:gd name="T4" fmla="*/ 4 w 62"/>
                <a:gd name="T5" fmla="*/ 16 h 92"/>
                <a:gd name="T6" fmla="*/ 8 w 62"/>
                <a:gd name="T7" fmla="*/ 6 h 92"/>
                <a:gd name="T8" fmla="*/ 8 w 62"/>
                <a:gd name="T9" fmla="*/ 0 h 92"/>
                <a:gd name="T10" fmla="*/ 7 w 62"/>
                <a:gd name="T11" fmla="*/ 8 h 92"/>
                <a:gd name="T12" fmla="*/ 4 w 62"/>
                <a:gd name="T13" fmla="*/ 13 h 92"/>
                <a:gd name="T14" fmla="*/ 3 w 62"/>
                <a:gd name="T15" fmla="*/ 16 h 92"/>
                <a:gd name="T16" fmla="*/ 1 w 62"/>
                <a:gd name="T17" fmla="*/ 20 h 92"/>
                <a:gd name="T18" fmla="*/ 0 w 62"/>
                <a:gd name="T19" fmla="*/ 23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 h="92">
                  <a:moveTo>
                    <a:pt x="0" y="92"/>
                  </a:moveTo>
                  <a:lnTo>
                    <a:pt x="16" y="77"/>
                  </a:lnTo>
                  <a:lnTo>
                    <a:pt x="32" y="63"/>
                  </a:lnTo>
                  <a:lnTo>
                    <a:pt x="62" y="22"/>
                  </a:lnTo>
                  <a:lnTo>
                    <a:pt x="62" y="0"/>
                  </a:lnTo>
                  <a:lnTo>
                    <a:pt x="55" y="31"/>
                  </a:lnTo>
                  <a:lnTo>
                    <a:pt x="32" y="50"/>
                  </a:lnTo>
                  <a:lnTo>
                    <a:pt x="22" y="63"/>
                  </a:lnTo>
                  <a:lnTo>
                    <a:pt x="6" y="78"/>
                  </a:lnTo>
                  <a:lnTo>
                    <a:pt x="0" y="92"/>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34" name="Freeform 677"/>
            <p:cNvSpPr>
              <a:spLocks/>
            </p:cNvSpPr>
            <p:nvPr/>
          </p:nvSpPr>
          <p:spPr bwMode="auto">
            <a:xfrm>
              <a:off x="3667" y="914"/>
              <a:ext cx="6" cy="13"/>
            </a:xfrm>
            <a:custGeom>
              <a:avLst/>
              <a:gdLst>
                <a:gd name="T0" fmla="*/ 4 w 47"/>
                <a:gd name="T1" fmla="*/ 12 h 52"/>
                <a:gd name="T2" fmla="*/ 6 w 47"/>
                <a:gd name="T3" fmla="*/ 13 h 52"/>
                <a:gd name="T4" fmla="*/ 3 w 47"/>
                <a:gd name="T5" fmla="*/ 7 h 52"/>
                <a:gd name="T6" fmla="*/ 3 w 47"/>
                <a:gd name="T7" fmla="*/ 4 h 52"/>
                <a:gd name="T8" fmla="*/ 1 w 47"/>
                <a:gd name="T9" fmla="*/ 0 h 52"/>
                <a:gd name="T10" fmla="*/ 0 w 47"/>
                <a:gd name="T11" fmla="*/ 0 h 52"/>
                <a:gd name="T12" fmla="*/ 1 w 47"/>
                <a:gd name="T13" fmla="*/ 6 h 52"/>
                <a:gd name="T14" fmla="*/ 4 w 47"/>
                <a:gd name="T15" fmla="*/ 10 h 52"/>
                <a:gd name="T16" fmla="*/ 4 w 47"/>
                <a:gd name="T17" fmla="*/ 1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52">
                  <a:moveTo>
                    <a:pt x="30" y="46"/>
                  </a:moveTo>
                  <a:lnTo>
                    <a:pt x="47" y="52"/>
                  </a:lnTo>
                  <a:lnTo>
                    <a:pt x="23" y="28"/>
                  </a:lnTo>
                  <a:lnTo>
                    <a:pt x="24" y="15"/>
                  </a:lnTo>
                  <a:lnTo>
                    <a:pt x="5" y="0"/>
                  </a:lnTo>
                  <a:lnTo>
                    <a:pt x="0" y="0"/>
                  </a:lnTo>
                  <a:lnTo>
                    <a:pt x="4" y="25"/>
                  </a:lnTo>
                  <a:lnTo>
                    <a:pt x="30" y="40"/>
                  </a:lnTo>
                  <a:lnTo>
                    <a:pt x="30" y="4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35" name="Freeform 678"/>
            <p:cNvSpPr>
              <a:spLocks/>
            </p:cNvSpPr>
            <p:nvPr/>
          </p:nvSpPr>
          <p:spPr bwMode="auto">
            <a:xfrm>
              <a:off x="3666" y="890"/>
              <a:ext cx="9" cy="5"/>
            </a:xfrm>
            <a:custGeom>
              <a:avLst/>
              <a:gdLst>
                <a:gd name="T0" fmla="*/ 0 w 74"/>
                <a:gd name="T1" fmla="*/ 0 h 18"/>
                <a:gd name="T2" fmla="*/ 1 w 74"/>
                <a:gd name="T3" fmla="*/ 3 h 18"/>
                <a:gd name="T4" fmla="*/ 4 w 74"/>
                <a:gd name="T5" fmla="*/ 4 h 18"/>
                <a:gd name="T6" fmla="*/ 6 w 74"/>
                <a:gd name="T7" fmla="*/ 5 h 18"/>
                <a:gd name="T8" fmla="*/ 9 w 74"/>
                <a:gd name="T9" fmla="*/ 4 h 18"/>
                <a:gd name="T10" fmla="*/ 9 w 74"/>
                <a:gd name="T11" fmla="*/ 3 h 18"/>
                <a:gd name="T12" fmla="*/ 6 w 74"/>
                <a:gd name="T13" fmla="*/ 1 h 18"/>
                <a:gd name="T14" fmla="*/ 3 w 74"/>
                <a:gd name="T15" fmla="*/ 1 h 18"/>
                <a:gd name="T16" fmla="*/ 0 w 7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18">
                  <a:moveTo>
                    <a:pt x="0" y="0"/>
                  </a:moveTo>
                  <a:lnTo>
                    <a:pt x="6" y="10"/>
                  </a:lnTo>
                  <a:lnTo>
                    <a:pt x="35" y="13"/>
                  </a:lnTo>
                  <a:lnTo>
                    <a:pt x="48" y="18"/>
                  </a:lnTo>
                  <a:lnTo>
                    <a:pt x="71" y="15"/>
                  </a:lnTo>
                  <a:lnTo>
                    <a:pt x="74" y="10"/>
                  </a:lnTo>
                  <a:lnTo>
                    <a:pt x="52" y="4"/>
                  </a:lnTo>
                  <a:lnTo>
                    <a:pt x="26" y="4"/>
                  </a:lnTo>
                  <a:lnTo>
                    <a:pt x="0"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36" name="Freeform 679"/>
            <p:cNvSpPr>
              <a:spLocks/>
            </p:cNvSpPr>
            <p:nvPr/>
          </p:nvSpPr>
          <p:spPr bwMode="auto">
            <a:xfrm>
              <a:off x="3680" y="929"/>
              <a:ext cx="6" cy="16"/>
            </a:xfrm>
            <a:custGeom>
              <a:avLst/>
              <a:gdLst>
                <a:gd name="T0" fmla="*/ 0 w 48"/>
                <a:gd name="T1" fmla="*/ 0 h 64"/>
                <a:gd name="T2" fmla="*/ 0 w 48"/>
                <a:gd name="T3" fmla="*/ 3 h 64"/>
                <a:gd name="T4" fmla="*/ 2 w 48"/>
                <a:gd name="T5" fmla="*/ 9 h 64"/>
                <a:gd name="T6" fmla="*/ 3 w 48"/>
                <a:gd name="T7" fmla="*/ 12 h 64"/>
                <a:gd name="T8" fmla="*/ 5 w 48"/>
                <a:gd name="T9" fmla="*/ 16 h 64"/>
                <a:gd name="T10" fmla="*/ 6 w 48"/>
                <a:gd name="T11" fmla="*/ 16 h 64"/>
                <a:gd name="T12" fmla="*/ 4 w 48"/>
                <a:gd name="T13" fmla="*/ 10 h 64"/>
                <a:gd name="T14" fmla="*/ 2 w 48"/>
                <a:gd name="T15" fmla="*/ 6 h 64"/>
                <a:gd name="T16" fmla="*/ 0 w 48"/>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64">
                  <a:moveTo>
                    <a:pt x="2" y="0"/>
                  </a:moveTo>
                  <a:lnTo>
                    <a:pt x="0" y="12"/>
                  </a:lnTo>
                  <a:lnTo>
                    <a:pt x="18" y="35"/>
                  </a:lnTo>
                  <a:lnTo>
                    <a:pt x="23" y="48"/>
                  </a:lnTo>
                  <a:lnTo>
                    <a:pt x="42" y="64"/>
                  </a:lnTo>
                  <a:lnTo>
                    <a:pt x="48" y="63"/>
                  </a:lnTo>
                  <a:lnTo>
                    <a:pt x="35" y="41"/>
                  </a:lnTo>
                  <a:lnTo>
                    <a:pt x="18" y="23"/>
                  </a:lnTo>
                  <a:lnTo>
                    <a:pt x="2"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37" name="Freeform 680"/>
            <p:cNvSpPr>
              <a:spLocks/>
            </p:cNvSpPr>
            <p:nvPr/>
          </p:nvSpPr>
          <p:spPr bwMode="auto">
            <a:xfrm>
              <a:off x="3716" y="924"/>
              <a:ext cx="6" cy="6"/>
            </a:xfrm>
            <a:custGeom>
              <a:avLst/>
              <a:gdLst>
                <a:gd name="T0" fmla="*/ 6 w 49"/>
                <a:gd name="T1" fmla="*/ 0 h 21"/>
                <a:gd name="T2" fmla="*/ 5 w 49"/>
                <a:gd name="T3" fmla="*/ 4 h 21"/>
                <a:gd name="T4" fmla="*/ 3 w 49"/>
                <a:gd name="T5" fmla="*/ 4 h 21"/>
                <a:gd name="T6" fmla="*/ 1 w 49"/>
                <a:gd name="T7" fmla="*/ 3 h 21"/>
                <a:gd name="T8" fmla="*/ 0 w 49"/>
                <a:gd name="T9" fmla="*/ 6 h 21"/>
                <a:gd name="T10" fmla="*/ 1 w 49"/>
                <a:gd name="T11" fmla="*/ 5 h 21"/>
                <a:gd name="T12" fmla="*/ 3 w 49"/>
                <a:gd name="T13" fmla="*/ 5 h 21"/>
                <a:gd name="T14" fmla="*/ 4 w 49"/>
                <a:gd name="T15" fmla="*/ 6 h 21"/>
                <a:gd name="T16" fmla="*/ 6 w 49"/>
                <a:gd name="T17" fmla="*/ 0 h 21"/>
                <a:gd name="T18" fmla="*/ 6 w 49"/>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21">
                  <a:moveTo>
                    <a:pt x="46" y="0"/>
                  </a:moveTo>
                  <a:lnTo>
                    <a:pt x="39" y="14"/>
                  </a:lnTo>
                  <a:lnTo>
                    <a:pt x="27" y="14"/>
                  </a:lnTo>
                  <a:lnTo>
                    <a:pt x="9" y="12"/>
                  </a:lnTo>
                  <a:lnTo>
                    <a:pt x="0" y="21"/>
                  </a:lnTo>
                  <a:lnTo>
                    <a:pt x="9" y="17"/>
                  </a:lnTo>
                  <a:lnTo>
                    <a:pt x="21" y="17"/>
                  </a:lnTo>
                  <a:lnTo>
                    <a:pt x="33" y="21"/>
                  </a:lnTo>
                  <a:lnTo>
                    <a:pt x="49" y="0"/>
                  </a:lnTo>
                  <a:lnTo>
                    <a:pt x="46"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38" name="Freeform 681"/>
            <p:cNvSpPr>
              <a:spLocks/>
            </p:cNvSpPr>
            <p:nvPr/>
          </p:nvSpPr>
          <p:spPr bwMode="auto">
            <a:xfrm>
              <a:off x="3725" y="928"/>
              <a:ext cx="5" cy="8"/>
            </a:xfrm>
            <a:custGeom>
              <a:avLst/>
              <a:gdLst>
                <a:gd name="T0" fmla="*/ 5 w 43"/>
                <a:gd name="T1" fmla="*/ 7 h 30"/>
                <a:gd name="T2" fmla="*/ 4 w 43"/>
                <a:gd name="T3" fmla="*/ 8 h 30"/>
                <a:gd name="T4" fmla="*/ 2 w 43"/>
                <a:gd name="T5" fmla="*/ 8 h 30"/>
                <a:gd name="T6" fmla="*/ 0 w 43"/>
                <a:gd name="T7" fmla="*/ 5 h 30"/>
                <a:gd name="T8" fmla="*/ 0 w 43"/>
                <a:gd name="T9" fmla="*/ 2 h 30"/>
                <a:gd name="T10" fmla="*/ 0 w 43"/>
                <a:gd name="T11" fmla="*/ 0 h 30"/>
                <a:gd name="T12" fmla="*/ 1 w 43"/>
                <a:gd name="T13" fmla="*/ 6 h 30"/>
                <a:gd name="T14" fmla="*/ 3 w 43"/>
                <a:gd name="T15" fmla="*/ 7 h 30"/>
                <a:gd name="T16" fmla="*/ 4 w 43"/>
                <a:gd name="T17" fmla="*/ 6 h 30"/>
                <a:gd name="T18" fmla="*/ 5 w 43"/>
                <a:gd name="T19" fmla="*/ 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30">
                  <a:moveTo>
                    <a:pt x="43" y="27"/>
                  </a:moveTo>
                  <a:lnTo>
                    <a:pt x="33" y="30"/>
                  </a:lnTo>
                  <a:lnTo>
                    <a:pt x="17" y="30"/>
                  </a:lnTo>
                  <a:lnTo>
                    <a:pt x="0" y="17"/>
                  </a:lnTo>
                  <a:lnTo>
                    <a:pt x="4" y="8"/>
                  </a:lnTo>
                  <a:lnTo>
                    <a:pt x="0" y="0"/>
                  </a:lnTo>
                  <a:lnTo>
                    <a:pt x="8" y="21"/>
                  </a:lnTo>
                  <a:lnTo>
                    <a:pt x="24" y="27"/>
                  </a:lnTo>
                  <a:lnTo>
                    <a:pt x="35" y="21"/>
                  </a:lnTo>
                  <a:lnTo>
                    <a:pt x="43" y="27"/>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39" name="Freeform 682"/>
            <p:cNvSpPr>
              <a:spLocks/>
            </p:cNvSpPr>
            <p:nvPr/>
          </p:nvSpPr>
          <p:spPr bwMode="auto">
            <a:xfrm>
              <a:off x="3736" y="937"/>
              <a:ext cx="6" cy="5"/>
            </a:xfrm>
            <a:custGeom>
              <a:avLst/>
              <a:gdLst>
                <a:gd name="T0" fmla="*/ 0 w 49"/>
                <a:gd name="T1" fmla="*/ 0 h 19"/>
                <a:gd name="T2" fmla="*/ 1 w 49"/>
                <a:gd name="T3" fmla="*/ 3 h 19"/>
                <a:gd name="T4" fmla="*/ 2 w 49"/>
                <a:gd name="T5" fmla="*/ 5 h 19"/>
                <a:gd name="T6" fmla="*/ 5 w 49"/>
                <a:gd name="T7" fmla="*/ 5 h 19"/>
                <a:gd name="T8" fmla="*/ 5 w 49"/>
                <a:gd name="T9" fmla="*/ 3 h 19"/>
                <a:gd name="T10" fmla="*/ 6 w 49"/>
                <a:gd name="T11" fmla="*/ 1 h 19"/>
                <a:gd name="T12" fmla="*/ 4 w 49"/>
                <a:gd name="T13" fmla="*/ 4 h 19"/>
                <a:gd name="T14" fmla="*/ 2 w 49"/>
                <a:gd name="T15" fmla="*/ 3 h 19"/>
                <a:gd name="T16" fmla="*/ 1 w 49"/>
                <a:gd name="T17" fmla="*/ 0 h 19"/>
                <a:gd name="T18" fmla="*/ 0 w 49"/>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19">
                  <a:moveTo>
                    <a:pt x="0" y="1"/>
                  </a:moveTo>
                  <a:lnTo>
                    <a:pt x="8" y="11"/>
                  </a:lnTo>
                  <a:lnTo>
                    <a:pt x="20" y="18"/>
                  </a:lnTo>
                  <a:lnTo>
                    <a:pt x="43" y="19"/>
                  </a:lnTo>
                  <a:lnTo>
                    <a:pt x="43" y="11"/>
                  </a:lnTo>
                  <a:lnTo>
                    <a:pt x="49" y="5"/>
                  </a:lnTo>
                  <a:lnTo>
                    <a:pt x="30" y="16"/>
                  </a:lnTo>
                  <a:lnTo>
                    <a:pt x="16" y="12"/>
                  </a:lnTo>
                  <a:lnTo>
                    <a:pt x="10" y="0"/>
                  </a:lnTo>
                  <a:lnTo>
                    <a:pt x="0" y="1"/>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40" name="Freeform 683"/>
            <p:cNvSpPr>
              <a:spLocks/>
            </p:cNvSpPr>
            <p:nvPr/>
          </p:nvSpPr>
          <p:spPr bwMode="auto">
            <a:xfrm>
              <a:off x="3605" y="862"/>
              <a:ext cx="6" cy="5"/>
            </a:xfrm>
            <a:custGeom>
              <a:avLst/>
              <a:gdLst>
                <a:gd name="T0" fmla="*/ 6 w 50"/>
                <a:gd name="T1" fmla="*/ 5 h 20"/>
                <a:gd name="T2" fmla="*/ 5 w 50"/>
                <a:gd name="T3" fmla="*/ 2 h 20"/>
                <a:gd name="T4" fmla="*/ 3 w 50"/>
                <a:gd name="T5" fmla="*/ 2 h 20"/>
                <a:gd name="T6" fmla="*/ 1 w 50"/>
                <a:gd name="T7" fmla="*/ 2 h 20"/>
                <a:gd name="T8" fmla="*/ 0 w 50"/>
                <a:gd name="T9" fmla="*/ 0 h 20"/>
                <a:gd name="T10" fmla="*/ 1 w 50"/>
                <a:gd name="T11" fmla="*/ 1 h 20"/>
                <a:gd name="T12" fmla="*/ 3 w 50"/>
                <a:gd name="T13" fmla="*/ 1 h 20"/>
                <a:gd name="T14" fmla="*/ 4 w 50"/>
                <a:gd name="T15" fmla="*/ 0 h 20"/>
                <a:gd name="T16" fmla="*/ 6 w 50"/>
                <a:gd name="T17" fmla="*/ 5 h 20"/>
                <a:gd name="T18" fmla="*/ 6 w 50"/>
                <a:gd name="T19" fmla="*/ 5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20">
                  <a:moveTo>
                    <a:pt x="46" y="20"/>
                  </a:moveTo>
                  <a:lnTo>
                    <a:pt x="40" y="6"/>
                  </a:lnTo>
                  <a:lnTo>
                    <a:pt x="27" y="6"/>
                  </a:lnTo>
                  <a:lnTo>
                    <a:pt x="8" y="8"/>
                  </a:lnTo>
                  <a:lnTo>
                    <a:pt x="0" y="0"/>
                  </a:lnTo>
                  <a:lnTo>
                    <a:pt x="8" y="3"/>
                  </a:lnTo>
                  <a:lnTo>
                    <a:pt x="22" y="3"/>
                  </a:lnTo>
                  <a:lnTo>
                    <a:pt x="33" y="0"/>
                  </a:lnTo>
                  <a:lnTo>
                    <a:pt x="50" y="20"/>
                  </a:lnTo>
                  <a:lnTo>
                    <a:pt x="46" y="2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41" name="Freeform 684"/>
            <p:cNvSpPr>
              <a:spLocks/>
            </p:cNvSpPr>
            <p:nvPr/>
          </p:nvSpPr>
          <p:spPr bwMode="auto">
            <a:xfrm>
              <a:off x="3614" y="855"/>
              <a:ext cx="5" cy="8"/>
            </a:xfrm>
            <a:custGeom>
              <a:avLst/>
              <a:gdLst>
                <a:gd name="T0" fmla="*/ 5 w 42"/>
                <a:gd name="T1" fmla="*/ 1 h 31"/>
                <a:gd name="T2" fmla="*/ 4 w 42"/>
                <a:gd name="T3" fmla="*/ 0 h 31"/>
                <a:gd name="T4" fmla="*/ 2 w 42"/>
                <a:gd name="T5" fmla="*/ 0 h 31"/>
                <a:gd name="T6" fmla="*/ 0 w 42"/>
                <a:gd name="T7" fmla="*/ 3 h 31"/>
                <a:gd name="T8" fmla="*/ 0 w 42"/>
                <a:gd name="T9" fmla="*/ 6 h 31"/>
                <a:gd name="T10" fmla="*/ 0 w 42"/>
                <a:gd name="T11" fmla="*/ 8 h 31"/>
                <a:gd name="T12" fmla="*/ 1 w 42"/>
                <a:gd name="T13" fmla="*/ 3 h 31"/>
                <a:gd name="T14" fmla="*/ 3 w 42"/>
                <a:gd name="T15" fmla="*/ 1 h 31"/>
                <a:gd name="T16" fmla="*/ 4 w 42"/>
                <a:gd name="T17" fmla="*/ 3 h 31"/>
                <a:gd name="T18" fmla="*/ 5 w 42"/>
                <a:gd name="T19" fmla="*/ 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31">
                  <a:moveTo>
                    <a:pt x="42" y="4"/>
                  </a:moveTo>
                  <a:lnTo>
                    <a:pt x="31" y="0"/>
                  </a:lnTo>
                  <a:lnTo>
                    <a:pt x="17" y="0"/>
                  </a:lnTo>
                  <a:lnTo>
                    <a:pt x="0" y="12"/>
                  </a:lnTo>
                  <a:lnTo>
                    <a:pt x="1" y="23"/>
                  </a:lnTo>
                  <a:lnTo>
                    <a:pt x="0" y="31"/>
                  </a:lnTo>
                  <a:lnTo>
                    <a:pt x="8" y="10"/>
                  </a:lnTo>
                  <a:lnTo>
                    <a:pt x="22" y="4"/>
                  </a:lnTo>
                  <a:lnTo>
                    <a:pt x="33" y="10"/>
                  </a:lnTo>
                  <a:lnTo>
                    <a:pt x="42" y="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42" name="Freeform 685"/>
            <p:cNvSpPr>
              <a:spLocks/>
            </p:cNvSpPr>
            <p:nvPr/>
          </p:nvSpPr>
          <p:spPr bwMode="auto">
            <a:xfrm>
              <a:off x="3624" y="850"/>
              <a:ext cx="7" cy="4"/>
            </a:xfrm>
            <a:custGeom>
              <a:avLst/>
              <a:gdLst>
                <a:gd name="T0" fmla="*/ 0 w 49"/>
                <a:gd name="T1" fmla="*/ 4 h 20"/>
                <a:gd name="T2" fmla="*/ 1 w 49"/>
                <a:gd name="T3" fmla="*/ 2 h 20"/>
                <a:gd name="T4" fmla="*/ 3 w 49"/>
                <a:gd name="T5" fmla="*/ 0 h 20"/>
                <a:gd name="T6" fmla="*/ 6 w 49"/>
                <a:gd name="T7" fmla="*/ 0 h 20"/>
                <a:gd name="T8" fmla="*/ 6 w 49"/>
                <a:gd name="T9" fmla="*/ 2 h 20"/>
                <a:gd name="T10" fmla="*/ 7 w 49"/>
                <a:gd name="T11" fmla="*/ 3 h 20"/>
                <a:gd name="T12" fmla="*/ 4 w 49"/>
                <a:gd name="T13" fmla="*/ 1 h 20"/>
                <a:gd name="T14" fmla="*/ 2 w 49"/>
                <a:gd name="T15" fmla="*/ 2 h 20"/>
                <a:gd name="T16" fmla="*/ 1 w 49"/>
                <a:gd name="T17" fmla="*/ 4 h 20"/>
                <a:gd name="T18" fmla="*/ 0 w 49"/>
                <a:gd name="T19" fmla="*/ 4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20">
                  <a:moveTo>
                    <a:pt x="0" y="19"/>
                  </a:moveTo>
                  <a:lnTo>
                    <a:pt x="8" y="10"/>
                  </a:lnTo>
                  <a:lnTo>
                    <a:pt x="19" y="2"/>
                  </a:lnTo>
                  <a:lnTo>
                    <a:pt x="40" y="0"/>
                  </a:lnTo>
                  <a:lnTo>
                    <a:pt x="42" y="10"/>
                  </a:lnTo>
                  <a:lnTo>
                    <a:pt x="49" y="15"/>
                  </a:lnTo>
                  <a:lnTo>
                    <a:pt x="30" y="4"/>
                  </a:lnTo>
                  <a:lnTo>
                    <a:pt x="16" y="8"/>
                  </a:lnTo>
                  <a:lnTo>
                    <a:pt x="10" y="20"/>
                  </a:lnTo>
                  <a:lnTo>
                    <a:pt x="0" y="1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43" name="Freeform 686"/>
            <p:cNvSpPr>
              <a:spLocks/>
            </p:cNvSpPr>
            <p:nvPr/>
          </p:nvSpPr>
          <p:spPr bwMode="auto">
            <a:xfrm>
              <a:off x="3593" y="903"/>
              <a:ext cx="6" cy="16"/>
            </a:xfrm>
            <a:custGeom>
              <a:avLst/>
              <a:gdLst>
                <a:gd name="T0" fmla="*/ 0 w 46"/>
                <a:gd name="T1" fmla="*/ 16 h 64"/>
                <a:gd name="T2" fmla="*/ 0 w 46"/>
                <a:gd name="T3" fmla="*/ 13 h 64"/>
                <a:gd name="T4" fmla="*/ 2 w 46"/>
                <a:gd name="T5" fmla="*/ 7 h 64"/>
                <a:gd name="T6" fmla="*/ 3 w 46"/>
                <a:gd name="T7" fmla="*/ 4 h 64"/>
                <a:gd name="T8" fmla="*/ 5 w 46"/>
                <a:gd name="T9" fmla="*/ 0 h 64"/>
                <a:gd name="T10" fmla="*/ 6 w 46"/>
                <a:gd name="T11" fmla="*/ 1 h 64"/>
                <a:gd name="T12" fmla="*/ 5 w 46"/>
                <a:gd name="T13" fmla="*/ 6 h 64"/>
                <a:gd name="T14" fmla="*/ 2 w 46"/>
                <a:gd name="T15" fmla="*/ 11 h 64"/>
                <a:gd name="T16" fmla="*/ 0 w 46"/>
                <a:gd name="T17" fmla="*/ 16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64">
                  <a:moveTo>
                    <a:pt x="1" y="64"/>
                  </a:moveTo>
                  <a:lnTo>
                    <a:pt x="0" y="53"/>
                  </a:lnTo>
                  <a:lnTo>
                    <a:pt x="17" y="28"/>
                  </a:lnTo>
                  <a:lnTo>
                    <a:pt x="23" y="15"/>
                  </a:lnTo>
                  <a:lnTo>
                    <a:pt x="42" y="0"/>
                  </a:lnTo>
                  <a:lnTo>
                    <a:pt x="46" y="3"/>
                  </a:lnTo>
                  <a:lnTo>
                    <a:pt x="35" y="23"/>
                  </a:lnTo>
                  <a:lnTo>
                    <a:pt x="16" y="42"/>
                  </a:lnTo>
                  <a:lnTo>
                    <a:pt x="1" y="6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44" name="Freeform 687"/>
            <p:cNvSpPr>
              <a:spLocks/>
            </p:cNvSpPr>
            <p:nvPr/>
          </p:nvSpPr>
          <p:spPr bwMode="auto">
            <a:xfrm>
              <a:off x="3602" y="890"/>
              <a:ext cx="7" cy="13"/>
            </a:xfrm>
            <a:custGeom>
              <a:avLst/>
              <a:gdLst>
                <a:gd name="T0" fmla="*/ 5 w 51"/>
                <a:gd name="T1" fmla="*/ 2 h 52"/>
                <a:gd name="T2" fmla="*/ 7 w 51"/>
                <a:gd name="T3" fmla="*/ 0 h 52"/>
                <a:gd name="T4" fmla="*/ 4 w 51"/>
                <a:gd name="T5" fmla="*/ 6 h 52"/>
                <a:gd name="T6" fmla="*/ 4 w 51"/>
                <a:gd name="T7" fmla="*/ 10 h 52"/>
                <a:gd name="T8" fmla="*/ 1 w 51"/>
                <a:gd name="T9" fmla="*/ 13 h 52"/>
                <a:gd name="T10" fmla="*/ 0 w 51"/>
                <a:gd name="T11" fmla="*/ 13 h 52"/>
                <a:gd name="T12" fmla="*/ 1 w 51"/>
                <a:gd name="T13" fmla="*/ 7 h 52"/>
                <a:gd name="T14" fmla="*/ 5 w 51"/>
                <a:gd name="T15" fmla="*/ 3 h 52"/>
                <a:gd name="T16" fmla="*/ 5 w 51"/>
                <a:gd name="T17" fmla="*/ 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52">
                  <a:moveTo>
                    <a:pt x="33" y="6"/>
                  </a:moveTo>
                  <a:lnTo>
                    <a:pt x="51" y="0"/>
                  </a:lnTo>
                  <a:lnTo>
                    <a:pt x="26" y="24"/>
                  </a:lnTo>
                  <a:lnTo>
                    <a:pt x="27" y="38"/>
                  </a:lnTo>
                  <a:lnTo>
                    <a:pt x="8" y="52"/>
                  </a:lnTo>
                  <a:lnTo>
                    <a:pt x="0" y="51"/>
                  </a:lnTo>
                  <a:lnTo>
                    <a:pt x="6" y="28"/>
                  </a:lnTo>
                  <a:lnTo>
                    <a:pt x="33" y="11"/>
                  </a:lnTo>
                  <a:lnTo>
                    <a:pt x="33" y="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45" name="Freeform 688"/>
            <p:cNvSpPr>
              <a:spLocks/>
            </p:cNvSpPr>
            <p:nvPr/>
          </p:nvSpPr>
          <p:spPr bwMode="auto">
            <a:xfrm>
              <a:off x="3603" y="842"/>
              <a:ext cx="9" cy="5"/>
            </a:xfrm>
            <a:custGeom>
              <a:avLst/>
              <a:gdLst>
                <a:gd name="T0" fmla="*/ 0 w 73"/>
                <a:gd name="T1" fmla="*/ 5 h 18"/>
                <a:gd name="T2" fmla="*/ 1 w 73"/>
                <a:gd name="T3" fmla="*/ 2 h 18"/>
                <a:gd name="T4" fmla="*/ 4 w 73"/>
                <a:gd name="T5" fmla="*/ 1 h 18"/>
                <a:gd name="T6" fmla="*/ 6 w 73"/>
                <a:gd name="T7" fmla="*/ 0 h 18"/>
                <a:gd name="T8" fmla="*/ 9 w 73"/>
                <a:gd name="T9" fmla="*/ 0 h 18"/>
                <a:gd name="T10" fmla="*/ 9 w 73"/>
                <a:gd name="T11" fmla="*/ 2 h 18"/>
                <a:gd name="T12" fmla="*/ 6 w 73"/>
                <a:gd name="T13" fmla="*/ 4 h 18"/>
                <a:gd name="T14" fmla="*/ 3 w 73"/>
                <a:gd name="T15" fmla="*/ 4 h 18"/>
                <a:gd name="T16" fmla="*/ 0 w 73"/>
                <a:gd name="T17" fmla="*/ 5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18">
                  <a:moveTo>
                    <a:pt x="0" y="18"/>
                  </a:moveTo>
                  <a:lnTo>
                    <a:pt x="5" y="8"/>
                  </a:lnTo>
                  <a:lnTo>
                    <a:pt x="34" y="4"/>
                  </a:lnTo>
                  <a:lnTo>
                    <a:pt x="47" y="0"/>
                  </a:lnTo>
                  <a:lnTo>
                    <a:pt x="69" y="1"/>
                  </a:lnTo>
                  <a:lnTo>
                    <a:pt x="73" y="8"/>
                  </a:lnTo>
                  <a:lnTo>
                    <a:pt x="50" y="13"/>
                  </a:lnTo>
                  <a:lnTo>
                    <a:pt x="25" y="13"/>
                  </a:lnTo>
                  <a:lnTo>
                    <a:pt x="0" y="18"/>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46" name="Freeform 689"/>
            <p:cNvSpPr>
              <a:spLocks/>
            </p:cNvSpPr>
            <p:nvPr/>
          </p:nvSpPr>
          <p:spPr bwMode="auto">
            <a:xfrm>
              <a:off x="3626" y="859"/>
              <a:ext cx="10" cy="4"/>
            </a:xfrm>
            <a:custGeom>
              <a:avLst/>
              <a:gdLst>
                <a:gd name="T0" fmla="*/ 0 w 74"/>
                <a:gd name="T1" fmla="*/ 0 h 18"/>
                <a:gd name="T2" fmla="*/ 1 w 74"/>
                <a:gd name="T3" fmla="*/ 2 h 18"/>
                <a:gd name="T4" fmla="*/ 5 w 74"/>
                <a:gd name="T5" fmla="*/ 3 h 18"/>
                <a:gd name="T6" fmla="*/ 6 w 74"/>
                <a:gd name="T7" fmla="*/ 4 h 18"/>
                <a:gd name="T8" fmla="*/ 9 w 74"/>
                <a:gd name="T9" fmla="*/ 3 h 18"/>
                <a:gd name="T10" fmla="*/ 10 w 74"/>
                <a:gd name="T11" fmla="*/ 2 h 18"/>
                <a:gd name="T12" fmla="*/ 7 w 74"/>
                <a:gd name="T13" fmla="*/ 1 h 18"/>
                <a:gd name="T14" fmla="*/ 4 w 74"/>
                <a:gd name="T15" fmla="*/ 1 h 18"/>
                <a:gd name="T16" fmla="*/ 0 w 7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18">
                  <a:moveTo>
                    <a:pt x="0" y="0"/>
                  </a:moveTo>
                  <a:lnTo>
                    <a:pt x="5" y="11"/>
                  </a:lnTo>
                  <a:lnTo>
                    <a:pt x="35" y="13"/>
                  </a:lnTo>
                  <a:lnTo>
                    <a:pt x="46" y="18"/>
                  </a:lnTo>
                  <a:lnTo>
                    <a:pt x="70" y="14"/>
                  </a:lnTo>
                  <a:lnTo>
                    <a:pt x="74" y="11"/>
                  </a:lnTo>
                  <a:lnTo>
                    <a:pt x="52" y="3"/>
                  </a:lnTo>
                  <a:lnTo>
                    <a:pt x="26" y="3"/>
                  </a:lnTo>
                  <a:lnTo>
                    <a:pt x="0"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47" name="Freeform 690"/>
            <p:cNvSpPr>
              <a:spLocks/>
            </p:cNvSpPr>
            <p:nvPr/>
          </p:nvSpPr>
          <p:spPr bwMode="auto">
            <a:xfrm>
              <a:off x="3631" y="870"/>
              <a:ext cx="5" cy="16"/>
            </a:xfrm>
            <a:custGeom>
              <a:avLst/>
              <a:gdLst>
                <a:gd name="T0" fmla="*/ 5 w 38"/>
                <a:gd name="T1" fmla="*/ 16 h 65"/>
                <a:gd name="T2" fmla="*/ 5 w 38"/>
                <a:gd name="T3" fmla="*/ 13 h 65"/>
                <a:gd name="T4" fmla="*/ 3 w 38"/>
                <a:gd name="T5" fmla="*/ 7 h 65"/>
                <a:gd name="T6" fmla="*/ 3 w 38"/>
                <a:gd name="T7" fmla="*/ 4 h 65"/>
                <a:gd name="T8" fmla="*/ 1 w 38"/>
                <a:gd name="T9" fmla="*/ 0 h 65"/>
                <a:gd name="T10" fmla="*/ 0 w 38"/>
                <a:gd name="T11" fmla="*/ 1 h 65"/>
                <a:gd name="T12" fmla="*/ 1 w 38"/>
                <a:gd name="T13" fmla="*/ 6 h 65"/>
                <a:gd name="T14" fmla="*/ 3 w 38"/>
                <a:gd name="T15" fmla="*/ 11 h 65"/>
                <a:gd name="T16" fmla="*/ 5 w 38"/>
                <a:gd name="T17" fmla="*/ 16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65">
                  <a:moveTo>
                    <a:pt x="38" y="65"/>
                  </a:moveTo>
                  <a:lnTo>
                    <a:pt x="38" y="53"/>
                  </a:lnTo>
                  <a:lnTo>
                    <a:pt x="24" y="28"/>
                  </a:lnTo>
                  <a:lnTo>
                    <a:pt x="20" y="16"/>
                  </a:lnTo>
                  <a:lnTo>
                    <a:pt x="5" y="0"/>
                  </a:lnTo>
                  <a:lnTo>
                    <a:pt x="0" y="3"/>
                  </a:lnTo>
                  <a:lnTo>
                    <a:pt x="11" y="24"/>
                  </a:lnTo>
                  <a:lnTo>
                    <a:pt x="24" y="43"/>
                  </a:lnTo>
                  <a:lnTo>
                    <a:pt x="38" y="6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48" name="Freeform 691"/>
            <p:cNvSpPr>
              <a:spLocks/>
            </p:cNvSpPr>
            <p:nvPr/>
          </p:nvSpPr>
          <p:spPr bwMode="auto">
            <a:xfrm>
              <a:off x="3596" y="864"/>
              <a:ext cx="6" cy="13"/>
            </a:xfrm>
            <a:custGeom>
              <a:avLst/>
              <a:gdLst>
                <a:gd name="T0" fmla="*/ 2 w 48"/>
                <a:gd name="T1" fmla="*/ 12 h 52"/>
                <a:gd name="T2" fmla="*/ 0 w 48"/>
                <a:gd name="T3" fmla="*/ 13 h 52"/>
                <a:gd name="T4" fmla="*/ 3 w 48"/>
                <a:gd name="T5" fmla="*/ 7 h 52"/>
                <a:gd name="T6" fmla="*/ 3 w 48"/>
                <a:gd name="T7" fmla="*/ 4 h 52"/>
                <a:gd name="T8" fmla="*/ 5 w 48"/>
                <a:gd name="T9" fmla="*/ 0 h 52"/>
                <a:gd name="T10" fmla="*/ 6 w 48"/>
                <a:gd name="T11" fmla="*/ 0 h 52"/>
                <a:gd name="T12" fmla="*/ 5 w 48"/>
                <a:gd name="T13" fmla="*/ 6 h 52"/>
                <a:gd name="T14" fmla="*/ 2 w 48"/>
                <a:gd name="T15" fmla="*/ 10 h 52"/>
                <a:gd name="T16" fmla="*/ 2 w 48"/>
                <a:gd name="T17" fmla="*/ 1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52">
                  <a:moveTo>
                    <a:pt x="17" y="46"/>
                  </a:moveTo>
                  <a:lnTo>
                    <a:pt x="0" y="52"/>
                  </a:lnTo>
                  <a:lnTo>
                    <a:pt x="23" y="28"/>
                  </a:lnTo>
                  <a:lnTo>
                    <a:pt x="22" y="15"/>
                  </a:lnTo>
                  <a:lnTo>
                    <a:pt x="42" y="0"/>
                  </a:lnTo>
                  <a:lnTo>
                    <a:pt x="48" y="0"/>
                  </a:lnTo>
                  <a:lnTo>
                    <a:pt x="43" y="25"/>
                  </a:lnTo>
                  <a:lnTo>
                    <a:pt x="17" y="41"/>
                  </a:lnTo>
                  <a:lnTo>
                    <a:pt x="17" y="4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49" name="Freeform 692"/>
            <p:cNvSpPr>
              <a:spLocks/>
            </p:cNvSpPr>
            <p:nvPr/>
          </p:nvSpPr>
          <p:spPr bwMode="auto">
            <a:xfrm>
              <a:off x="3592" y="875"/>
              <a:ext cx="7" cy="13"/>
            </a:xfrm>
            <a:custGeom>
              <a:avLst/>
              <a:gdLst>
                <a:gd name="T0" fmla="*/ 4 w 49"/>
                <a:gd name="T1" fmla="*/ 12 h 52"/>
                <a:gd name="T2" fmla="*/ 7 w 49"/>
                <a:gd name="T3" fmla="*/ 13 h 52"/>
                <a:gd name="T4" fmla="*/ 3 w 49"/>
                <a:gd name="T5" fmla="*/ 7 h 52"/>
                <a:gd name="T6" fmla="*/ 4 w 49"/>
                <a:gd name="T7" fmla="*/ 4 h 52"/>
                <a:gd name="T8" fmla="*/ 1 w 49"/>
                <a:gd name="T9" fmla="*/ 0 h 52"/>
                <a:gd name="T10" fmla="*/ 0 w 49"/>
                <a:gd name="T11" fmla="*/ 0 h 52"/>
                <a:gd name="T12" fmla="*/ 1 w 49"/>
                <a:gd name="T13" fmla="*/ 6 h 52"/>
                <a:gd name="T14" fmla="*/ 4 w 49"/>
                <a:gd name="T15" fmla="*/ 10 h 52"/>
                <a:gd name="T16" fmla="*/ 4 w 49"/>
                <a:gd name="T17" fmla="*/ 1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2">
                  <a:moveTo>
                    <a:pt x="30" y="46"/>
                  </a:moveTo>
                  <a:lnTo>
                    <a:pt x="49" y="52"/>
                  </a:lnTo>
                  <a:lnTo>
                    <a:pt x="24" y="28"/>
                  </a:lnTo>
                  <a:lnTo>
                    <a:pt x="25" y="14"/>
                  </a:lnTo>
                  <a:lnTo>
                    <a:pt x="6" y="0"/>
                  </a:lnTo>
                  <a:lnTo>
                    <a:pt x="0" y="0"/>
                  </a:lnTo>
                  <a:lnTo>
                    <a:pt x="4" y="24"/>
                  </a:lnTo>
                  <a:lnTo>
                    <a:pt x="30" y="40"/>
                  </a:lnTo>
                  <a:lnTo>
                    <a:pt x="30" y="4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50" name="Freeform 693"/>
            <p:cNvSpPr>
              <a:spLocks/>
            </p:cNvSpPr>
            <p:nvPr/>
          </p:nvSpPr>
          <p:spPr bwMode="auto">
            <a:xfrm>
              <a:off x="3585" y="867"/>
              <a:ext cx="12" cy="7"/>
            </a:xfrm>
            <a:custGeom>
              <a:avLst/>
              <a:gdLst>
                <a:gd name="T0" fmla="*/ 0 w 101"/>
                <a:gd name="T1" fmla="*/ 7 h 30"/>
                <a:gd name="T2" fmla="*/ 2 w 101"/>
                <a:gd name="T3" fmla="*/ 7 h 30"/>
                <a:gd name="T4" fmla="*/ 5 w 101"/>
                <a:gd name="T5" fmla="*/ 7 h 30"/>
                <a:gd name="T6" fmla="*/ 11 w 101"/>
                <a:gd name="T7" fmla="*/ 4 h 30"/>
                <a:gd name="T8" fmla="*/ 12 w 101"/>
                <a:gd name="T9" fmla="*/ 0 h 30"/>
                <a:gd name="T10" fmla="*/ 9 w 101"/>
                <a:gd name="T11" fmla="*/ 5 h 30"/>
                <a:gd name="T12" fmla="*/ 6 w 101"/>
                <a:gd name="T13" fmla="*/ 4 h 30"/>
                <a:gd name="T14" fmla="*/ 4 w 101"/>
                <a:gd name="T15" fmla="*/ 6 h 30"/>
                <a:gd name="T16" fmla="*/ 1 w 101"/>
                <a:gd name="T17" fmla="*/ 6 h 30"/>
                <a:gd name="T18" fmla="*/ 0 w 101"/>
                <a:gd name="T19" fmla="*/ 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1" h="30">
                  <a:moveTo>
                    <a:pt x="0" y="30"/>
                  </a:moveTo>
                  <a:lnTo>
                    <a:pt x="20" y="30"/>
                  </a:lnTo>
                  <a:lnTo>
                    <a:pt x="40" y="29"/>
                  </a:lnTo>
                  <a:lnTo>
                    <a:pt x="89" y="17"/>
                  </a:lnTo>
                  <a:lnTo>
                    <a:pt x="101" y="0"/>
                  </a:lnTo>
                  <a:lnTo>
                    <a:pt x="79" y="21"/>
                  </a:lnTo>
                  <a:lnTo>
                    <a:pt x="49" y="18"/>
                  </a:lnTo>
                  <a:lnTo>
                    <a:pt x="33" y="24"/>
                  </a:lnTo>
                  <a:lnTo>
                    <a:pt x="12" y="25"/>
                  </a:lnTo>
                  <a:lnTo>
                    <a:pt x="0" y="3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51" name="Freeform 694"/>
            <p:cNvSpPr>
              <a:spLocks/>
            </p:cNvSpPr>
            <p:nvPr/>
          </p:nvSpPr>
          <p:spPr bwMode="auto">
            <a:xfrm>
              <a:off x="3583" y="889"/>
              <a:ext cx="6" cy="13"/>
            </a:xfrm>
            <a:custGeom>
              <a:avLst/>
              <a:gdLst>
                <a:gd name="T0" fmla="*/ 2 w 51"/>
                <a:gd name="T1" fmla="*/ 2 h 52"/>
                <a:gd name="T2" fmla="*/ 0 w 51"/>
                <a:gd name="T3" fmla="*/ 0 h 52"/>
                <a:gd name="T4" fmla="*/ 3 w 51"/>
                <a:gd name="T5" fmla="*/ 7 h 52"/>
                <a:gd name="T6" fmla="*/ 3 w 51"/>
                <a:gd name="T7" fmla="*/ 10 h 52"/>
                <a:gd name="T8" fmla="*/ 5 w 51"/>
                <a:gd name="T9" fmla="*/ 13 h 52"/>
                <a:gd name="T10" fmla="*/ 6 w 51"/>
                <a:gd name="T11" fmla="*/ 13 h 52"/>
                <a:gd name="T12" fmla="*/ 5 w 51"/>
                <a:gd name="T13" fmla="*/ 7 h 52"/>
                <a:gd name="T14" fmla="*/ 2 w 51"/>
                <a:gd name="T15" fmla="*/ 3 h 52"/>
                <a:gd name="T16" fmla="*/ 2 w 51"/>
                <a:gd name="T17" fmla="*/ 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52">
                  <a:moveTo>
                    <a:pt x="19" y="6"/>
                  </a:moveTo>
                  <a:lnTo>
                    <a:pt x="0" y="0"/>
                  </a:lnTo>
                  <a:lnTo>
                    <a:pt x="26" y="26"/>
                  </a:lnTo>
                  <a:lnTo>
                    <a:pt x="25" y="39"/>
                  </a:lnTo>
                  <a:lnTo>
                    <a:pt x="44" y="52"/>
                  </a:lnTo>
                  <a:lnTo>
                    <a:pt x="51" y="51"/>
                  </a:lnTo>
                  <a:lnTo>
                    <a:pt x="46" y="29"/>
                  </a:lnTo>
                  <a:lnTo>
                    <a:pt x="19" y="11"/>
                  </a:lnTo>
                  <a:lnTo>
                    <a:pt x="19" y="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52" name="Freeform 695"/>
            <p:cNvSpPr>
              <a:spLocks/>
            </p:cNvSpPr>
            <p:nvPr/>
          </p:nvSpPr>
          <p:spPr bwMode="auto">
            <a:xfrm>
              <a:off x="3613" y="893"/>
              <a:ext cx="6" cy="14"/>
            </a:xfrm>
            <a:custGeom>
              <a:avLst/>
              <a:gdLst>
                <a:gd name="T0" fmla="*/ 4 w 49"/>
                <a:gd name="T1" fmla="*/ 12 h 53"/>
                <a:gd name="T2" fmla="*/ 6 w 49"/>
                <a:gd name="T3" fmla="*/ 14 h 53"/>
                <a:gd name="T4" fmla="*/ 3 w 49"/>
                <a:gd name="T5" fmla="*/ 8 h 53"/>
                <a:gd name="T6" fmla="*/ 3 w 49"/>
                <a:gd name="T7" fmla="*/ 4 h 53"/>
                <a:gd name="T8" fmla="*/ 1 w 49"/>
                <a:gd name="T9" fmla="*/ 0 h 53"/>
                <a:gd name="T10" fmla="*/ 0 w 49"/>
                <a:gd name="T11" fmla="*/ 0 h 53"/>
                <a:gd name="T12" fmla="*/ 0 w 49"/>
                <a:gd name="T13" fmla="*/ 7 h 53"/>
                <a:gd name="T14" fmla="*/ 4 w 49"/>
                <a:gd name="T15" fmla="*/ 11 h 53"/>
                <a:gd name="T16" fmla="*/ 4 w 49"/>
                <a:gd name="T17" fmla="*/ 12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3">
                  <a:moveTo>
                    <a:pt x="31" y="46"/>
                  </a:moveTo>
                  <a:lnTo>
                    <a:pt x="49" y="53"/>
                  </a:lnTo>
                  <a:lnTo>
                    <a:pt x="24" y="29"/>
                  </a:lnTo>
                  <a:lnTo>
                    <a:pt x="25" y="15"/>
                  </a:lnTo>
                  <a:lnTo>
                    <a:pt x="6" y="0"/>
                  </a:lnTo>
                  <a:lnTo>
                    <a:pt x="0" y="0"/>
                  </a:lnTo>
                  <a:lnTo>
                    <a:pt x="4" y="25"/>
                  </a:lnTo>
                  <a:lnTo>
                    <a:pt x="31" y="43"/>
                  </a:lnTo>
                  <a:lnTo>
                    <a:pt x="31" y="4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53" name="Freeform 696"/>
            <p:cNvSpPr>
              <a:spLocks/>
            </p:cNvSpPr>
            <p:nvPr/>
          </p:nvSpPr>
          <p:spPr bwMode="auto">
            <a:xfrm>
              <a:off x="3617" y="904"/>
              <a:ext cx="6" cy="13"/>
            </a:xfrm>
            <a:custGeom>
              <a:avLst/>
              <a:gdLst>
                <a:gd name="T0" fmla="*/ 2 w 50"/>
                <a:gd name="T1" fmla="*/ 11 h 53"/>
                <a:gd name="T2" fmla="*/ 0 w 50"/>
                <a:gd name="T3" fmla="*/ 13 h 53"/>
                <a:gd name="T4" fmla="*/ 3 w 50"/>
                <a:gd name="T5" fmla="*/ 7 h 53"/>
                <a:gd name="T6" fmla="*/ 3 w 50"/>
                <a:gd name="T7" fmla="*/ 3 h 53"/>
                <a:gd name="T8" fmla="*/ 5 w 50"/>
                <a:gd name="T9" fmla="*/ 0 h 53"/>
                <a:gd name="T10" fmla="*/ 6 w 50"/>
                <a:gd name="T11" fmla="*/ 0 h 53"/>
                <a:gd name="T12" fmla="*/ 5 w 50"/>
                <a:gd name="T13" fmla="*/ 6 h 53"/>
                <a:gd name="T14" fmla="*/ 2 w 50"/>
                <a:gd name="T15" fmla="*/ 10 h 53"/>
                <a:gd name="T16" fmla="*/ 2 w 50"/>
                <a:gd name="T17" fmla="*/ 11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53">
                  <a:moveTo>
                    <a:pt x="18" y="46"/>
                  </a:moveTo>
                  <a:lnTo>
                    <a:pt x="0" y="53"/>
                  </a:lnTo>
                  <a:lnTo>
                    <a:pt x="25" y="28"/>
                  </a:lnTo>
                  <a:lnTo>
                    <a:pt x="24" y="14"/>
                  </a:lnTo>
                  <a:lnTo>
                    <a:pt x="43" y="0"/>
                  </a:lnTo>
                  <a:lnTo>
                    <a:pt x="50" y="0"/>
                  </a:lnTo>
                  <a:lnTo>
                    <a:pt x="45" y="23"/>
                  </a:lnTo>
                  <a:lnTo>
                    <a:pt x="18" y="42"/>
                  </a:lnTo>
                  <a:lnTo>
                    <a:pt x="18" y="4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54" name="Freeform 697"/>
            <p:cNvSpPr>
              <a:spLocks/>
            </p:cNvSpPr>
            <p:nvPr/>
          </p:nvSpPr>
          <p:spPr bwMode="auto">
            <a:xfrm>
              <a:off x="3618" y="896"/>
              <a:ext cx="12" cy="8"/>
            </a:xfrm>
            <a:custGeom>
              <a:avLst/>
              <a:gdLst>
                <a:gd name="T0" fmla="*/ 12 w 101"/>
                <a:gd name="T1" fmla="*/ 8 h 30"/>
                <a:gd name="T2" fmla="*/ 10 w 101"/>
                <a:gd name="T3" fmla="*/ 8 h 30"/>
                <a:gd name="T4" fmla="*/ 7 w 101"/>
                <a:gd name="T5" fmla="*/ 8 h 30"/>
                <a:gd name="T6" fmla="*/ 1 w 101"/>
                <a:gd name="T7" fmla="*/ 5 h 30"/>
                <a:gd name="T8" fmla="*/ 0 w 101"/>
                <a:gd name="T9" fmla="*/ 0 h 30"/>
                <a:gd name="T10" fmla="*/ 3 w 101"/>
                <a:gd name="T11" fmla="*/ 6 h 30"/>
                <a:gd name="T12" fmla="*/ 6 w 101"/>
                <a:gd name="T13" fmla="*/ 5 h 30"/>
                <a:gd name="T14" fmla="*/ 8 w 101"/>
                <a:gd name="T15" fmla="*/ 6 h 30"/>
                <a:gd name="T16" fmla="*/ 11 w 101"/>
                <a:gd name="T17" fmla="*/ 6 h 30"/>
                <a:gd name="T18" fmla="*/ 12 w 101"/>
                <a:gd name="T19" fmla="*/ 8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1" h="30">
                  <a:moveTo>
                    <a:pt x="101" y="30"/>
                  </a:moveTo>
                  <a:lnTo>
                    <a:pt x="81" y="30"/>
                  </a:lnTo>
                  <a:lnTo>
                    <a:pt x="60" y="29"/>
                  </a:lnTo>
                  <a:lnTo>
                    <a:pt x="12" y="17"/>
                  </a:lnTo>
                  <a:lnTo>
                    <a:pt x="0" y="0"/>
                  </a:lnTo>
                  <a:lnTo>
                    <a:pt x="22" y="21"/>
                  </a:lnTo>
                  <a:lnTo>
                    <a:pt x="52" y="18"/>
                  </a:lnTo>
                  <a:lnTo>
                    <a:pt x="67" y="23"/>
                  </a:lnTo>
                  <a:lnTo>
                    <a:pt x="89" y="24"/>
                  </a:lnTo>
                  <a:lnTo>
                    <a:pt x="101" y="3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55" name="Freeform 698"/>
            <p:cNvSpPr>
              <a:spLocks/>
            </p:cNvSpPr>
            <p:nvPr/>
          </p:nvSpPr>
          <p:spPr bwMode="auto">
            <a:xfrm>
              <a:off x="3626" y="918"/>
              <a:ext cx="6" cy="13"/>
            </a:xfrm>
            <a:custGeom>
              <a:avLst/>
              <a:gdLst>
                <a:gd name="T0" fmla="*/ 4 w 49"/>
                <a:gd name="T1" fmla="*/ 2 h 50"/>
                <a:gd name="T2" fmla="*/ 6 w 49"/>
                <a:gd name="T3" fmla="*/ 0 h 50"/>
                <a:gd name="T4" fmla="*/ 3 w 49"/>
                <a:gd name="T5" fmla="*/ 6 h 50"/>
                <a:gd name="T6" fmla="*/ 3 w 49"/>
                <a:gd name="T7" fmla="*/ 9 h 50"/>
                <a:gd name="T8" fmla="*/ 1 w 49"/>
                <a:gd name="T9" fmla="*/ 13 h 50"/>
                <a:gd name="T10" fmla="*/ 0 w 49"/>
                <a:gd name="T11" fmla="*/ 13 h 50"/>
                <a:gd name="T12" fmla="*/ 1 w 49"/>
                <a:gd name="T13" fmla="*/ 7 h 50"/>
                <a:gd name="T14" fmla="*/ 4 w 49"/>
                <a:gd name="T15" fmla="*/ 3 h 50"/>
                <a:gd name="T16" fmla="*/ 4 w 49"/>
                <a:gd name="T17" fmla="*/ 2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0">
                  <a:moveTo>
                    <a:pt x="31" y="6"/>
                  </a:moveTo>
                  <a:lnTo>
                    <a:pt x="49" y="0"/>
                  </a:lnTo>
                  <a:lnTo>
                    <a:pt x="25" y="22"/>
                  </a:lnTo>
                  <a:lnTo>
                    <a:pt x="26" y="36"/>
                  </a:lnTo>
                  <a:lnTo>
                    <a:pt x="7" y="50"/>
                  </a:lnTo>
                  <a:lnTo>
                    <a:pt x="0" y="49"/>
                  </a:lnTo>
                  <a:lnTo>
                    <a:pt x="6" y="27"/>
                  </a:lnTo>
                  <a:lnTo>
                    <a:pt x="31" y="10"/>
                  </a:lnTo>
                  <a:lnTo>
                    <a:pt x="31" y="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56" name="Freeform 699"/>
            <p:cNvSpPr>
              <a:spLocks/>
            </p:cNvSpPr>
            <p:nvPr/>
          </p:nvSpPr>
          <p:spPr bwMode="auto">
            <a:xfrm>
              <a:off x="3470" y="875"/>
              <a:ext cx="15" cy="8"/>
            </a:xfrm>
            <a:custGeom>
              <a:avLst/>
              <a:gdLst>
                <a:gd name="T0" fmla="*/ 15 w 118"/>
                <a:gd name="T1" fmla="*/ 2 h 31"/>
                <a:gd name="T2" fmla="*/ 13 w 118"/>
                <a:gd name="T3" fmla="*/ 8 h 31"/>
                <a:gd name="T4" fmla="*/ 11 w 118"/>
                <a:gd name="T5" fmla="*/ 6 h 31"/>
                <a:gd name="T6" fmla="*/ 7 w 118"/>
                <a:gd name="T7" fmla="*/ 2 h 31"/>
                <a:gd name="T8" fmla="*/ 3 w 118"/>
                <a:gd name="T9" fmla="*/ 5 h 31"/>
                <a:gd name="T10" fmla="*/ 0 w 118"/>
                <a:gd name="T11" fmla="*/ 1 h 31"/>
                <a:gd name="T12" fmla="*/ 2 w 118"/>
                <a:gd name="T13" fmla="*/ 2 h 31"/>
                <a:gd name="T14" fmla="*/ 6 w 118"/>
                <a:gd name="T15" fmla="*/ 0 h 31"/>
                <a:gd name="T16" fmla="*/ 12 w 118"/>
                <a:gd name="T17" fmla="*/ 5 h 31"/>
                <a:gd name="T18" fmla="*/ 15 w 118"/>
                <a:gd name="T19" fmla="*/ 2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 h="31">
                  <a:moveTo>
                    <a:pt x="118" y="9"/>
                  </a:moveTo>
                  <a:lnTo>
                    <a:pt x="101" y="31"/>
                  </a:lnTo>
                  <a:lnTo>
                    <a:pt x="83" y="25"/>
                  </a:lnTo>
                  <a:lnTo>
                    <a:pt x="55" y="9"/>
                  </a:lnTo>
                  <a:lnTo>
                    <a:pt x="20" y="20"/>
                  </a:lnTo>
                  <a:lnTo>
                    <a:pt x="0" y="3"/>
                  </a:lnTo>
                  <a:lnTo>
                    <a:pt x="13" y="6"/>
                  </a:lnTo>
                  <a:lnTo>
                    <a:pt x="47" y="0"/>
                  </a:lnTo>
                  <a:lnTo>
                    <a:pt x="96" y="20"/>
                  </a:lnTo>
                  <a:lnTo>
                    <a:pt x="118" y="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57" name="Freeform 700"/>
            <p:cNvSpPr>
              <a:spLocks/>
            </p:cNvSpPr>
            <p:nvPr/>
          </p:nvSpPr>
          <p:spPr bwMode="auto">
            <a:xfrm>
              <a:off x="3469" y="881"/>
              <a:ext cx="6" cy="5"/>
            </a:xfrm>
            <a:custGeom>
              <a:avLst/>
              <a:gdLst>
                <a:gd name="T0" fmla="*/ 6 w 49"/>
                <a:gd name="T1" fmla="*/ 5 h 21"/>
                <a:gd name="T2" fmla="*/ 5 w 49"/>
                <a:gd name="T3" fmla="*/ 1 h 21"/>
                <a:gd name="T4" fmla="*/ 3 w 49"/>
                <a:gd name="T5" fmla="*/ 1 h 21"/>
                <a:gd name="T6" fmla="*/ 1 w 49"/>
                <a:gd name="T7" fmla="*/ 2 h 21"/>
                <a:gd name="T8" fmla="*/ 0 w 49"/>
                <a:gd name="T9" fmla="*/ 0 h 21"/>
                <a:gd name="T10" fmla="*/ 1 w 49"/>
                <a:gd name="T11" fmla="*/ 1 h 21"/>
                <a:gd name="T12" fmla="*/ 3 w 49"/>
                <a:gd name="T13" fmla="*/ 1 h 21"/>
                <a:gd name="T14" fmla="*/ 4 w 49"/>
                <a:gd name="T15" fmla="*/ 0 h 21"/>
                <a:gd name="T16" fmla="*/ 6 w 49"/>
                <a:gd name="T17" fmla="*/ 5 h 21"/>
                <a:gd name="T18" fmla="*/ 6 w 49"/>
                <a:gd name="T19" fmla="*/ 5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21">
                  <a:moveTo>
                    <a:pt x="45" y="21"/>
                  </a:moveTo>
                  <a:lnTo>
                    <a:pt x="39" y="6"/>
                  </a:lnTo>
                  <a:lnTo>
                    <a:pt x="27" y="6"/>
                  </a:lnTo>
                  <a:lnTo>
                    <a:pt x="8" y="8"/>
                  </a:lnTo>
                  <a:lnTo>
                    <a:pt x="0" y="0"/>
                  </a:lnTo>
                  <a:lnTo>
                    <a:pt x="8" y="5"/>
                  </a:lnTo>
                  <a:lnTo>
                    <a:pt x="21" y="5"/>
                  </a:lnTo>
                  <a:lnTo>
                    <a:pt x="33" y="0"/>
                  </a:lnTo>
                  <a:lnTo>
                    <a:pt x="49" y="21"/>
                  </a:lnTo>
                  <a:lnTo>
                    <a:pt x="45" y="21"/>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58" name="Freeform 701"/>
            <p:cNvSpPr>
              <a:spLocks/>
            </p:cNvSpPr>
            <p:nvPr/>
          </p:nvSpPr>
          <p:spPr bwMode="auto">
            <a:xfrm>
              <a:off x="3478" y="875"/>
              <a:ext cx="5" cy="7"/>
            </a:xfrm>
            <a:custGeom>
              <a:avLst/>
              <a:gdLst>
                <a:gd name="T0" fmla="*/ 5 w 42"/>
                <a:gd name="T1" fmla="*/ 1 h 29"/>
                <a:gd name="T2" fmla="*/ 4 w 42"/>
                <a:gd name="T3" fmla="*/ 0 h 29"/>
                <a:gd name="T4" fmla="*/ 2 w 42"/>
                <a:gd name="T5" fmla="*/ 0 h 29"/>
                <a:gd name="T6" fmla="*/ 0 w 42"/>
                <a:gd name="T7" fmla="*/ 3 h 29"/>
                <a:gd name="T8" fmla="*/ 0 w 42"/>
                <a:gd name="T9" fmla="*/ 5 h 29"/>
                <a:gd name="T10" fmla="*/ 0 w 42"/>
                <a:gd name="T11" fmla="*/ 7 h 29"/>
                <a:gd name="T12" fmla="*/ 1 w 42"/>
                <a:gd name="T13" fmla="*/ 2 h 29"/>
                <a:gd name="T14" fmla="*/ 3 w 42"/>
                <a:gd name="T15" fmla="*/ 1 h 29"/>
                <a:gd name="T16" fmla="*/ 4 w 42"/>
                <a:gd name="T17" fmla="*/ 2 h 29"/>
                <a:gd name="T18" fmla="*/ 5 w 42"/>
                <a:gd name="T19" fmla="*/ 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29">
                  <a:moveTo>
                    <a:pt x="42" y="3"/>
                  </a:moveTo>
                  <a:lnTo>
                    <a:pt x="32" y="0"/>
                  </a:lnTo>
                  <a:lnTo>
                    <a:pt x="18" y="0"/>
                  </a:lnTo>
                  <a:lnTo>
                    <a:pt x="0" y="12"/>
                  </a:lnTo>
                  <a:lnTo>
                    <a:pt x="2" y="21"/>
                  </a:lnTo>
                  <a:lnTo>
                    <a:pt x="0" y="29"/>
                  </a:lnTo>
                  <a:lnTo>
                    <a:pt x="9" y="8"/>
                  </a:lnTo>
                  <a:lnTo>
                    <a:pt x="22" y="3"/>
                  </a:lnTo>
                  <a:lnTo>
                    <a:pt x="35" y="8"/>
                  </a:lnTo>
                  <a:lnTo>
                    <a:pt x="42" y="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59" name="Freeform 702"/>
            <p:cNvSpPr>
              <a:spLocks/>
            </p:cNvSpPr>
            <p:nvPr/>
          </p:nvSpPr>
          <p:spPr bwMode="auto">
            <a:xfrm>
              <a:off x="3467" y="909"/>
              <a:ext cx="6" cy="13"/>
            </a:xfrm>
            <a:custGeom>
              <a:avLst/>
              <a:gdLst>
                <a:gd name="T0" fmla="*/ 4 w 50"/>
                <a:gd name="T1" fmla="*/ 2 h 52"/>
                <a:gd name="T2" fmla="*/ 6 w 50"/>
                <a:gd name="T3" fmla="*/ 0 h 52"/>
                <a:gd name="T4" fmla="*/ 3 w 50"/>
                <a:gd name="T5" fmla="*/ 6 h 52"/>
                <a:gd name="T6" fmla="*/ 3 w 50"/>
                <a:gd name="T7" fmla="*/ 10 h 52"/>
                <a:gd name="T8" fmla="*/ 1 w 50"/>
                <a:gd name="T9" fmla="*/ 13 h 52"/>
                <a:gd name="T10" fmla="*/ 0 w 50"/>
                <a:gd name="T11" fmla="*/ 13 h 52"/>
                <a:gd name="T12" fmla="*/ 1 w 50"/>
                <a:gd name="T13" fmla="*/ 7 h 52"/>
                <a:gd name="T14" fmla="*/ 4 w 50"/>
                <a:gd name="T15" fmla="*/ 3 h 52"/>
                <a:gd name="T16" fmla="*/ 4 w 50"/>
                <a:gd name="T17" fmla="*/ 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52">
                  <a:moveTo>
                    <a:pt x="32" y="6"/>
                  </a:moveTo>
                  <a:lnTo>
                    <a:pt x="50" y="0"/>
                  </a:lnTo>
                  <a:lnTo>
                    <a:pt x="25" y="24"/>
                  </a:lnTo>
                  <a:lnTo>
                    <a:pt x="26" y="38"/>
                  </a:lnTo>
                  <a:lnTo>
                    <a:pt x="7" y="52"/>
                  </a:lnTo>
                  <a:lnTo>
                    <a:pt x="0" y="51"/>
                  </a:lnTo>
                  <a:lnTo>
                    <a:pt x="5" y="28"/>
                  </a:lnTo>
                  <a:lnTo>
                    <a:pt x="32" y="11"/>
                  </a:lnTo>
                  <a:lnTo>
                    <a:pt x="32" y="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60" name="Freeform 703"/>
            <p:cNvSpPr>
              <a:spLocks/>
            </p:cNvSpPr>
            <p:nvPr/>
          </p:nvSpPr>
          <p:spPr bwMode="auto">
            <a:xfrm>
              <a:off x="3460" y="883"/>
              <a:ext cx="6" cy="13"/>
            </a:xfrm>
            <a:custGeom>
              <a:avLst/>
              <a:gdLst>
                <a:gd name="T0" fmla="*/ 2 w 48"/>
                <a:gd name="T1" fmla="*/ 12 h 52"/>
                <a:gd name="T2" fmla="*/ 0 w 48"/>
                <a:gd name="T3" fmla="*/ 13 h 52"/>
                <a:gd name="T4" fmla="*/ 3 w 48"/>
                <a:gd name="T5" fmla="*/ 7 h 52"/>
                <a:gd name="T6" fmla="*/ 3 w 48"/>
                <a:gd name="T7" fmla="*/ 4 h 52"/>
                <a:gd name="T8" fmla="*/ 5 w 48"/>
                <a:gd name="T9" fmla="*/ 0 h 52"/>
                <a:gd name="T10" fmla="*/ 6 w 48"/>
                <a:gd name="T11" fmla="*/ 1 h 52"/>
                <a:gd name="T12" fmla="*/ 5 w 48"/>
                <a:gd name="T13" fmla="*/ 6 h 52"/>
                <a:gd name="T14" fmla="*/ 2 w 48"/>
                <a:gd name="T15" fmla="*/ 10 h 52"/>
                <a:gd name="T16" fmla="*/ 2 w 48"/>
                <a:gd name="T17" fmla="*/ 1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52">
                  <a:moveTo>
                    <a:pt x="17" y="46"/>
                  </a:moveTo>
                  <a:lnTo>
                    <a:pt x="0" y="52"/>
                  </a:lnTo>
                  <a:lnTo>
                    <a:pt x="23" y="29"/>
                  </a:lnTo>
                  <a:lnTo>
                    <a:pt x="22" y="16"/>
                  </a:lnTo>
                  <a:lnTo>
                    <a:pt x="41" y="0"/>
                  </a:lnTo>
                  <a:lnTo>
                    <a:pt x="48" y="2"/>
                  </a:lnTo>
                  <a:lnTo>
                    <a:pt x="43" y="25"/>
                  </a:lnTo>
                  <a:lnTo>
                    <a:pt x="17" y="41"/>
                  </a:lnTo>
                  <a:lnTo>
                    <a:pt x="17" y="4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61" name="Freeform 704"/>
            <p:cNvSpPr>
              <a:spLocks/>
            </p:cNvSpPr>
            <p:nvPr/>
          </p:nvSpPr>
          <p:spPr bwMode="auto">
            <a:xfrm>
              <a:off x="3457" y="894"/>
              <a:ext cx="6" cy="13"/>
            </a:xfrm>
            <a:custGeom>
              <a:avLst/>
              <a:gdLst>
                <a:gd name="T0" fmla="*/ 4 w 48"/>
                <a:gd name="T1" fmla="*/ 11 h 53"/>
                <a:gd name="T2" fmla="*/ 6 w 48"/>
                <a:gd name="T3" fmla="*/ 13 h 53"/>
                <a:gd name="T4" fmla="*/ 3 w 48"/>
                <a:gd name="T5" fmla="*/ 7 h 53"/>
                <a:gd name="T6" fmla="*/ 3 w 48"/>
                <a:gd name="T7" fmla="*/ 3 h 53"/>
                <a:gd name="T8" fmla="*/ 1 w 48"/>
                <a:gd name="T9" fmla="*/ 0 h 53"/>
                <a:gd name="T10" fmla="*/ 0 w 48"/>
                <a:gd name="T11" fmla="*/ 0 h 53"/>
                <a:gd name="T12" fmla="*/ 1 w 48"/>
                <a:gd name="T13" fmla="*/ 6 h 53"/>
                <a:gd name="T14" fmla="*/ 4 w 48"/>
                <a:gd name="T15" fmla="*/ 10 h 53"/>
                <a:gd name="T16" fmla="*/ 4 w 48"/>
                <a:gd name="T17" fmla="*/ 11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53">
                  <a:moveTo>
                    <a:pt x="30" y="45"/>
                  </a:moveTo>
                  <a:lnTo>
                    <a:pt x="48" y="53"/>
                  </a:lnTo>
                  <a:lnTo>
                    <a:pt x="24" y="29"/>
                  </a:lnTo>
                  <a:lnTo>
                    <a:pt x="25" y="14"/>
                  </a:lnTo>
                  <a:lnTo>
                    <a:pt x="6" y="0"/>
                  </a:lnTo>
                  <a:lnTo>
                    <a:pt x="0" y="1"/>
                  </a:lnTo>
                  <a:lnTo>
                    <a:pt x="5" y="24"/>
                  </a:lnTo>
                  <a:lnTo>
                    <a:pt x="30" y="42"/>
                  </a:lnTo>
                  <a:lnTo>
                    <a:pt x="30" y="4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62" name="Freeform 705"/>
            <p:cNvSpPr>
              <a:spLocks/>
            </p:cNvSpPr>
            <p:nvPr/>
          </p:nvSpPr>
          <p:spPr bwMode="auto">
            <a:xfrm>
              <a:off x="3478" y="913"/>
              <a:ext cx="6" cy="13"/>
            </a:xfrm>
            <a:custGeom>
              <a:avLst/>
              <a:gdLst>
                <a:gd name="T0" fmla="*/ 4 w 47"/>
                <a:gd name="T1" fmla="*/ 11 h 51"/>
                <a:gd name="T2" fmla="*/ 6 w 47"/>
                <a:gd name="T3" fmla="*/ 13 h 51"/>
                <a:gd name="T4" fmla="*/ 3 w 47"/>
                <a:gd name="T5" fmla="*/ 7 h 51"/>
                <a:gd name="T6" fmla="*/ 3 w 47"/>
                <a:gd name="T7" fmla="*/ 3 h 51"/>
                <a:gd name="T8" fmla="*/ 1 w 47"/>
                <a:gd name="T9" fmla="*/ 0 h 51"/>
                <a:gd name="T10" fmla="*/ 0 w 47"/>
                <a:gd name="T11" fmla="*/ 0 h 51"/>
                <a:gd name="T12" fmla="*/ 0 w 47"/>
                <a:gd name="T13" fmla="*/ 6 h 51"/>
                <a:gd name="T14" fmla="*/ 4 w 47"/>
                <a:gd name="T15" fmla="*/ 10 h 51"/>
                <a:gd name="T16" fmla="*/ 4 w 47"/>
                <a:gd name="T17" fmla="*/ 1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51">
                  <a:moveTo>
                    <a:pt x="30" y="44"/>
                  </a:moveTo>
                  <a:lnTo>
                    <a:pt x="47" y="51"/>
                  </a:lnTo>
                  <a:lnTo>
                    <a:pt x="23" y="27"/>
                  </a:lnTo>
                  <a:lnTo>
                    <a:pt x="24" y="13"/>
                  </a:lnTo>
                  <a:lnTo>
                    <a:pt x="4" y="0"/>
                  </a:lnTo>
                  <a:lnTo>
                    <a:pt x="0" y="0"/>
                  </a:lnTo>
                  <a:lnTo>
                    <a:pt x="3" y="23"/>
                  </a:lnTo>
                  <a:lnTo>
                    <a:pt x="30" y="41"/>
                  </a:lnTo>
                  <a:lnTo>
                    <a:pt x="30" y="4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63" name="Freeform 706"/>
            <p:cNvSpPr>
              <a:spLocks/>
            </p:cNvSpPr>
            <p:nvPr/>
          </p:nvSpPr>
          <p:spPr bwMode="auto">
            <a:xfrm>
              <a:off x="3368" y="849"/>
              <a:ext cx="8" cy="5"/>
            </a:xfrm>
            <a:custGeom>
              <a:avLst/>
              <a:gdLst>
                <a:gd name="T0" fmla="*/ 7 w 57"/>
                <a:gd name="T1" fmla="*/ 5 h 17"/>
                <a:gd name="T2" fmla="*/ 7 w 57"/>
                <a:gd name="T3" fmla="*/ 3 h 17"/>
                <a:gd name="T4" fmla="*/ 6 w 57"/>
                <a:gd name="T5" fmla="*/ 0 h 17"/>
                <a:gd name="T6" fmla="*/ 4 w 57"/>
                <a:gd name="T7" fmla="*/ 0 h 17"/>
                <a:gd name="T8" fmla="*/ 3 w 57"/>
                <a:gd name="T9" fmla="*/ 3 h 17"/>
                <a:gd name="T10" fmla="*/ 2 w 57"/>
                <a:gd name="T11" fmla="*/ 0 h 17"/>
                <a:gd name="T12" fmla="*/ 0 w 57"/>
                <a:gd name="T13" fmla="*/ 3 h 17"/>
                <a:gd name="T14" fmla="*/ 1 w 57"/>
                <a:gd name="T15" fmla="*/ 5 h 17"/>
                <a:gd name="T16" fmla="*/ 2 w 57"/>
                <a:gd name="T17" fmla="*/ 3 h 17"/>
                <a:gd name="T18" fmla="*/ 3 w 57"/>
                <a:gd name="T19" fmla="*/ 3 h 17"/>
                <a:gd name="T20" fmla="*/ 8 w 57"/>
                <a:gd name="T21" fmla="*/ 2 h 17"/>
                <a:gd name="T22" fmla="*/ 7 w 57"/>
                <a:gd name="T23" fmla="*/ 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17">
                  <a:moveTo>
                    <a:pt x="52" y="17"/>
                  </a:moveTo>
                  <a:lnTo>
                    <a:pt x="47" y="9"/>
                  </a:lnTo>
                  <a:lnTo>
                    <a:pt x="40" y="0"/>
                  </a:lnTo>
                  <a:lnTo>
                    <a:pt x="32" y="0"/>
                  </a:lnTo>
                  <a:lnTo>
                    <a:pt x="20" y="9"/>
                  </a:lnTo>
                  <a:lnTo>
                    <a:pt x="13" y="1"/>
                  </a:lnTo>
                  <a:lnTo>
                    <a:pt x="0" y="11"/>
                  </a:lnTo>
                  <a:lnTo>
                    <a:pt x="7" y="17"/>
                  </a:lnTo>
                  <a:lnTo>
                    <a:pt x="14" y="11"/>
                  </a:lnTo>
                  <a:lnTo>
                    <a:pt x="24" y="11"/>
                  </a:lnTo>
                  <a:lnTo>
                    <a:pt x="57" y="8"/>
                  </a:lnTo>
                  <a:lnTo>
                    <a:pt x="52" y="17"/>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64" name="Freeform 707"/>
            <p:cNvSpPr>
              <a:spLocks/>
            </p:cNvSpPr>
            <p:nvPr/>
          </p:nvSpPr>
          <p:spPr bwMode="auto">
            <a:xfrm>
              <a:off x="3333" y="849"/>
              <a:ext cx="20" cy="3"/>
            </a:xfrm>
            <a:custGeom>
              <a:avLst/>
              <a:gdLst>
                <a:gd name="T0" fmla="*/ 0 w 164"/>
                <a:gd name="T1" fmla="*/ 3 h 12"/>
                <a:gd name="T2" fmla="*/ 3 w 164"/>
                <a:gd name="T3" fmla="*/ 0 h 12"/>
                <a:gd name="T4" fmla="*/ 6 w 164"/>
                <a:gd name="T5" fmla="*/ 1 h 12"/>
                <a:gd name="T6" fmla="*/ 10 w 164"/>
                <a:gd name="T7" fmla="*/ 3 h 12"/>
                <a:gd name="T8" fmla="*/ 17 w 164"/>
                <a:gd name="T9" fmla="*/ 1 h 12"/>
                <a:gd name="T10" fmla="*/ 20 w 164"/>
                <a:gd name="T11" fmla="*/ 3 h 12"/>
                <a:gd name="T12" fmla="*/ 18 w 164"/>
                <a:gd name="T13" fmla="*/ 3 h 12"/>
                <a:gd name="T14" fmla="*/ 12 w 164"/>
                <a:gd name="T15" fmla="*/ 3 h 12"/>
                <a:gd name="T16" fmla="*/ 4 w 164"/>
                <a:gd name="T17" fmla="*/ 1 h 12"/>
                <a:gd name="T18" fmla="*/ 0 w 164"/>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 h="12">
                  <a:moveTo>
                    <a:pt x="0" y="10"/>
                  </a:moveTo>
                  <a:lnTo>
                    <a:pt x="25" y="0"/>
                  </a:lnTo>
                  <a:lnTo>
                    <a:pt x="47" y="3"/>
                  </a:lnTo>
                  <a:lnTo>
                    <a:pt x="86" y="10"/>
                  </a:lnTo>
                  <a:lnTo>
                    <a:pt x="137" y="5"/>
                  </a:lnTo>
                  <a:lnTo>
                    <a:pt x="164" y="12"/>
                  </a:lnTo>
                  <a:lnTo>
                    <a:pt x="144" y="10"/>
                  </a:lnTo>
                  <a:lnTo>
                    <a:pt x="99" y="12"/>
                  </a:lnTo>
                  <a:lnTo>
                    <a:pt x="31" y="5"/>
                  </a:lnTo>
                  <a:lnTo>
                    <a:pt x="0" y="1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65" name="Freeform 708"/>
            <p:cNvSpPr>
              <a:spLocks/>
            </p:cNvSpPr>
            <p:nvPr/>
          </p:nvSpPr>
          <p:spPr bwMode="auto">
            <a:xfrm>
              <a:off x="3344" y="834"/>
              <a:ext cx="9" cy="11"/>
            </a:xfrm>
            <a:custGeom>
              <a:avLst/>
              <a:gdLst>
                <a:gd name="T0" fmla="*/ 0 w 75"/>
                <a:gd name="T1" fmla="*/ 0 h 46"/>
                <a:gd name="T2" fmla="*/ 2 w 75"/>
                <a:gd name="T3" fmla="*/ 5 h 46"/>
                <a:gd name="T4" fmla="*/ 4 w 75"/>
                <a:gd name="T5" fmla="*/ 6 h 46"/>
                <a:gd name="T6" fmla="*/ 8 w 75"/>
                <a:gd name="T7" fmla="*/ 8 h 46"/>
                <a:gd name="T8" fmla="*/ 9 w 75"/>
                <a:gd name="T9" fmla="*/ 11 h 46"/>
                <a:gd name="T10" fmla="*/ 7 w 75"/>
                <a:gd name="T11" fmla="*/ 8 h 46"/>
                <a:gd name="T12" fmla="*/ 5 w 75"/>
                <a:gd name="T13" fmla="*/ 7 h 46"/>
                <a:gd name="T14" fmla="*/ 2 w 75"/>
                <a:gd name="T15" fmla="*/ 7 h 46"/>
                <a:gd name="T16" fmla="*/ 0 w 75"/>
                <a:gd name="T17" fmla="*/ 0 h 46"/>
                <a:gd name="T18" fmla="*/ 0 w 75"/>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46">
                  <a:moveTo>
                    <a:pt x="4" y="2"/>
                  </a:moveTo>
                  <a:lnTo>
                    <a:pt x="14" y="19"/>
                  </a:lnTo>
                  <a:lnTo>
                    <a:pt x="31" y="24"/>
                  </a:lnTo>
                  <a:lnTo>
                    <a:pt x="63" y="32"/>
                  </a:lnTo>
                  <a:lnTo>
                    <a:pt x="75" y="46"/>
                  </a:lnTo>
                  <a:lnTo>
                    <a:pt x="62" y="35"/>
                  </a:lnTo>
                  <a:lnTo>
                    <a:pt x="41" y="29"/>
                  </a:lnTo>
                  <a:lnTo>
                    <a:pt x="19" y="29"/>
                  </a:lnTo>
                  <a:lnTo>
                    <a:pt x="0" y="0"/>
                  </a:lnTo>
                  <a:lnTo>
                    <a:pt x="4" y="2"/>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66" name="Freeform 709"/>
            <p:cNvSpPr>
              <a:spLocks/>
            </p:cNvSpPr>
            <p:nvPr/>
          </p:nvSpPr>
          <p:spPr bwMode="auto">
            <a:xfrm>
              <a:off x="3363" y="840"/>
              <a:ext cx="13" cy="5"/>
            </a:xfrm>
            <a:custGeom>
              <a:avLst/>
              <a:gdLst>
                <a:gd name="T0" fmla="*/ 2 w 108"/>
                <a:gd name="T1" fmla="*/ 3 h 18"/>
                <a:gd name="T2" fmla="*/ 0 w 108"/>
                <a:gd name="T3" fmla="*/ 1 h 18"/>
                <a:gd name="T4" fmla="*/ 6 w 108"/>
                <a:gd name="T5" fmla="*/ 2 h 18"/>
                <a:gd name="T6" fmla="*/ 10 w 108"/>
                <a:gd name="T7" fmla="*/ 0 h 18"/>
                <a:gd name="T8" fmla="*/ 13 w 108"/>
                <a:gd name="T9" fmla="*/ 2 h 18"/>
                <a:gd name="T10" fmla="*/ 13 w 108"/>
                <a:gd name="T11" fmla="*/ 3 h 18"/>
                <a:gd name="T12" fmla="*/ 8 w 108"/>
                <a:gd name="T13" fmla="*/ 5 h 18"/>
                <a:gd name="T14" fmla="*/ 3 w 108"/>
                <a:gd name="T15" fmla="*/ 3 h 18"/>
                <a:gd name="T16" fmla="*/ 2 w 108"/>
                <a:gd name="T17" fmla="*/ 3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8">
                  <a:moveTo>
                    <a:pt x="16" y="11"/>
                  </a:moveTo>
                  <a:lnTo>
                    <a:pt x="0" y="4"/>
                  </a:lnTo>
                  <a:lnTo>
                    <a:pt x="53" y="7"/>
                  </a:lnTo>
                  <a:lnTo>
                    <a:pt x="79" y="0"/>
                  </a:lnTo>
                  <a:lnTo>
                    <a:pt x="108" y="6"/>
                  </a:lnTo>
                  <a:lnTo>
                    <a:pt x="108" y="10"/>
                  </a:lnTo>
                  <a:lnTo>
                    <a:pt x="65" y="18"/>
                  </a:lnTo>
                  <a:lnTo>
                    <a:pt x="24" y="10"/>
                  </a:lnTo>
                  <a:lnTo>
                    <a:pt x="16" y="11"/>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67" name="Freeform 710"/>
            <p:cNvSpPr>
              <a:spLocks/>
            </p:cNvSpPr>
            <p:nvPr/>
          </p:nvSpPr>
          <p:spPr bwMode="auto">
            <a:xfrm>
              <a:off x="3334" y="916"/>
              <a:ext cx="7" cy="4"/>
            </a:xfrm>
            <a:custGeom>
              <a:avLst/>
              <a:gdLst>
                <a:gd name="T0" fmla="*/ 1 w 57"/>
                <a:gd name="T1" fmla="*/ 4 h 18"/>
                <a:gd name="T2" fmla="*/ 1 w 57"/>
                <a:gd name="T3" fmla="*/ 2 h 18"/>
                <a:gd name="T4" fmla="*/ 2 w 57"/>
                <a:gd name="T5" fmla="*/ 0 h 18"/>
                <a:gd name="T6" fmla="*/ 3 w 57"/>
                <a:gd name="T7" fmla="*/ 0 h 18"/>
                <a:gd name="T8" fmla="*/ 4 w 57"/>
                <a:gd name="T9" fmla="*/ 2 h 18"/>
                <a:gd name="T10" fmla="*/ 5 w 57"/>
                <a:gd name="T11" fmla="*/ 0 h 18"/>
                <a:gd name="T12" fmla="*/ 7 w 57"/>
                <a:gd name="T13" fmla="*/ 3 h 18"/>
                <a:gd name="T14" fmla="*/ 6 w 57"/>
                <a:gd name="T15" fmla="*/ 4 h 18"/>
                <a:gd name="T16" fmla="*/ 5 w 57"/>
                <a:gd name="T17" fmla="*/ 3 h 18"/>
                <a:gd name="T18" fmla="*/ 4 w 57"/>
                <a:gd name="T19" fmla="*/ 3 h 18"/>
                <a:gd name="T20" fmla="*/ 0 w 57"/>
                <a:gd name="T21" fmla="*/ 2 h 18"/>
                <a:gd name="T22" fmla="*/ 1 w 57"/>
                <a:gd name="T23" fmla="*/ 4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18">
                  <a:moveTo>
                    <a:pt x="5" y="18"/>
                  </a:moveTo>
                  <a:lnTo>
                    <a:pt x="10" y="10"/>
                  </a:lnTo>
                  <a:lnTo>
                    <a:pt x="17" y="0"/>
                  </a:lnTo>
                  <a:lnTo>
                    <a:pt x="25" y="0"/>
                  </a:lnTo>
                  <a:lnTo>
                    <a:pt x="36" y="10"/>
                  </a:lnTo>
                  <a:lnTo>
                    <a:pt x="44" y="2"/>
                  </a:lnTo>
                  <a:lnTo>
                    <a:pt x="57" y="12"/>
                  </a:lnTo>
                  <a:lnTo>
                    <a:pt x="51" y="18"/>
                  </a:lnTo>
                  <a:lnTo>
                    <a:pt x="42" y="12"/>
                  </a:lnTo>
                  <a:lnTo>
                    <a:pt x="33" y="12"/>
                  </a:lnTo>
                  <a:lnTo>
                    <a:pt x="0" y="10"/>
                  </a:lnTo>
                  <a:lnTo>
                    <a:pt x="5" y="18"/>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68" name="Freeform 711"/>
            <p:cNvSpPr>
              <a:spLocks/>
            </p:cNvSpPr>
            <p:nvPr/>
          </p:nvSpPr>
          <p:spPr bwMode="auto">
            <a:xfrm>
              <a:off x="3353" y="860"/>
              <a:ext cx="6" cy="14"/>
            </a:xfrm>
            <a:custGeom>
              <a:avLst/>
              <a:gdLst>
                <a:gd name="T0" fmla="*/ 5 w 49"/>
                <a:gd name="T1" fmla="*/ 3 h 55"/>
                <a:gd name="T2" fmla="*/ 6 w 49"/>
                <a:gd name="T3" fmla="*/ 6 h 55"/>
                <a:gd name="T4" fmla="*/ 6 w 49"/>
                <a:gd name="T5" fmla="*/ 9 h 55"/>
                <a:gd name="T6" fmla="*/ 4 w 49"/>
                <a:gd name="T7" fmla="*/ 14 h 55"/>
                <a:gd name="T8" fmla="*/ 5 w 49"/>
                <a:gd name="T9" fmla="*/ 8 h 55"/>
                <a:gd name="T10" fmla="*/ 4 w 49"/>
                <a:gd name="T11" fmla="*/ 5 h 55"/>
                <a:gd name="T12" fmla="*/ 2 w 49"/>
                <a:gd name="T13" fmla="*/ 3 h 55"/>
                <a:gd name="T14" fmla="*/ 0 w 49"/>
                <a:gd name="T15" fmla="*/ 0 h 55"/>
                <a:gd name="T16" fmla="*/ 5 w 49"/>
                <a:gd name="T17" fmla="*/ 3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5">
                  <a:moveTo>
                    <a:pt x="38" y="10"/>
                  </a:moveTo>
                  <a:lnTo>
                    <a:pt x="48" y="24"/>
                  </a:lnTo>
                  <a:lnTo>
                    <a:pt x="49" y="36"/>
                  </a:lnTo>
                  <a:lnTo>
                    <a:pt x="31" y="55"/>
                  </a:lnTo>
                  <a:lnTo>
                    <a:pt x="38" y="31"/>
                  </a:lnTo>
                  <a:lnTo>
                    <a:pt x="30" y="18"/>
                  </a:lnTo>
                  <a:lnTo>
                    <a:pt x="16" y="10"/>
                  </a:lnTo>
                  <a:lnTo>
                    <a:pt x="0" y="0"/>
                  </a:lnTo>
                  <a:lnTo>
                    <a:pt x="38" y="1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69" name="Freeform 712"/>
            <p:cNvSpPr>
              <a:spLocks/>
            </p:cNvSpPr>
            <p:nvPr/>
          </p:nvSpPr>
          <p:spPr bwMode="auto">
            <a:xfrm>
              <a:off x="3344" y="886"/>
              <a:ext cx="2" cy="5"/>
            </a:xfrm>
            <a:custGeom>
              <a:avLst/>
              <a:gdLst>
                <a:gd name="T0" fmla="*/ 0 w 13"/>
                <a:gd name="T1" fmla="*/ 3 h 18"/>
                <a:gd name="T2" fmla="*/ 1 w 13"/>
                <a:gd name="T3" fmla="*/ 5 h 18"/>
                <a:gd name="T4" fmla="*/ 2 w 13"/>
                <a:gd name="T5" fmla="*/ 2 h 18"/>
                <a:gd name="T6" fmla="*/ 2 w 13"/>
                <a:gd name="T7" fmla="*/ 0 h 18"/>
                <a:gd name="T8" fmla="*/ 0 w 13"/>
                <a:gd name="T9" fmla="*/ 3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1"/>
                  </a:moveTo>
                  <a:lnTo>
                    <a:pt x="7" y="18"/>
                  </a:lnTo>
                  <a:lnTo>
                    <a:pt x="13" y="8"/>
                  </a:lnTo>
                  <a:lnTo>
                    <a:pt x="10" y="0"/>
                  </a:lnTo>
                  <a:lnTo>
                    <a:pt x="0" y="11"/>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70" name="Freeform 713"/>
            <p:cNvSpPr>
              <a:spLocks/>
            </p:cNvSpPr>
            <p:nvPr/>
          </p:nvSpPr>
          <p:spPr bwMode="auto">
            <a:xfrm>
              <a:off x="3346" y="869"/>
              <a:ext cx="7" cy="4"/>
            </a:xfrm>
            <a:custGeom>
              <a:avLst/>
              <a:gdLst>
                <a:gd name="T0" fmla="*/ 0 w 56"/>
                <a:gd name="T1" fmla="*/ 0 h 17"/>
                <a:gd name="T2" fmla="*/ 1 w 56"/>
                <a:gd name="T3" fmla="*/ 2 h 17"/>
                <a:gd name="T4" fmla="*/ 2 w 56"/>
                <a:gd name="T5" fmla="*/ 4 h 17"/>
                <a:gd name="T6" fmla="*/ 3 w 56"/>
                <a:gd name="T7" fmla="*/ 4 h 17"/>
                <a:gd name="T8" fmla="*/ 5 w 56"/>
                <a:gd name="T9" fmla="*/ 2 h 17"/>
                <a:gd name="T10" fmla="*/ 6 w 56"/>
                <a:gd name="T11" fmla="*/ 4 h 17"/>
                <a:gd name="T12" fmla="*/ 7 w 56"/>
                <a:gd name="T13" fmla="*/ 2 h 17"/>
                <a:gd name="T14" fmla="*/ 6 w 56"/>
                <a:gd name="T15" fmla="*/ 0 h 17"/>
                <a:gd name="T16" fmla="*/ 5 w 56"/>
                <a:gd name="T17" fmla="*/ 2 h 17"/>
                <a:gd name="T18" fmla="*/ 4 w 56"/>
                <a:gd name="T19" fmla="*/ 2 h 17"/>
                <a:gd name="T20" fmla="*/ 0 w 56"/>
                <a:gd name="T21" fmla="*/ 2 h 17"/>
                <a:gd name="T22" fmla="*/ 0 w 56"/>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 h="17">
                  <a:moveTo>
                    <a:pt x="3" y="0"/>
                  </a:moveTo>
                  <a:lnTo>
                    <a:pt x="10" y="9"/>
                  </a:lnTo>
                  <a:lnTo>
                    <a:pt x="17" y="17"/>
                  </a:lnTo>
                  <a:lnTo>
                    <a:pt x="25" y="17"/>
                  </a:lnTo>
                  <a:lnTo>
                    <a:pt x="36" y="9"/>
                  </a:lnTo>
                  <a:lnTo>
                    <a:pt x="44" y="17"/>
                  </a:lnTo>
                  <a:lnTo>
                    <a:pt x="56" y="7"/>
                  </a:lnTo>
                  <a:lnTo>
                    <a:pt x="49" y="0"/>
                  </a:lnTo>
                  <a:lnTo>
                    <a:pt x="41" y="7"/>
                  </a:lnTo>
                  <a:lnTo>
                    <a:pt x="33" y="7"/>
                  </a:lnTo>
                  <a:lnTo>
                    <a:pt x="0" y="9"/>
                  </a:lnTo>
                  <a:lnTo>
                    <a:pt x="3"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16428" name="Group 716"/>
          <p:cNvGrpSpPr>
            <a:grpSpLocks noChangeAspect="1"/>
          </p:cNvGrpSpPr>
          <p:nvPr/>
        </p:nvGrpSpPr>
        <p:grpSpPr bwMode="auto">
          <a:xfrm>
            <a:off x="1135063" y="4168775"/>
            <a:ext cx="3333750" cy="3663950"/>
            <a:chOff x="2414" y="549"/>
            <a:chExt cx="2100" cy="2308"/>
          </a:xfrm>
        </p:grpSpPr>
        <p:sp>
          <p:nvSpPr>
            <p:cNvPr id="17763" name="AutoShape 715"/>
            <p:cNvSpPr>
              <a:spLocks noChangeAspect="1" noChangeArrowheads="1" noTextEdit="1"/>
            </p:cNvSpPr>
            <p:nvPr/>
          </p:nvSpPr>
          <p:spPr bwMode="auto">
            <a:xfrm>
              <a:off x="3787" y="549"/>
              <a:ext cx="727"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764" name="Freeform 717"/>
            <p:cNvSpPr>
              <a:spLocks/>
            </p:cNvSpPr>
            <p:nvPr/>
          </p:nvSpPr>
          <p:spPr bwMode="auto">
            <a:xfrm>
              <a:off x="3792" y="554"/>
              <a:ext cx="717" cy="231"/>
            </a:xfrm>
            <a:custGeom>
              <a:avLst/>
              <a:gdLst>
                <a:gd name="T0" fmla="*/ 234 w 7886"/>
                <a:gd name="T1" fmla="*/ 199 h 2304"/>
                <a:gd name="T2" fmla="*/ 233 w 7886"/>
                <a:gd name="T3" fmla="*/ 180 h 2304"/>
                <a:gd name="T4" fmla="*/ 226 w 7886"/>
                <a:gd name="T5" fmla="*/ 195 h 2304"/>
                <a:gd name="T6" fmla="*/ 218 w 7886"/>
                <a:gd name="T7" fmla="*/ 212 h 2304"/>
                <a:gd name="T8" fmla="*/ 205 w 7886"/>
                <a:gd name="T9" fmla="*/ 225 h 2304"/>
                <a:gd name="T10" fmla="*/ 188 w 7886"/>
                <a:gd name="T11" fmla="*/ 231 h 2304"/>
                <a:gd name="T12" fmla="*/ 170 w 7886"/>
                <a:gd name="T13" fmla="*/ 229 h 2304"/>
                <a:gd name="T14" fmla="*/ 155 w 7886"/>
                <a:gd name="T15" fmla="*/ 219 h 2304"/>
                <a:gd name="T16" fmla="*/ 144 w 7886"/>
                <a:gd name="T17" fmla="*/ 204 h 2304"/>
                <a:gd name="T18" fmla="*/ 140 w 7886"/>
                <a:gd name="T19" fmla="*/ 185 h 2304"/>
                <a:gd name="T20" fmla="*/ 134 w 7886"/>
                <a:gd name="T21" fmla="*/ 193 h 2304"/>
                <a:gd name="T22" fmla="*/ 129 w 7886"/>
                <a:gd name="T23" fmla="*/ 198 h 2304"/>
                <a:gd name="T24" fmla="*/ 15 w 7886"/>
                <a:gd name="T25" fmla="*/ 190 h 2304"/>
                <a:gd name="T26" fmla="*/ 9 w 7886"/>
                <a:gd name="T27" fmla="*/ 185 h 2304"/>
                <a:gd name="T28" fmla="*/ 0 w 7886"/>
                <a:gd name="T29" fmla="*/ 168 h 2304"/>
                <a:gd name="T30" fmla="*/ 3 w 7886"/>
                <a:gd name="T31" fmla="*/ 166 h 2304"/>
                <a:gd name="T32" fmla="*/ 24 w 7886"/>
                <a:gd name="T33" fmla="*/ 114 h 2304"/>
                <a:gd name="T34" fmla="*/ 32 w 7886"/>
                <a:gd name="T35" fmla="*/ 108 h 2304"/>
                <a:gd name="T36" fmla="*/ 140 w 7886"/>
                <a:gd name="T37" fmla="*/ 102 h 2304"/>
                <a:gd name="T38" fmla="*/ 157 w 7886"/>
                <a:gd name="T39" fmla="*/ 93 h 2304"/>
                <a:gd name="T40" fmla="*/ 210 w 7886"/>
                <a:gd name="T41" fmla="*/ 40 h 2304"/>
                <a:gd name="T42" fmla="*/ 230 w 7886"/>
                <a:gd name="T43" fmla="*/ 34 h 2304"/>
                <a:gd name="T44" fmla="*/ 322 w 7886"/>
                <a:gd name="T45" fmla="*/ 29 h 2304"/>
                <a:gd name="T46" fmla="*/ 367 w 7886"/>
                <a:gd name="T47" fmla="*/ 0 h 2304"/>
                <a:gd name="T48" fmla="*/ 384 w 7886"/>
                <a:gd name="T49" fmla="*/ 29 h 2304"/>
                <a:gd name="T50" fmla="*/ 425 w 7886"/>
                <a:gd name="T51" fmla="*/ 30 h 2304"/>
                <a:gd name="T52" fmla="*/ 434 w 7886"/>
                <a:gd name="T53" fmla="*/ 35 h 2304"/>
                <a:gd name="T54" fmla="*/ 696 w 7886"/>
                <a:gd name="T55" fmla="*/ 106 h 2304"/>
                <a:gd name="T56" fmla="*/ 705 w 7886"/>
                <a:gd name="T57" fmla="*/ 109 h 2304"/>
                <a:gd name="T58" fmla="*/ 702 w 7886"/>
                <a:gd name="T59" fmla="*/ 160 h 2304"/>
                <a:gd name="T60" fmla="*/ 716 w 7886"/>
                <a:gd name="T61" fmla="*/ 168 h 2304"/>
                <a:gd name="T62" fmla="*/ 712 w 7886"/>
                <a:gd name="T63" fmla="*/ 185 h 2304"/>
                <a:gd name="T64" fmla="*/ 698 w 7886"/>
                <a:gd name="T65" fmla="*/ 187 h 2304"/>
                <a:gd name="T66" fmla="*/ 694 w 7886"/>
                <a:gd name="T67" fmla="*/ 193 h 2304"/>
                <a:gd name="T68" fmla="*/ 643 w 7886"/>
                <a:gd name="T69" fmla="*/ 197 h 2304"/>
                <a:gd name="T70" fmla="*/ 640 w 7886"/>
                <a:gd name="T71" fmla="*/ 182 h 2304"/>
                <a:gd name="T72" fmla="*/ 633 w 7886"/>
                <a:gd name="T73" fmla="*/ 196 h 2304"/>
                <a:gd name="T74" fmla="*/ 625 w 7886"/>
                <a:gd name="T75" fmla="*/ 213 h 2304"/>
                <a:gd name="T76" fmla="*/ 612 w 7886"/>
                <a:gd name="T77" fmla="*/ 225 h 2304"/>
                <a:gd name="T78" fmla="*/ 596 w 7886"/>
                <a:gd name="T79" fmla="*/ 231 h 2304"/>
                <a:gd name="T80" fmla="*/ 578 w 7886"/>
                <a:gd name="T81" fmla="*/ 229 h 2304"/>
                <a:gd name="T82" fmla="*/ 563 w 7886"/>
                <a:gd name="T83" fmla="*/ 220 h 2304"/>
                <a:gd name="T84" fmla="*/ 553 w 7886"/>
                <a:gd name="T85" fmla="*/ 205 h 2304"/>
                <a:gd name="T86" fmla="*/ 548 w 7886"/>
                <a:gd name="T87" fmla="*/ 187 h 2304"/>
                <a:gd name="T88" fmla="*/ 542 w 7886"/>
                <a:gd name="T89" fmla="*/ 194 h 2304"/>
                <a:gd name="T90" fmla="*/ 537 w 7886"/>
                <a:gd name="T91" fmla="*/ 201 h 2304"/>
                <a:gd name="T92" fmla="*/ 270 w 7886"/>
                <a:gd name="T93" fmla="*/ 100 h 2304"/>
                <a:gd name="T94" fmla="*/ 208 w 7886"/>
                <a:gd name="T95" fmla="*/ 100 h 2304"/>
                <a:gd name="T96" fmla="*/ 202 w 7886"/>
                <a:gd name="T97" fmla="*/ 95 h 2304"/>
                <a:gd name="T98" fmla="*/ 225 w 7886"/>
                <a:gd name="T99" fmla="*/ 60 h 2304"/>
                <a:gd name="T100" fmla="*/ 237 w 7886"/>
                <a:gd name="T101" fmla="*/ 46 h 2304"/>
                <a:gd name="T102" fmla="*/ 253 w 7886"/>
                <a:gd name="T103" fmla="*/ 41 h 2304"/>
                <a:gd name="T104" fmla="*/ 289 w 7886"/>
                <a:gd name="T105" fmla="*/ 39 h 2304"/>
                <a:gd name="T106" fmla="*/ 340 w 7886"/>
                <a:gd name="T107" fmla="*/ 102 h 2304"/>
                <a:gd name="T108" fmla="*/ 421 w 7886"/>
                <a:gd name="T109" fmla="*/ 40 h 2304"/>
                <a:gd name="T110" fmla="*/ 456 w 7886"/>
                <a:gd name="T111" fmla="*/ 105 h 2304"/>
                <a:gd name="T112" fmla="*/ 241 w 7886"/>
                <a:gd name="T113" fmla="*/ 202 h 2304"/>
                <a:gd name="T114" fmla="*/ 481 w 7886"/>
                <a:gd name="T115" fmla="*/ 98 h 2304"/>
                <a:gd name="T116" fmla="*/ 480 w 7886"/>
                <a:gd name="T117" fmla="*/ 103 h 2304"/>
                <a:gd name="T118" fmla="*/ 476 w 7886"/>
                <a:gd name="T119" fmla="*/ 105 h 2304"/>
                <a:gd name="T120" fmla="*/ 474 w 7886"/>
                <a:gd name="T121" fmla="*/ 101 h 2304"/>
                <a:gd name="T122" fmla="*/ 463 w 7886"/>
                <a:gd name="T123" fmla="*/ 97 h 23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886" h="2304">
                  <a:moveTo>
                    <a:pt x="2648" y="2012"/>
                  </a:moveTo>
                  <a:lnTo>
                    <a:pt x="2612" y="2008"/>
                  </a:lnTo>
                  <a:lnTo>
                    <a:pt x="2588" y="1998"/>
                  </a:lnTo>
                  <a:lnTo>
                    <a:pt x="2574" y="1980"/>
                  </a:lnTo>
                  <a:lnTo>
                    <a:pt x="2567" y="1955"/>
                  </a:lnTo>
                  <a:lnTo>
                    <a:pt x="2566" y="1923"/>
                  </a:lnTo>
                  <a:lnTo>
                    <a:pt x="2566" y="1886"/>
                  </a:lnTo>
                  <a:lnTo>
                    <a:pt x="2565" y="1791"/>
                  </a:lnTo>
                  <a:lnTo>
                    <a:pt x="2499" y="1791"/>
                  </a:lnTo>
                  <a:lnTo>
                    <a:pt x="2500" y="1843"/>
                  </a:lnTo>
                  <a:lnTo>
                    <a:pt x="2496" y="1892"/>
                  </a:lnTo>
                  <a:lnTo>
                    <a:pt x="2487" y="1940"/>
                  </a:lnTo>
                  <a:lnTo>
                    <a:pt x="2472" y="1988"/>
                  </a:lnTo>
                  <a:lnTo>
                    <a:pt x="2453" y="2032"/>
                  </a:lnTo>
                  <a:lnTo>
                    <a:pt x="2431" y="2075"/>
                  </a:lnTo>
                  <a:lnTo>
                    <a:pt x="2403" y="2114"/>
                  </a:lnTo>
                  <a:lnTo>
                    <a:pt x="2373" y="2150"/>
                  </a:lnTo>
                  <a:lnTo>
                    <a:pt x="2338" y="2185"/>
                  </a:lnTo>
                  <a:lnTo>
                    <a:pt x="2300" y="2214"/>
                  </a:lnTo>
                  <a:lnTo>
                    <a:pt x="2260" y="2240"/>
                  </a:lnTo>
                  <a:lnTo>
                    <a:pt x="2216" y="2262"/>
                  </a:lnTo>
                  <a:lnTo>
                    <a:pt x="2170" y="2280"/>
                  </a:lnTo>
                  <a:lnTo>
                    <a:pt x="2122" y="2292"/>
                  </a:lnTo>
                  <a:lnTo>
                    <a:pt x="2072" y="2301"/>
                  </a:lnTo>
                  <a:lnTo>
                    <a:pt x="2021" y="2304"/>
                  </a:lnTo>
                  <a:lnTo>
                    <a:pt x="1969" y="2301"/>
                  </a:lnTo>
                  <a:lnTo>
                    <a:pt x="1919" y="2292"/>
                  </a:lnTo>
                  <a:lnTo>
                    <a:pt x="1871" y="2280"/>
                  </a:lnTo>
                  <a:lnTo>
                    <a:pt x="1825" y="2262"/>
                  </a:lnTo>
                  <a:lnTo>
                    <a:pt x="1781" y="2240"/>
                  </a:lnTo>
                  <a:lnTo>
                    <a:pt x="1741" y="2214"/>
                  </a:lnTo>
                  <a:lnTo>
                    <a:pt x="1703" y="2185"/>
                  </a:lnTo>
                  <a:lnTo>
                    <a:pt x="1669" y="2150"/>
                  </a:lnTo>
                  <a:lnTo>
                    <a:pt x="1638" y="2114"/>
                  </a:lnTo>
                  <a:lnTo>
                    <a:pt x="1611" y="2075"/>
                  </a:lnTo>
                  <a:lnTo>
                    <a:pt x="1587" y="2032"/>
                  </a:lnTo>
                  <a:lnTo>
                    <a:pt x="1569" y="1988"/>
                  </a:lnTo>
                  <a:lnTo>
                    <a:pt x="1555" y="1940"/>
                  </a:lnTo>
                  <a:lnTo>
                    <a:pt x="1545" y="1892"/>
                  </a:lnTo>
                  <a:lnTo>
                    <a:pt x="1541" y="1843"/>
                  </a:lnTo>
                  <a:lnTo>
                    <a:pt x="1542" y="1791"/>
                  </a:lnTo>
                  <a:lnTo>
                    <a:pt x="1484" y="1791"/>
                  </a:lnTo>
                  <a:lnTo>
                    <a:pt x="1481" y="1863"/>
                  </a:lnTo>
                  <a:lnTo>
                    <a:pt x="1473" y="1923"/>
                  </a:lnTo>
                  <a:lnTo>
                    <a:pt x="1466" y="1946"/>
                  </a:lnTo>
                  <a:lnTo>
                    <a:pt x="1454" y="1964"/>
                  </a:lnTo>
                  <a:lnTo>
                    <a:pt x="1438" y="1975"/>
                  </a:lnTo>
                  <a:lnTo>
                    <a:pt x="1415" y="1978"/>
                  </a:lnTo>
                  <a:lnTo>
                    <a:pt x="244" y="1920"/>
                  </a:lnTo>
                  <a:lnTo>
                    <a:pt x="203" y="1913"/>
                  </a:lnTo>
                  <a:lnTo>
                    <a:pt x="175" y="1900"/>
                  </a:lnTo>
                  <a:lnTo>
                    <a:pt x="164" y="1891"/>
                  </a:lnTo>
                  <a:lnTo>
                    <a:pt x="157" y="1880"/>
                  </a:lnTo>
                  <a:lnTo>
                    <a:pt x="151" y="1855"/>
                  </a:lnTo>
                  <a:lnTo>
                    <a:pt x="113" y="1855"/>
                  </a:lnTo>
                  <a:lnTo>
                    <a:pt x="95" y="1850"/>
                  </a:lnTo>
                  <a:lnTo>
                    <a:pt x="81" y="1836"/>
                  </a:lnTo>
                  <a:lnTo>
                    <a:pt x="5" y="1712"/>
                  </a:lnTo>
                  <a:lnTo>
                    <a:pt x="0" y="1694"/>
                  </a:lnTo>
                  <a:lnTo>
                    <a:pt x="5" y="1676"/>
                  </a:lnTo>
                  <a:lnTo>
                    <a:pt x="11" y="1668"/>
                  </a:lnTo>
                  <a:lnTo>
                    <a:pt x="18" y="1662"/>
                  </a:lnTo>
                  <a:lnTo>
                    <a:pt x="27" y="1658"/>
                  </a:lnTo>
                  <a:lnTo>
                    <a:pt x="37" y="1657"/>
                  </a:lnTo>
                  <a:lnTo>
                    <a:pt x="124" y="1657"/>
                  </a:lnTo>
                  <a:lnTo>
                    <a:pt x="239" y="1186"/>
                  </a:lnTo>
                  <a:lnTo>
                    <a:pt x="247" y="1163"/>
                  </a:lnTo>
                  <a:lnTo>
                    <a:pt x="260" y="1141"/>
                  </a:lnTo>
                  <a:lnTo>
                    <a:pt x="279" y="1122"/>
                  </a:lnTo>
                  <a:lnTo>
                    <a:pt x="300" y="1106"/>
                  </a:lnTo>
                  <a:lnTo>
                    <a:pt x="327" y="1092"/>
                  </a:lnTo>
                  <a:lnTo>
                    <a:pt x="357" y="1082"/>
                  </a:lnTo>
                  <a:lnTo>
                    <a:pt x="391" y="1075"/>
                  </a:lnTo>
                  <a:lnTo>
                    <a:pt x="429" y="1071"/>
                  </a:lnTo>
                  <a:lnTo>
                    <a:pt x="1483" y="1020"/>
                  </a:lnTo>
                  <a:lnTo>
                    <a:pt x="1537" y="1013"/>
                  </a:lnTo>
                  <a:lnTo>
                    <a:pt x="1599" y="998"/>
                  </a:lnTo>
                  <a:lnTo>
                    <a:pt x="1663" y="970"/>
                  </a:lnTo>
                  <a:lnTo>
                    <a:pt x="1694" y="951"/>
                  </a:lnTo>
                  <a:lnTo>
                    <a:pt x="1723" y="927"/>
                  </a:lnTo>
                  <a:lnTo>
                    <a:pt x="2225" y="459"/>
                  </a:lnTo>
                  <a:lnTo>
                    <a:pt x="2249" y="438"/>
                  </a:lnTo>
                  <a:lnTo>
                    <a:pt x="2278" y="419"/>
                  </a:lnTo>
                  <a:lnTo>
                    <a:pt x="2311" y="401"/>
                  </a:lnTo>
                  <a:lnTo>
                    <a:pt x="2351" y="384"/>
                  </a:lnTo>
                  <a:lnTo>
                    <a:pt x="2401" y="369"/>
                  </a:lnTo>
                  <a:lnTo>
                    <a:pt x="2461" y="355"/>
                  </a:lnTo>
                  <a:lnTo>
                    <a:pt x="2533" y="341"/>
                  </a:lnTo>
                  <a:lnTo>
                    <a:pt x="2620" y="330"/>
                  </a:lnTo>
                  <a:lnTo>
                    <a:pt x="2845" y="311"/>
                  </a:lnTo>
                  <a:lnTo>
                    <a:pt x="3148" y="298"/>
                  </a:lnTo>
                  <a:lnTo>
                    <a:pt x="3546" y="291"/>
                  </a:lnTo>
                  <a:lnTo>
                    <a:pt x="4052" y="288"/>
                  </a:lnTo>
                  <a:lnTo>
                    <a:pt x="4052" y="245"/>
                  </a:lnTo>
                  <a:lnTo>
                    <a:pt x="4001" y="208"/>
                  </a:lnTo>
                  <a:lnTo>
                    <a:pt x="4039" y="0"/>
                  </a:lnTo>
                  <a:lnTo>
                    <a:pt x="4234" y="0"/>
                  </a:lnTo>
                  <a:lnTo>
                    <a:pt x="4271" y="208"/>
                  </a:lnTo>
                  <a:lnTo>
                    <a:pt x="4220" y="245"/>
                  </a:lnTo>
                  <a:lnTo>
                    <a:pt x="4220" y="288"/>
                  </a:lnTo>
                  <a:lnTo>
                    <a:pt x="4442" y="289"/>
                  </a:lnTo>
                  <a:lnTo>
                    <a:pt x="4535" y="292"/>
                  </a:lnTo>
                  <a:lnTo>
                    <a:pt x="4614" y="296"/>
                  </a:lnTo>
                  <a:lnTo>
                    <a:pt x="4679" y="303"/>
                  </a:lnTo>
                  <a:lnTo>
                    <a:pt x="4727" y="314"/>
                  </a:lnTo>
                  <a:lnTo>
                    <a:pt x="4757" y="328"/>
                  </a:lnTo>
                  <a:lnTo>
                    <a:pt x="4766" y="336"/>
                  </a:lnTo>
                  <a:lnTo>
                    <a:pt x="4769" y="346"/>
                  </a:lnTo>
                  <a:lnTo>
                    <a:pt x="4732" y="386"/>
                  </a:lnTo>
                  <a:lnTo>
                    <a:pt x="5394" y="985"/>
                  </a:lnTo>
                  <a:lnTo>
                    <a:pt x="7626" y="1052"/>
                  </a:lnTo>
                  <a:lnTo>
                    <a:pt x="7658" y="1054"/>
                  </a:lnTo>
                  <a:lnTo>
                    <a:pt x="7689" y="1058"/>
                  </a:lnTo>
                  <a:lnTo>
                    <a:pt x="7715" y="1064"/>
                  </a:lnTo>
                  <a:lnTo>
                    <a:pt x="7739" y="1073"/>
                  </a:lnTo>
                  <a:lnTo>
                    <a:pt x="7758" y="1084"/>
                  </a:lnTo>
                  <a:lnTo>
                    <a:pt x="7771" y="1098"/>
                  </a:lnTo>
                  <a:lnTo>
                    <a:pt x="7778" y="1115"/>
                  </a:lnTo>
                  <a:lnTo>
                    <a:pt x="7779" y="1135"/>
                  </a:lnTo>
                  <a:lnTo>
                    <a:pt x="7724" y="1593"/>
                  </a:lnTo>
                  <a:lnTo>
                    <a:pt x="7755" y="1657"/>
                  </a:lnTo>
                  <a:lnTo>
                    <a:pt x="7849" y="1657"/>
                  </a:lnTo>
                  <a:lnTo>
                    <a:pt x="7867" y="1661"/>
                  </a:lnTo>
                  <a:lnTo>
                    <a:pt x="7880" y="1672"/>
                  </a:lnTo>
                  <a:lnTo>
                    <a:pt x="7886" y="1687"/>
                  </a:lnTo>
                  <a:lnTo>
                    <a:pt x="7885" y="1704"/>
                  </a:lnTo>
                  <a:lnTo>
                    <a:pt x="7840" y="1839"/>
                  </a:lnTo>
                  <a:lnTo>
                    <a:pt x="7835" y="1850"/>
                  </a:lnTo>
                  <a:lnTo>
                    <a:pt x="7828" y="1858"/>
                  </a:lnTo>
                  <a:lnTo>
                    <a:pt x="7818" y="1863"/>
                  </a:lnTo>
                  <a:lnTo>
                    <a:pt x="7806" y="1865"/>
                  </a:lnTo>
                  <a:lnTo>
                    <a:pt x="7681" y="1866"/>
                  </a:lnTo>
                  <a:lnTo>
                    <a:pt x="7676" y="1893"/>
                  </a:lnTo>
                  <a:lnTo>
                    <a:pt x="7662" y="1914"/>
                  </a:lnTo>
                  <a:lnTo>
                    <a:pt x="7651" y="1922"/>
                  </a:lnTo>
                  <a:lnTo>
                    <a:pt x="7637" y="1927"/>
                  </a:lnTo>
                  <a:lnTo>
                    <a:pt x="7601" y="1934"/>
                  </a:lnTo>
                  <a:lnTo>
                    <a:pt x="7109" y="1978"/>
                  </a:lnTo>
                  <a:lnTo>
                    <a:pt x="7088" y="1976"/>
                  </a:lnTo>
                  <a:lnTo>
                    <a:pt x="7072" y="1967"/>
                  </a:lnTo>
                  <a:lnTo>
                    <a:pt x="7061" y="1951"/>
                  </a:lnTo>
                  <a:lnTo>
                    <a:pt x="7053" y="1931"/>
                  </a:lnTo>
                  <a:lnTo>
                    <a:pt x="7045" y="1878"/>
                  </a:lnTo>
                  <a:lnTo>
                    <a:pt x="7042" y="1812"/>
                  </a:lnTo>
                  <a:lnTo>
                    <a:pt x="6983" y="1812"/>
                  </a:lnTo>
                  <a:lnTo>
                    <a:pt x="6982" y="1862"/>
                  </a:lnTo>
                  <a:lnTo>
                    <a:pt x="6975" y="1910"/>
                  </a:lnTo>
                  <a:lnTo>
                    <a:pt x="6964" y="1958"/>
                  </a:lnTo>
                  <a:lnTo>
                    <a:pt x="6949" y="2002"/>
                  </a:lnTo>
                  <a:lnTo>
                    <a:pt x="6930" y="2045"/>
                  </a:lnTo>
                  <a:lnTo>
                    <a:pt x="6906" y="2086"/>
                  </a:lnTo>
                  <a:lnTo>
                    <a:pt x="6879" y="2123"/>
                  </a:lnTo>
                  <a:lnTo>
                    <a:pt x="6847" y="2158"/>
                  </a:lnTo>
                  <a:lnTo>
                    <a:pt x="6814" y="2190"/>
                  </a:lnTo>
                  <a:lnTo>
                    <a:pt x="6776" y="2218"/>
                  </a:lnTo>
                  <a:lnTo>
                    <a:pt x="6736" y="2243"/>
                  </a:lnTo>
                  <a:lnTo>
                    <a:pt x="6694" y="2263"/>
                  </a:lnTo>
                  <a:lnTo>
                    <a:pt x="6649" y="2280"/>
                  </a:lnTo>
                  <a:lnTo>
                    <a:pt x="6602" y="2292"/>
                  </a:lnTo>
                  <a:lnTo>
                    <a:pt x="6553" y="2300"/>
                  </a:lnTo>
                  <a:lnTo>
                    <a:pt x="6503" y="2303"/>
                  </a:lnTo>
                  <a:lnTo>
                    <a:pt x="6453" y="2300"/>
                  </a:lnTo>
                  <a:lnTo>
                    <a:pt x="6405" y="2292"/>
                  </a:lnTo>
                  <a:lnTo>
                    <a:pt x="6358" y="2280"/>
                  </a:lnTo>
                  <a:lnTo>
                    <a:pt x="6314" y="2263"/>
                  </a:lnTo>
                  <a:lnTo>
                    <a:pt x="6271" y="2243"/>
                  </a:lnTo>
                  <a:lnTo>
                    <a:pt x="6231" y="2218"/>
                  </a:lnTo>
                  <a:lnTo>
                    <a:pt x="6194" y="2190"/>
                  </a:lnTo>
                  <a:lnTo>
                    <a:pt x="6159" y="2158"/>
                  </a:lnTo>
                  <a:lnTo>
                    <a:pt x="6129" y="2123"/>
                  </a:lnTo>
                  <a:lnTo>
                    <a:pt x="6101" y="2086"/>
                  </a:lnTo>
                  <a:lnTo>
                    <a:pt x="6078" y="2045"/>
                  </a:lnTo>
                  <a:lnTo>
                    <a:pt x="6058" y="2002"/>
                  </a:lnTo>
                  <a:lnTo>
                    <a:pt x="6042" y="1958"/>
                  </a:lnTo>
                  <a:lnTo>
                    <a:pt x="6032" y="1910"/>
                  </a:lnTo>
                  <a:lnTo>
                    <a:pt x="6026" y="1862"/>
                  </a:lnTo>
                  <a:lnTo>
                    <a:pt x="6025" y="1812"/>
                  </a:lnTo>
                  <a:lnTo>
                    <a:pt x="5959" y="1812"/>
                  </a:lnTo>
                  <a:lnTo>
                    <a:pt x="5959" y="1898"/>
                  </a:lnTo>
                  <a:lnTo>
                    <a:pt x="5959" y="1932"/>
                  </a:lnTo>
                  <a:lnTo>
                    <a:pt x="5957" y="1961"/>
                  </a:lnTo>
                  <a:lnTo>
                    <a:pt x="5949" y="1983"/>
                  </a:lnTo>
                  <a:lnTo>
                    <a:pt x="5935" y="1999"/>
                  </a:lnTo>
                  <a:lnTo>
                    <a:pt x="5911" y="2009"/>
                  </a:lnTo>
                  <a:lnTo>
                    <a:pt x="5876" y="2012"/>
                  </a:lnTo>
                  <a:lnTo>
                    <a:pt x="2648" y="2012"/>
                  </a:lnTo>
                  <a:lnTo>
                    <a:pt x="3595" y="1015"/>
                  </a:lnTo>
                  <a:lnTo>
                    <a:pt x="2971" y="998"/>
                  </a:lnTo>
                  <a:lnTo>
                    <a:pt x="2650" y="993"/>
                  </a:lnTo>
                  <a:lnTo>
                    <a:pt x="2528" y="992"/>
                  </a:lnTo>
                  <a:lnTo>
                    <a:pt x="2313" y="994"/>
                  </a:lnTo>
                  <a:lnTo>
                    <a:pt x="2284" y="993"/>
                  </a:lnTo>
                  <a:lnTo>
                    <a:pt x="2261" y="988"/>
                  </a:lnTo>
                  <a:lnTo>
                    <a:pt x="2243" y="979"/>
                  </a:lnTo>
                  <a:lnTo>
                    <a:pt x="2232" y="968"/>
                  </a:lnTo>
                  <a:lnTo>
                    <a:pt x="2227" y="952"/>
                  </a:lnTo>
                  <a:lnTo>
                    <a:pt x="2229" y="934"/>
                  </a:lnTo>
                  <a:lnTo>
                    <a:pt x="2237" y="911"/>
                  </a:lnTo>
                  <a:lnTo>
                    <a:pt x="2254" y="886"/>
                  </a:lnTo>
                  <a:lnTo>
                    <a:pt x="2471" y="595"/>
                  </a:lnTo>
                  <a:lnTo>
                    <a:pt x="2524" y="529"/>
                  </a:lnTo>
                  <a:lnTo>
                    <a:pt x="2552" y="502"/>
                  </a:lnTo>
                  <a:lnTo>
                    <a:pt x="2579" y="479"/>
                  </a:lnTo>
                  <a:lnTo>
                    <a:pt x="2610" y="459"/>
                  </a:lnTo>
                  <a:lnTo>
                    <a:pt x="2644" y="442"/>
                  </a:lnTo>
                  <a:lnTo>
                    <a:pt x="2683" y="428"/>
                  </a:lnTo>
                  <a:lnTo>
                    <a:pt x="2728" y="416"/>
                  </a:lnTo>
                  <a:lnTo>
                    <a:pt x="2780" y="407"/>
                  </a:lnTo>
                  <a:lnTo>
                    <a:pt x="2840" y="400"/>
                  </a:lnTo>
                  <a:lnTo>
                    <a:pt x="2909" y="395"/>
                  </a:lnTo>
                  <a:lnTo>
                    <a:pt x="2987" y="391"/>
                  </a:lnTo>
                  <a:lnTo>
                    <a:pt x="3181" y="387"/>
                  </a:lnTo>
                  <a:lnTo>
                    <a:pt x="3429" y="386"/>
                  </a:lnTo>
                  <a:lnTo>
                    <a:pt x="3595" y="1015"/>
                  </a:lnTo>
                  <a:lnTo>
                    <a:pt x="2648" y="2012"/>
                  </a:lnTo>
                  <a:lnTo>
                    <a:pt x="3742" y="1020"/>
                  </a:lnTo>
                  <a:lnTo>
                    <a:pt x="3575" y="386"/>
                  </a:lnTo>
                  <a:lnTo>
                    <a:pt x="4517" y="386"/>
                  </a:lnTo>
                  <a:lnTo>
                    <a:pt x="4575" y="388"/>
                  </a:lnTo>
                  <a:lnTo>
                    <a:pt x="4632" y="394"/>
                  </a:lnTo>
                  <a:lnTo>
                    <a:pt x="4683" y="408"/>
                  </a:lnTo>
                  <a:lnTo>
                    <a:pt x="4706" y="418"/>
                  </a:lnTo>
                  <a:lnTo>
                    <a:pt x="4723" y="431"/>
                  </a:lnTo>
                  <a:lnTo>
                    <a:pt x="5011" y="1043"/>
                  </a:lnTo>
                  <a:lnTo>
                    <a:pt x="4652" y="1041"/>
                  </a:lnTo>
                  <a:lnTo>
                    <a:pt x="4325" y="1035"/>
                  </a:lnTo>
                  <a:lnTo>
                    <a:pt x="3742" y="1020"/>
                  </a:lnTo>
                  <a:lnTo>
                    <a:pt x="2648" y="2012"/>
                  </a:lnTo>
                  <a:lnTo>
                    <a:pt x="5039" y="1043"/>
                  </a:lnTo>
                  <a:lnTo>
                    <a:pt x="4773" y="479"/>
                  </a:lnTo>
                  <a:lnTo>
                    <a:pt x="5272" y="950"/>
                  </a:lnTo>
                  <a:lnTo>
                    <a:pt x="5294" y="978"/>
                  </a:lnTo>
                  <a:lnTo>
                    <a:pt x="5300" y="993"/>
                  </a:lnTo>
                  <a:lnTo>
                    <a:pt x="5301" y="1008"/>
                  </a:lnTo>
                  <a:lnTo>
                    <a:pt x="5296" y="1021"/>
                  </a:lnTo>
                  <a:lnTo>
                    <a:pt x="5283" y="1032"/>
                  </a:lnTo>
                  <a:lnTo>
                    <a:pt x="5263" y="1040"/>
                  </a:lnTo>
                  <a:lnTo>
                    <a:pt x="5234" y="1043"/>
                  </a:lnTo>
                  <a:lnTo>
                    <a:pt x="5238" y="1043"/>
                  </a:lnTo>
                  <a:lnTo>
                    <a:pt x="5236" y="1043"/>
                  </a:lnTo>
                  <a:lnTo>
                    <a:pt x="5234" y="1043"/>
                  </a:lnTo>
                  <a:lnTo>
                    <a:pt x="5231" y="1028"/>
                  </a:lnTo>
                  <a:lnTo>
                    <a:pt x="5222" y="1015"/>
                  </a:lnTo>
                  <a:lnTo>
                    <a:pt x="5208" y="1003"/>
                  </a:lnTo>
                  <a:lnTo>
                    <a:pt x="5189" y="992"/>
                  </a:lnTo>
                  <a:lnTo>
                    <a:pt x="5161" y="982"/>
                  </a:lnTo>
                  <a:lnTo>
                    <a:pt x="5128" y="975"/>
                  </a:lnTo>
                  <a:lnTo>
                    <a:pt x="5087" y="970"/>
                  </a:lnTo>
                  <a:lnTo>
                    <a:pt x="5039" y="968"/>
                  </a:lnTo>
                  <a:lnTo>
                    <a:pt x="5039" y="1043"/>
                  </a:lnTo>
                  <a:lnTo>
                    <a:pt x="2648" y="201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765" name="Freeform 718"/>
            <p:cNvSpPr>
              <a:spLocks/>
            </p:cNvSpPr>
            <p:nvPr/>
          </p:nvSpPr>
          <p:spPr bwMode="auto">
            <a:xfrm>
              <a:off x="3792" y="554"/>
              <a:ext cx="717" cy="231"/>
            </a:xfrm>
            <a:custGeom>
              <a:avLst/>
              <a:gdLst>
                <a:gd name="T0" fmla="*/ 235 w 7886"/>
                <a:gd name="T1" fmla="*/ 200 h 2304"/>
                <a:gd name="T2" fmla="*/ 233 w 7886"/>
                <a:gd name="T3" fmla="*/ 193 h 2304"/>
                <a:gd name="T4" fmla="*/ 227 w 7886"/>
                <a:gd name="T5" fmla="*/ 180 h 2304"/>
                <a:gd name="T6" fmla="*/ 226 w 7886"/>
                <a:gd name="T7" fmla="*/ 195 h 2304"/>
                <a:gd name="T8" fmla="*/ 221 w 7886"/>
                <a:gd name="T9" fmla="*/ 208 h 2304"/>
                <a:gd name="T10" fmla="*/ 213 w 7886"/>
                <a:gd name="T11" fmla="*/ 219 h 2304"/>
                <a:gd name="T12" fmla="*/ 201 w 7886"/>
                <a:gd name="T13" fmla="*/ 227 h 2304"/>
                <a:gd name="T14" fmla="*/ 188 w 7886"/>
                <a:gd name="T15" fmla="*/ 231 h 2304"/>
                <a:gd name="T16" fmla="*/ 174 w 7886"/>
                <a:gd name="T17" fmla="*/ 230 h 2304"/>
                <a:gd name="T18" fmla="*/ 162 w 7886"/>
                <a:gd name="T19" fmla="*/ 225 h 2304"/>
                <a:gd name="T20" fmla="*/ 152 w 7886"/>
                <a:gd name="T21" fmla="*/ 216 h 2304"/>
                <a:gd name="T22" fmla="*/ 144 w 7886"/>
                <a:gd name="T23" fmla="*/ 204 h 2304"/>
                <a:gd name="T24" fmla="*/ 140 w 7886"/>
                <a:gd name="T25" fmla="*/ 190 h 2304"/>
                <a:gd name="T26" fmla="*/ 135 w 7886"/>
                <a:gd name="T27" fmla="*/ 180 h 2304"/>
                <a:gd name="T28" fmla="*/ 133 w 7886"/>
                <a:gd name="T29" fmla="*/ 195 h 2304"/>
                <a:gd name="T30" fmla="*/ 129 w 7886"/>
                <a:gd name="T31" fmla="*/ 198 h 2304"/>
                <a:gd name="T32" fmla="*/ 16 w 7886"/>
                <a:gd name="T33" fmla="*/ 190 h 2304"/>
                <a:gd name="T34" fmla="*/ 14 w 7886"/>
                <a:gd name="T35" fmla="*/ 186 h 2304"/>
                <a:gd name="T36" fmla="*/ 7 w 7886"/>
                <a:gd name="T37" fmla="*/ 184 h 2304"/>
                <a:gd name="T38" fmla="*/ 0 w 7886"/>
                <a:gd name="T39" fmla="*/ 168 h 2304"/>
                <a:gd name="T40" fmla="*/ 2 w 7886"/>
                <a:gd name="T41" fmla="*/ 166 h 2304"/>
                <a:gd name="T42" fmla="*/ 22 w 7886"/>
                <a:gd name="T43" fmla="*/ 119 h 2304"/>
                <a:gd name="T44" fmla="*/ 25 w 7886"/>
                <a:gd name="T45" fmla="*/ 112 h 2304"/>
                <a:gd name="T46" fmla="*/ 32 w 7886"/>
                <a:gd name="T47" fmla="*/ 108 h 2304"/>
                <a:gd name="T48" fmla="*/ 135 w 7886"/>
                <a:gd name="T49" fmla="*/ 102 h 2304"/>
                <a:gd name="T50" fmla="*/ 151 w 7886"/>
                <a:gd name="T51" fmla="*/ 97 h 2304"/>
                <a:gd name="T52" fmla="*/ 202 w 7886"/>
                <a:gd name="T53" fmla="*/ 46 h 2304"/>
                <a:gd name="T54" fmla="*/ 210 w 7886"/>
                <a:gd name="T55" fmla="*/ 40 h 2304"/>
                <a:gd name="T56" fmla="*/ 224 w 7886"/>
                <a:gd name="T57" fmla="*/ 36 h 2304"/>
                <a:gd name="T58" fmla="*/ 259 w 7886"/>
                <a:gd name="T59" fmla="*/ 31 h 2304"/>
                <a:gd name="T60" fmla="*/ 368 w 7886"/>
                <a:gd name="T61" fmla="*/ 29 h 2304"/>
                <a:gd name="T62" fmla="*/ 367 w 7886"/>
                <a:gd name="T63" fmla="*/ 0 h 2304"/>
                <a:gd name="T64" fmla="*/ 384 w 7886"/>
                <a:gd name="T65" fmla="*/ 25 h 2304"/>
                <a:gd name="T66" fmla="*/ 412 w 7886"/>
                <a:gd name="T67" fmla="*/ 29 h 2304"/>
                <a:gd name="T68" fmla="*/ 430 w 7886"/>
                <a:gd name="T69" fmla="*/ 31 h 2304"/>
                <a:gd name="T70" fmla="*/ 434 w 7886"/>
                <a:gd name="T71" fmla="*/ 35 h 2304"/>
                <a:gd name="T72" fmla="*/ 693 w 7886"/>
                <a:gd name="T73" fmla="*/ 105 h 2304"/>
                <a:gd name="T74" fmla="*/ 701 w 7886"/>
                <a:gd name="T75" fmla="*/ 107 h 2304"/>
                <a:gd name="T76" fmla="*/ 707 w 7886"/>
                <a:gd name="T77" fmla="*/ 110 h 2304"/>
                <a:gd name="T78" fmla="*/ 702 w 7886"/>
                <a:gd name="T79" fmla="*/ 160 h 2304"/>
                <a:gd name="T80" fmla="*/ 715 w 7886"/>
                <a:gd name="T81" fmla="*/ 167 h 2304"/>
                <a:gd name="T82" fmla="*/ 717 w 7886"/>
                <a:gd name="T83" fmla="*/ 171 h 2304"/>
                <a:gd name="T84" fmla="*/ 712 w 7886"/>
                <a:gd name="T85" fmla="*/ 186 h 2304"/>
                <a:gd name="T86" fmla="*/ 698 w 7886"/>
                <a:gd name="T87" fmla="*/ 187 h 2304"/>
                <a:gd name="T88" fmla="*/ 696 w 7886"/>
                <a:gd name="T89" fmla="*/ 193 h 2304"/>
                <a:gd name="T90" fmla="*/ 646 w 7886"/>
                <a:gd name="T91" fmla="*/ 198 h 2304"/>
                <a:gd name="T92" fmla="*/ 642 w 7886"/>
                <a:gd name="T93" fmla="*/ 196 h 2304"/>
                <a:gd name="T94" fmla="*/ 640 w 7886"/>
                <a:gd name="T95" fmla="*/ 182 h 2304"/>
                <a:gd name="T96" fmla="*/ 634 w 7886"/>
                <a:gd name="T97" fmla="*/ 191 h 2304"/>
                <a:gd name="T98" fmla="*/ 630 w 7886"/>
                <a:gd name="T99" fmla="*/ 205 h 2304"/>
                <a:gd name="T100" fmla="*/ 623 w 7886"/>
                <a:gd name="T101" fmla="*/ 216 h 2304"/>
                <a:gd name="T102" fmla="*/ 612 w 7886"/>
                <a:gd name="T103" fmla="*/ 225 h 2304"/>
                <a:gd name="T104" fmla="*/ 600 w 7886"/>
                <a:gd name="T105" fmla="*/ 230 h 2304"/>
                <a:gd name="T106" fmla="*/ 587 w 7886"/>
                <a:gd name="T107" fmla="*/ 231 h 2304"/>
                <a:gd name="T108" fmla="*/ 574 w 7886"/>
                <a:gd name="T109" fmla="*/ 227 h 2304"/>
                <a:gd name="T110" fmla="*/ 563 w 7886"/>
                <a:gd name="T111" fmla="*/ 220 h 2304"/>
                <a:gd name="T112" fmla="*/ 555 w 7886"/>
                <a:gd name="T113" fmla="*/ 209 h 2304"/>
                <a:gd name="T114" fmla="*/ 549 w 7886"/>
                <a:gd name="T115" fmla="*/ 196 h 2304"/>
                <a:gd name="T116" fmla="*/ 548 w 7886"/>
                <a:gd name="T117" fmla="*/ 182 h 2304"/>
                <a:gd name="T118" fmla="*/ 542 w 7886"/>
                <a:gd name="T119" fmla="*/ 194 h 2304"/>
                <a:gd name="T120" fmla="*/ 540 w 7886"/>
                <a:gd name="T121" fmla="*/ 200 h 2304"/>
                <a:gd name="T122" fmla="*/ 241 w 7886"/>
                <a:gd name="T123" fmla="*/ 202 h 23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886" h="2304">
                  <a:moveTo>
                    <a:pt x="2648" y="2012"/>
                  </a:moveTo>
                  <a:lnTo>
                    <a:pt x="2612" y="2008"/>
                  </a:lnTo>
                  <a:lnTo>
                    <a:pt x="2588" y="1998"/>
                  </a:lnTo>
                  <a:lnTo>
                    <a:pt x="2574" y="1980"/>
                  </a:lnTo>
                  <a:lnTo>
                    <a:pt x="2567" y="1955"/>
                  </a:lnTo>
                  <a:lnTo>
                    <a:pt x="2566" y="1923"/>
                  </a:lnTo>
                  <a:lnTo>
                    <a:pt x="2566" y="1886"/>
                  </a:lnTo>
                  <a:lnTo>
                    <a:pt x="2565" y="1791"/>
                  </a:lnTo>
                  <a:lnTo>
                    <a:pt x="2499" y="1791"/>
                  </a:lnTo>
                  <a:lnTo>
                    <a:pt x="2500" y="1843"/>
                  </a:lnTo>
                  <a:lnTo>
                    <a:pt x="2496" y="1892"/>
                  </a:lnTo>
                  <a:lnTo>
                    <a:pt x="2487" y="1940"/>
                  </a:lnTo>
                  <a:lnTo>
                    <a:pt x="2472" y="1988"/>
                  </a:lnTo>
                  <a:lnTo>
                    <a:pt x="2453" y="2032"/>
                  </a:lnTo>
                  <a:lnTo>
                    <a:pt x="2431" y="2075"/>
                  </a:lnTo>
                  <a:lnTo>
                    <a:pt x="2403" y="2114"/>
                  </a:lnTo>
                  <a:lnTo>
                    <a:pt x="2373" y="2150"/>
                  </a:lnTo>
                  <a:lnTo>
                    <a:pt x="2338" y="2185"/>
                  </a:lnTo>
                  <a:lnTo>
                    <a:pt x="2300" y="2214"/>
                  </a:lnTo>
                  <a:lnTo>
                    <a:pt x="2260" y="2240"/>
                  </a:lnTo>
                  <a:lnTo>
                    <a:pt x="2216" y="2262"/>
                  </a:lnTo>
                  <a:lnTo>
                    <a:pt x="2170" y="2280"/>
                  </a:lnTo>
                  <a:lnTo>
                    <a:pt x="2122" y="2292"/>
                  </a:lnTo>
                  <a:lnTo>
                    <a:pt x="2072" y="2301"/>
                  </a:lnTo>
                  <a:lnTo>
                    <a:pt x="2021" y="2304"/>
                  </a:lnTo>
                  <a:lnTo>
                    <a:pt x="1969" y="2301"/>
                  </a:lnTo>
                  <a:lnTo>
                    <a:pt x="1919" y="2292"/>
                  </a:lnTo>
                  <a:lnTo>
                    <a:pt x="1871" y="2280"/>
                  </a:lnTo>
                  <a:lnTo>
                    <a:pt x="1825" y="2262"/>
                  </a:lnTo>
                  <a:lnTo>
                    <a:pt x="1781" y="2240"/>
                  </a:lnTo>
                  <a:lnTo>
                    <a:pt x="1741" y="2214"/>
                  </a:lnTo>
                  <a:lnTo>
                    <a:pt x="1703" y="2185"/>
                  </a:lnTo>
                  <a:lnTo>
                    <a:pt x="1669" y="2150"/>
                  </a:lnTo>
                  <a:lnTo>
                    <a:pt x="1638" y="2114"/>
                  </a:lnTo>
                  <a:lnTo>
                    <a:pt x="1611" y="2075"/>
                  </a:lnTo>
                  <a:lnTo>
                    <a:pt x="1587" y="2032"/>
                  </a:lnTo>
                  <a:lnTo>
                    <a:pt x="1569" y="1988"/>
                  </a:lnTo>
                  <a:lnTo>
                    <a:pt x="1555" y="1940"/>
                  </a:lnTo>
                  <a:lnTo>
                    <a:pt x="1545" y="1892"/>
                  </a:lnTo>
                  <a:lnTo>
                    <a:pt x="1541" y="1843"/>
                  </a:lnTo>
                  <a:lnTo>
                    <a:pt x="1542" y="1791"/>
                  </a:lnTo>
                  <a:lnTo>
                    <a:pt x="1484" y="1791"/>
                  </a:lnTo>
                  <a:lnTo>
                    <a:pt x="1481" y="1863"/>
                  </a:lnTo>
                  <a:lnTo>
                    <a:pt x="1473" y="1923"/>
                  </a:lnTo>
                  <a:lnTo>
                    <a:pt x="1466" y="1946"/>
                  </a:lnTo>
                  <a:lnTo>
                    <a:pt x="1454" y="1964"/>
                  </a:lnTo>
                  <a:lnTo>
                    <a:pt x="1438" y="1975"/>
                  </a:lnTo>
                  <a:lnTo>
                    <a:pt x="1415" y="1978"/>
                  </a:lnTo>
                  <a:lnTo>
                    <a:pt x="244" y="1920"/>
                  </a:lnTo>
                  <a:lnTo>
                    <a:pt x="203" y="1913"/>
                  </a:lnTo>
                  <a:lnTo>
                    <a:pt x="175" y="1900"/>
                  </a:lnTo>
                  <a:lnTo>
                    <a:pt x="164" y="1891"/>
                  </a:lnTo>
                  <a:lnTo>
                    <a:pt x="157" y="1880"/>
                  </a:lnTo>
                  <a:lnTo>
                    <a:pt x="151" y="1855"/>
                  </a:lnTo>
                  <a:lnTo>
                    <a:pt x="113" y="1855"/>
                  </a:lnTo>
                  <a:lnTo>
                    <a:pt x="95" y="1850"/>
                  </a:lnTo>
                  <a:lnTo>
                    <a:pt x="81" y="1836"/>
                  </a:lnTo>
                  <a:lnTo>
                    <a:pt x="5" y="1712"/>
                  </a:lnTo>
                  <a:lnTo>
                    <a:pt x="0" y="1694"/>
                  </a:lnTo>
                  <a:lnTo>
                    <a:pt x="5" y="1676"/>
                  </a:lnTo>
                  <a:lnTo>
                    <a:pt x="11" y="1668"/>
                  </a:lnTo>
                  <a:lnTo>
                    <a:pt x="18" y="1662"/>
                  </a:lnTo>
                  <a:lnTo>
                    <a:pt x="27" y="1658"/>
                  </a:lnTo>
                  <a:lnTo>
                    <a:pt x="37" y="1657"/>
                  </a:lnTo>
                  <a:lnTo>
                    <a:pt x="124" y="1657"/>
                  </a:lnTo>
                  <a:lnTo>
                    <a:pt x="239" y="1186"/>
                  </a:lnTo>
                  <a:lnTo>
                    <a:pt x="247" y="1163"/>
                  </a:lnTo>
                  <a:lnTo>
                    <a:pt x="260" y="1141"/>
                  </a:lnTo>
                  <a:lnTo>
                    <a:pt x="279" y="1122"/>
                  </a:lnTo>
                  <a:lnTo>
                    <a:pt x="300" y="1106"/>
                  </a:lnTo>
                  <a:lnTo>
                    <a:pt x="327" y="1092"/>
                  </a:lnTo>
                  <a:lnTo>
                    <a:pt x="357" y="1082"/>
                  </a:lnTo>
                  <a:lnTo>
                    <a:pt x="391" y="1075"/>
                  </a:lnTo>
                  <a:lnTo>
                    <a:pt x="429" y="1071"/>
                  </a:lnTo>
                  <a:lnTo>
                    <a:pt x="1483" y="1020"/>
                  </a:lnTo>
                  <a:lnTo>
                    <a:pt x="1537" y="1013"/>
                  </a:lnTo>
                  <a:lnTo>
                    <a:pt x="1599" y="998"/>
                  </a:lnTo>
                  <a:lnTo>
                    <a:pt x="1663" y="970"/>
                  </a:lnTo>
                  <a:lnTo>
                    <a:pt x="1694" y="951"/>
                  </a:lnTo>
                  <a:lnTo>
                    <a:pt x="1723" y="927"/>
                  </a:lnTo>
                  <a:lnTo>
                    <a:pt x="2225" y="459"/>
                  </a:lnTo>
                  <a:lnTo>
                    <a:pt x="2249" y="438"/>
                  </a:lnTo>
                  <a:lnTo>
                    <a:pt x="2278" y="419"/>
                  </a:lnTo>
                  <a:lnTo>
                    <a:pt x="2311" y="401"/>
                  </a:lnTo>
                  <a:lnTo>
                    <a:pt x="2351" y="384"/>
                  </a:lnTo>
                  <a:lnTo>
                    <a:pt x="2401" y="369"/>
                  </a:lnTo>
                  <a:lnTo>
                    <a:pt x="2461" y="355"/>
                  </a:lnTo>
                  <a:lnTo>
                    <a:pt x="2533" y="341"/>
                  </a:lnTo>
                  <a:lnTo>
                    <a:pt x="2620" y="330"/>
                  </a:lnTo>
                  <a:lnTo>
                    <a:pt x="2845" y="311"/>
                  </a:lnTo>
                  <a:lnTo>
                    <a:pt x="3148" y="298"/>
                  </a:lnTo>
                  <a:lnTo>
                    <a:pt x="3546" y="291"/>
                  </a:lnTo>
                  <a:lnTo>
                    <a:pt x="4052" y="288"/>
                  </a:lnTo>
                  <a:lnTo>
                    <a:pt x="4052" y="245"/>
                  </a:lnTo>
                  <a:lnTo>
                    <a:pt x="4001" y="208"/>
                  </a:lnTo>
                  <a:lnTo>
                    <a:pt x="4039" y="0"/>
                  </a:lnTo>
                  <a:lnTo>
                    <a:pt x="4234" y="0"/>
                  </a:lnTo>
                  <a:lnTo>
                    <a:pt x="4271" y="208"/>
                  </a:lnTo>
                  <a:lnTo>
                    <a:pt x="4220" y="245"/>
                  </a:lnTo>
                  <a:lnTo>
                    <a:pt x="4220" y="288"/>
                  </a:lnTo>
                  <a:lnTo>
                    <a:pt x="4442" y="289"/>
                  </a:lnTo>
                  <a:lnTo>
                    <a:pt x="4535" y="292"/>
                  </a:lnTo>
                  <a:lnTo>
                    <a:pt x="4614" y="296"/>
                  </a:lnTo>
                  <a:lnTo>
                    <a:pt x="4679" y="303"/>
                  </a:lnTo>
                  <a:lnTo>
                    <a:pt x="4727" y="314"/>
                  </a:lnTo>
                  <a:lnTo>
                    <a:pt x="4757" y="328"/>
                  </a:lnTo>
                  <a:lnTo>
                    <a:pt x="4766" y="336"/>
                  </a:lnTo>
                  <a:lnTo>
                    <a:pt x="4769" y="346"/>
                  </a:lnTo>
                  <a:lnTo>
                    <a:pt x="4732" y="386"/>
                  </a:lnTo>
                  <a:lnTo>
                    <a:pt x="5394" y="985"/>
                  </a:lnTo>
                  <a:lnTo>
                    <a:pt x="7626" y="1052"/>
                  </a:lnTo>
                  <a:lnTo>
                    <a:pt x="7658" y="1054"/>
                  </a:lnTo>
                  <a:lnTo>
                    <a:pt x="7689" y="1058"/>
                  </a:lnTo>
                  <a:lnTo>
                    <a:pt x="7715" y="1064"/>
                  </a:lnTo>
                  <a:lnTo>
                    <a:pt x="7739" y="1073"/>
                  </a:lnTo>
                  <a:lnTo>
                    <a:pt x="7758" y="1084"/>
                  </a:lnTo>
                  <a:lnTo>
                    <a:pt x="7771" y="1098"/>
                  </a:lnTo>
                  <a:lnTo>
                    <a:pt x="7778" y="1115"/>
                  </a:lnTo>
                  <a:lnTo>
                    <a:pt x="7779" y="1135"/>
                  </a:lnTo>
                  <a:lnTo>
                    <a:pt x="7724" y="1593"/>
                  </a:lnTo>
                  <a:lnTo>
                    <a:pt x="7755" y="1657"/>
                  </a:lnTo>
                  <a:lnTo>
                    <a:pt x="7849" y="1657"/>
                  </a:lnTo>
                  <a:lnTo>
                    <a:pt x="7867" y="1661"/>
                  </a:lnTo>
                  <a:lnTo>
                    <a:pt x="7880" y="1672"/>
                  </a:lnTo>
                  <a:lnTo>
                    <a:pt x="7886" y="1687"/>
                  </a:lnTo>
                  <a:lnTo>
                    <a:pt x="7885" y="1704"/>
                  </a:lnTo>
                  <a:lnTo>
                    <a:pt x="7840" y="1839"/>
                  </a:lnTo>
                  <a:lnTo>
                    <a:pt x="7835" y="1850"/>
                  </a:lnTo>
                  <a:lnTo>
                    <a:pt x="7828" y="1858"/>
                  </a:lnTo>
                  <a:lnTo>
                    <a:pt x="7818" y="1863"/>
                  </a:lnTo>
                  <a:lnTo>
                    <a:pt x="7806" y="1865"/>
                  </a:lnTo>
                  <a:lnTo>
                    <a:pt x="7681" y="1866"/>
                  </a:lnTo>
                  <a:lnTo>
                    <a:pt x="7676" y="1893"/>
                  </a:lnTo>
                  <a:lnTo>
                    <a:pt x="7662" y="1914"/>
                  </a:lnTo>
                  <a:lnTo>
                    <a:pt x="7651" y="1922"/>
                  </a:lnTo>
                  <a:lnTo>
                    <a:pt x="7637" y="1927"/>
                  </a:lnTo>
                  <a:lnTo>
                    <a:pt x="7601" y="1934"/>
                  </a:lnTo>
                  <a:lnTo>
                    <a:pt x="7109" y="1978"/>
                  </a:lnTo>
                  <a:lnTo>
                    <a:pt x="7088" y="1976"/>
                  </a:lnTo>
                  <a:lnTo>
                    <a:pt x="7072" y="1967"/>
                  </a:lnTo>
                  <a:lnTo>
                    <a:pt x="7061" y="1951"/>
                  </a:lnTo>
                  <a:lnTo>
                    <a:pt x="7053" y="1931"/>
                  </a:lnTo>
                  <a:lnTo>
                    <a:pt x="7045" y="1878"/>
                  </a:lnTo>
                  <a:lnTo>
                    <a:pt x="7042" y="1812"/>
                  </a:lnTo>
                  <a:lnTo>
                    <a:pt x="6983" y="1812"/>
                  </a:lnTo>
                  <a:lnTo>
                    <a:pt x="6982" y="1862"/>
                  </a:lnTo>
                  <a:lnTo>
                    <a:pt x="6975" y="1910"/>
                  </a:lnTo>
                  <a:lnTo>
                    <a:pt x="6964" y="1958"/>
                  </a:lnTo>
                  <a:lnTo>
                    <a:pt x="6949" y="2002"/>
                  </a:lnTo>
                  <a:lnTo>
                    <a:pt x="6930" y="2045"/>
                  </a:lnTo>
                  <a:lnTo>
                    <a:pt x="6906" y="2086"/>
                  </a:lnTo>
                  <a:lnTo>
                    <a:pt x="6879" y="2123"/>
                  </a:lnTo>
                  <a:lnTo>
                    <a:pt x="6847" y="2158"/>
                  </a:lnTo>
                  <a:lnTo>
                    <a:pt x="6814" y="2190"/>
                  </a:lnTo>
                  <a:lnTo>
                    <a:pt x="6776" y="2218"/>
                  </a:lnTo>
                  <a:lnTo>
                    <a:pt x="6736" y="2243"/>
                  </a:lnTo>
                  <a:lnTo>
                    <a:pt x="6694" y="2263"/>
                  </a:lnTo>
                  <a:lnTo>
                    <a:pt x="6649" y="2280"/>
                  </a:lnTo>
                  <a:lnTo>
                    <a:pt x="6602" y="2292"/>
                  </a:lnTo>
                  <a:lnTo>
                    <a:pt x="6553" y="2300"/>
                  </a:lnTo>
                  <a:lnTo>
                    <a:pt x="6503" y="2303"/>
                  </a:lnTo>
                  <a:lnTo>
                    <a:pt x="6453" y="2300"/>
                  </a:lnTo>
                  <a:lnTo>
                    <a:pt x="6405" y="2292"/>
                  </a:lnTo>
                  <a:lnTo>
                    <a:pt x="6358" y="2280"/>
                  </a:lnTo>
                  <a:lnTo>
                    <a:pt x="6314" y="2263"/>
                  </a:lnTo>
                  <a:lnTo>
                    <a:pt x="6271" y="2243"/>
                  </a:lnTo>
                  <a:lnTo>
                    <a:pt x="6231" y="2218"/>
                  </a:lnTo>
                  <a:lnTo>
                    <a:pt x="6194" y="2190"/>
                  </a:lnTo>
                  <a:lnTo>
                    <a:pt x="6159" y="2158"/>
                  </a:lnTo>
                  <a:lnTo>
                    <a:pt x="6129" y="2123"/>
                  </a:lnTo>
                  <a:lnTo>
                    <a:pt x="6101" y="2086"/>
                  </a:lnTo>
                  <a:lnTo>
                    <a:pt x="6078" y="2045"/>
                  </a:lnTo>
                  <a:lnTo>
                    <a:pt x="6058" y="2002"/>
                  </a:lnTo>
                  <a:lnTo>
                    <a:pt x="6042" y="1958"/>
                  </a:lnTo>
                  <a:lnTo>
                    <a:pt x="6032" y="1910"/>
                  </a:lnTo>
                  <a:lnTo>
                    <a:pt x="6026" y="1862"/>
                  </a:lnTo>
                  <a:lnTo>
                    <a:pt x="6025" y="1812"/>
                  </a:lnTo>
                  <a:lnTo>
                    <a:pt x="5959" y="1812"/>
                  </a:lnTo>
                  <a:lnTo>
                    <a:pt x="5959" y="1898"/>
                  </a:lnTo>
                  <a:lnTo>
                    <a:pt x="5959" y="1932"/>
                  </a:lnTo>
                  <a:lnTo>
                    <a:pt x="5957" y="1961"/>
                  </a:lnTo>
                  <a:lnTo>
                    <a:pt x="5949" y="1983"/>
                  </a:lnTo>
                  <a:lnTo>
                    <a:pt x="5935" y="1999"/>
                  </a:lnTo>
                  <a:lnTo>
                    <a:pt x="5911" y="2009"/>
                  </a:lnTo>
                  <a:lnTo>
                    <a:pt x="5876" y="2012"/>
                  </a:lnTo>
                  <a:lnTo>
                    <a:pt x="2648" y="2012"/>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66" name="Freeform 719"/>
            <p:cNvSpPr>
              <a:spLocks/>
            </p:cNvSpPr>
            <p:nvPr/>
          </p:nvSpPr>
          <p:spPr bwMode="auto">
            <a:xfrm>
              <a:off x="3994" y="593"/>
              <a:ext cx="125" cy="63"/>
            </a:xfrm>
            <a:custGeom>
              <a:avLst/>
              <a:gdLst>
                <a:gd name="T0" fmla="*/ 125 w 1368"/>
                <a:gd name="T1" fmla="*/ 63 h 629"/>
                <a:gd name="T2" fmla="*/ 68 w 1368"/>
                <a:gd name="T3" fmla="*/ 61 h 629"/>
                <a:gd name="T4" fmla="*/ 39 w 1368"/>
                <a:gd name="T5" fmla="*/ 61 h 629"/>
                <a:gd name="T6" fmla="*/ 28 w 1368"/>
                <a:gd name="T7" fmla="*/ 61 h 629"/>
                <a:gd name="T8" fmla="*/ 8 w 1368"/>
                <a:gd name="T9" fmla="*/ 61 h 629"/>
                <a:gd name="T10" fmla="*/ 5 w 1368"/>
                <a:gd name="T11" fmla="*/ 61 h 629"/>
                <a:gd name="T12" fmla="*/ 3 w 1368"/>
                <a:gd name="T13" fmla="*/ 60 h 629"/>
                <a:gd name="T14" fmla="*/ 1 w 1368"/>
                <a:gd name="T15" fmla="*/ 59 h 629"/>
                <a:gd name="T16" fmla="*/ 0 w 1368"/>
                <a:gd name="T17" fmla="*/ 58 h 629"/>
                <a:gd name="T18" fmla="*/ 0 w 1368"/>
                <a:gd name="T19" fmla="*/ 57 h 629"/>
                <a:gd name="T20" fmla="*/ 0 w 1368"/>
                <a:gd name="T21" fmla="*/ 55 h 629"/>
                <a:gd name="T22" fmla="*/ 1 w 1368"/>
                <a:gd name="T23" fmla="*/ 53 h 629"/>
                <a:gd name="T24" fmla="*/ 2 w 1368"/>
                <a:gd name="T25" fmla="*/ 50 h 629"/>
                <a:gd name="T26" fmla="*/ 22 w 1368"/>
                <a:gd name="T27" fmla="*/ 21 h 629"/>
                <a:gd name="T28" fmla="*/ 27 w 1368"/>
                <a:gd name="T29" fmla="*/ 14 h 629"/>
                <a:gd name="T30" fmla="*/ 30 w 1368"/>
                <a:gd name="T31" fmla="*/ 12 h 629"/>
                <a:gd name="T32" fmla="*/ 32 w 1368"/>
                <a:gd name="T33" fmla="*/ 9 h 629"/>
                <a:gd name="T34" fmla="*/ 35 w 1368"/>
                <a:gd name="T35" fmla="*/ 7 h 629"/>
                <a:gd name="T36" fmla="*/ 38 w 1368"/>
                <a:gd name="T37" fmla="*/ 6 h 629"/>
                <a:gd name="T38" fmla="*/ 42 w 1368"/>
                <a:gd name="T39" fmla="*/ 4 h 629"/>
                <a:gd name="T40" fmla="*/ 46 w 1368"/>
                <a:gd name="T41" fmla="*/ 3 h 629"/>
                <a:gd name="T42" fmla="*/ 51 w 1368"/>
                <a:gd name="T43" fmla="*/ 2 h 629"/>
                <a:gd name="T44" fmla="*/ 56 w 1368"/>
                <a:gd name="T45" fmla="*/ 1 h 629"/>
                <a:gd name="T46" fmla="*/ 62 w 1368"/>
                <a:gd name="T47" fmla="*/ 1 h 629"/>
                <a:gd name="T48" fmla="*/ 69 w 1368"/>
                <a:gd name="T49" fmla="*/ 1 h 629"/>
                <a:gd name="T50" fmla="*/ 87 w 1368"/>
                <a:gd name="T51" fmla="*/ 0 h 629"/>
                <a:gd name="T52" fmla="*/ 110 w 1368"/>
                <a:gd name="T53" fmla="*/ 0 h 629"/>
                <a:gd name="T54" fmla="*/ 125 w 1368"/>
                <a:gd name="T55" fmla="*/ 63 h 6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68" h="629">
                  <a:moveTo>
                    <a:pt x="1368" y="629"/>
                  </a:moveTo>
                  <a:lnTo>
                    <a:pt x="744" y="612"/>
                  </a:lnTo>
                  <a:lnTo>
                    <a:pt x="423" y="607"/>
                  </a:lnTo>
                  <a:lnTo>
                    <a:pt x="301" y="606"/>
                  </a:lnTo>
                  <a:lnTo>
                    <a:pt x="86" y="608"/>
                  </a:lnTo>
                  <a:lnTo>
                    <a:pt x="57" y="607"/>
                  </a:lnTo>
                  <a:lnTo>
                    <a:pt x="34" y="602"/>
                  </a:lnTo>
                  <a:lnTo>
                    <a:pt x="16" y="593"/>
                  </a:lnTo>
                  <a:lnTo>
                    <a:pt x="5" y="582"/>
                  </a:lnTo>
                  <a:lnTo>
                    <a:pt x="0" y="566"/>
                  </a:lnTo>
                  <a:lnTo>
                    <a:pt x="2" y="548"/>
                  </a:lnTo>
                  <a:lnTo>
                    <a:pt x="10" y="525"/>
                  </a:lnTo>
                  <a:lnTo>
                    <a:pt x="27" y="500"/>
                  </a:lnTo>
                  <a:lnTo>
                    <a:pt x="244" y="209"/>
                  </a:lnTo>
                  <a:lnTo>
                    <a:pt x="297" y="143"/>
                  </a:lnTo>
                  <a:lnTo>
                    <a:pt x="325" y="116"/>
                  </a:lnTo>
                  <a:lnTo>
                    <a:pt x="352" y="93"/>
                  </a:lnTo>
                  <a:lnTo>
                    <a:pt x="383" y="73"/>
                  </a:lnTo>
                  <a:lnTo>
                    <a:pt x="417" y="56"/>
                  </a:lnTo>
                  <a:lnTo>
                    <a:pt x="456" y="42"/>
                  </a:lnTo>
                  <a:lnTo>
                    <a:pt x="501" y="30"/>
                  </a:lnTo>
                  <a:lnTo>
                    <a:pt x="553" y="21"/>
                  </a:lnTo>
                  <a:lnTo>
                    <a:pt x="613" y="14"/>
                  </a:lnTo>
                  <a:lnTo>
                    <a:pt x="682" y="9"/>
                  </a:lnTo>
                  <a:lnTo>
                    <a:pt x="760" y="5"/>
                  </a:lnTo>
                  <a:lnTo>
                    <a:pt x="954" y="1"/>
                  </a:lnTo>
                  <a:lnTo>
                    <a:pt x="1202" y="0"/>
                  </a:lnTo>
                  <a:lnTo>
                    <a:pt x="1368" y="629"/>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67" name="Freeform 720"/>
            <p:cNvSpPr>
              <a:spLocks/>
            </p:cNvSpPr>
            <p:nvPr/>
          </p:nvSpPr>
          <p:spPr bwMode="auto">
            <a:xfrm>
              <a:off x="2414" y="2791"/>
              <a:ext cx="131" cy="66"/>
            </a:xfrm>
            <a:custGeom>
              <a:avLst/>
              <a:gdLst>
                <a:gd name="T0" fmla="*/ 15 w 1436"/>
                <a:gd name="T1" fmla="*/ 64 h 657"/>
                <a:gd name="T2" fmla="*/ 0 w 1436"/>
                <a:gd name="T3" fmla="*/ 0 h 657"/>
                <a:gd name="T4" fmla="*/ 86 w 1436"/>
                <a:gd name="T5" fmla="*/ 0 h 657"/>
                <a:gd name="T6" fmla="*/ 91 w 1436"/>
                <a:gd name="T7" fmla="*/ 0 h 657"/>
                <a:gd name="T8" fmla="*/ 96 w 1436"/>
                <a:gd name="T9" fmla="*/ 1 h 657"/>
                <a:gd name="T10" fmla="*/ 101 w 1436"/>
                <a:gd name="T11" fmla="*/ 2 h 657"/>
                <a:gd name="T12" fmla="*/ 103 w 1436"/>
                <a:gd name="T13" fmla="*/ 3 h 657"/>
                <a:gd name="T14" fmla="*/ 105 w 1436"/>
                <a:gd name="T15" fmla="*/ 5 h 657"/>
                <a:gd name="T16" fmla="*/ 131 w 1436"/>
                <a:gd name="T17" fmla="*/ 66 h 657"/>
                <a:gd name="T18" fmla="*/ 98 w 1436"/>
                <a:gd name="T19" fmla="*/ 66 h 657"/>
                <a:gd name="T20" fmla="*/ 68 w 1436"/>
                <a:gd name="T21" fmla="*/ 65 h 657"/>
                <a:gd name="T22" fmla="*/ 15 w 1436"/>
                <a:gd name="T23" fmla="*/ 64 h 6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36" h="657">
                  <a:moveTo>
                    <a:pt x="167" y="634"/>
                  </a:moveTo>
                  <a:lnTo>
                    <a:pt x="0" y="0"/>
                  </a:lnTo>
                  <a:lnTo>
                    <a:pt x="942" y="0"/>
                  </a:lnTo>
                  <a:lnTo>
                    <a:pt x="1000" y="2"/>
                  </a:lnTo>
                  <a:lnTo>
                    <a:pt x="1057" y="8"/>
                  </a:lnTo>
                  <a:lnTo>
                    <a:pt x="1108" y="22"/>
                  </a:lnTo>
                  <a:lnTo>
                    <a:pt x="1131" y="32"/>
                  </a:lnTo>
                  <a:lnTo>
                    <a:pt x="1148" y="45"/>
                  </a:lnTo>
                  <a:lnTo>
                    <a:pt x="1436" y="657"/>
                  </a:lnTo>
                  <a:lnTo>
                    <a:pt x="1077" y="655"/>
                  </a:lnTo>
                  <a:lnTo>
                    <a:pt x="750" y="649"/>
                  </a:lnTo>
                  <a:lnTo>
                    <a:pt x="167" y="634"/>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68" name="Freeform 721"/>
            <p:cNvSpPr>
              <a:spLocks/>
            </p:cNvSpPr>
            <p:nvPr/>
          </p:nvSpPr>
          <p:spPr bwMode="auto">
            <a:xfrm>
              <a:off x="4226" y="602"/>
              <a:ext cx="48" cy="57"/>
            </a:xfrm>
            <a:custGeom>
              <a:avLst/>
              <a:gdLst>
                <a:gd name="T0" fmla="*/ 24 w 528"/>
                <a:gd name="T1" fmla="*/ 57 h 564"/>
                <a:gd name="T2" fmla="*/ 0 w 528"/>
                <a:gd name="T3" fmla="*/ 0 h 564"/>
                <a:gd name="T4" fmla="*/ 45 w 528"/>
                <a:gd name="T5" fmla="*/ 48 h 564"/>
                <a:gd name="T6" fmla="*/ 47 w 528"/>
                <a:gd name="T7" fmla="*/ 50 h 564"/>
                <a:gd name="T8" fmla="*/ 48 w 528"/>
                <a:gd name="T9" fmla="*/ 52 h 564"/>
                <a:gd name="T10" fmla="*/ 48 w 528"/>
                <a:gd name="T11" fmla="*/ 53 h 564"/>
                <a:gd name="T12" fmla="*/ 48 w 528"/>
                <a:gd name="T13" fmla="*/ 55 h 564"/>
                <a:gd name="T14" fmla="*/ 46 w 528"/>
                <a:gd name="T15" fmla="*/ 56 h 564"/>
                <a:gd name="T16" fmla="*/ 45 w 528"/>
                <a:gd name="T17" fmla="*/ 57 h 564"/>
                <a:gd name="T18" fmla="*/ 42 w 528"/>
                <a:gd name="T19" fmla="*/ 57 h 564"/>
                <a:gd name="T20" fmla="*/ 42 w 528"/>
                <a:gd name="T21" fmla="*/ 57 h 564"/>
                <a:gd name="T22" fmla="*/ 42 w 528"/>
                <a:gd name="T23" fmla="*/ 57 h 564"/>
                <a:gd name="T24" fmla="*/ 42 w 528"/>
                <a:gd name="T25" fmla="*/ 57 h 564"/>
                <a:gd name="T26" fmla="*/ 42 w 528"/>
                <a:gd name="T27" fmla="*/ 55 h 564"/>
                <a:gd name="T28" fmla="*/ 41 w 528"/>
                <a:gd name="T29" fmla="*/ 54 h 564"/>
                <a:gd name="T30" fmla="*/ 40 w 528"/>
                <a:gd name="T31" fmla="*/ 53 h 564"/>
                <a:gd name="T32" fmla="*/ 38 w 528"/>
                <a:gd name="T33" fmla="*/ 52 h 564"/>
                <a:gd name="T34" fmla="*/ 35 w 528"/>
                <a:gd name="T35" fmla="*/ 51 h 564"/>
                <a:gd name="T36" fmla="*/ 32 w 528"/>
                <a:gd name="T37" fmla="*/ 50 h 564"/>
                <a:gd name="T38" fmla="*/ 29 w 528"/>
                <a:gd name="T39" fmla="*/ 50 h 564"/>
                <a:gd name="T40" fmla="*/ 24 w 528"/>
                <a:gd name="T41" fmla="*/ 49 h 564"/>
                <a:gd name="T42" fmla="*/ 24 w 528"/>
                <a:gd name="T43" fmla="*/ 57 h 5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8" h="564">
                  <a:moveTo>
                    <a:pt x="266" y="564"/>
                  </a:moveTo>
                  <a:lnTo>
                    <a:pt x="0" y="0"/>
                  </a:lnTo>
                  <a:lnTo>
                    <a:pt x="499" y="471"/>
                  </a:lnTo>
                  <a:lnTo>
                    <a:pt x="521" y="499"/>
                  </a:lnTo>
                  <a:lnTo>
                    <a:pt x="527" y="514"/>
                  </a:lnTo>
                  <a:lnTo>
                    <a:pt x="528" y="529"/>
                  </a:lnTo>
                  <a:lnTo>
                    <a:pt x="523" y="542"/>
                  </a:lnTo>
                  <a:lnTo>
                    <a:pt x="510" y="553"/>
                  </a:lnTo>
                  <a:lnTo>
                    <a:pt x="490" y="561"/>
                  </a:lnTo>
                  <a:lnTo>
                    <a:pt x="461" y="564"/>
                  </a:lnTo>
                  <a:lnTo>
                    <a:pt x="465" y="564"/>
                  </a:lnTo>
                  <a:lnTo>
                    <a:pt x="463" y="564"/>
                  </a:lnTo>
                  <a:lnTo>
                    <a:pt x="461" y="564"/>
                  </a:lnTo>
                  <a:lnTo>
                    <a:pt x="458" y="549"/>
                  </a:lnTo>
                  <a:lnTo>
                    <a:pt x="449" y="536"/>
                  </a:lnTo>
                  <a:lnTo>
                    <a:pt x="435" y="524"/>
                  </a:lnTo>
                  <a:lnTo>
                    <a:pt x="416" y="513"/>
                  </a:lnTo>
                  <a:lnTo>
                    <a:pt x="388" y="503"/>
                  </a:lnTo>
                  <a:lnTo>
                    <a:pt x="355" y="496"/>
                  </a:lnTo>
                  <a:lnTo>
                    <a:pt x="314" y="491"/>
                  </a:lnTo>
                  <a:lnTo>
                    <a:pt x="266" y="489"/>
                  </a:lnTo>
                  <a:lnTo>
                    <a:pt x="266" y="564"/>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69" name="Line 722"/>
            <p:cNvSpPr>
              <a:spLocks noChangeShapeType="1"/>
            </p:cNvSpPr>
            <p:nvPr/>
          </p:nvSpPr>
          <p:spPr bwMode="auto">
            <a:xfrm flipH="1">
              <a:off x="3803" y="720"/>
              <a:ext cx="12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70" name="Freeform 723"/>
            <p:cNvSpPr>
              <a:spLocks/>
            </p:cNvSpPr>
            <p:nvPr/>
          </p:nvSpPr>
          <p:spPr bwMode="auto">
            <a:xfrm>
              <a:off x="3806" y="720"/>
              <a:ext cx="14" cy="20"/>
            </a:xfrm>
            <a:custGeom>
              <a:avLst/>
              <a:gdLst>
                <a:gd name="T0" fmla="*/ 0 w 156"/>
                <a:gd name="T1" fmla="*/ 20 h 198"/>
                <a:gd name="T2" fmla="*/ 14 w 156"/>
                <a:gd name="T3" fmla="*/ 20 h 198"/>
                <a:gd name="T4" fmla="*/ 14 w 156"/>
                <a:gd name="T5" fmla="*/ 0 h 198"/>
                <a:gd name="T6" fmla="*/ 0 60000 65536"/>
                <a:gd name="T7" fmla="*/ 0 60000 65536"/>
                <a:gd name="T8" fmla="*/ 0 60000 65536"/>
              </a:gdLst>
              <a:ahLst/>
              <a:cxnLst>
                <a:cxn ang="T6">
                  <a:pos x="T0" y="T1"/>
                </a:cxn>
                <a:cxn ang="T7">
                  <a:pos x="T2" y="T3"/>
                </a:cxn>
                <a:cxn ang="T8">
                  <a:pos x="T4" y="T5"/>
                </a:cxn>
              </a:cxnLst>
              <a:rect l="0" t="0" r="r" b="b"/>
              <a:pathLst>
                <a:path w="156" h="198">
                  <a:moveTo>
                    <a:pt x="0" y="198"/>
                  </a:moveTo>
                  <a:lnTo>
                    <a:pt x="156" y="198"/>
                  </a:lnTo>
                  <a:lnTo>
                    <a:pt x="15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71" name="Freeform 724"/>
            <p:cNvSpPr>
              <a:spLocks/>
            </p:cNvSpPr>
            <p:nvPr/>
          </p:nvSpPr>
          <p:spPr bwMode="auto">
            <a:xfrm>
              <a:off x="3807" y="673"/>
              <a:ext cx="21" cy="30"/>
            </a:xfrm>
            <a:custGeom>
              <a:avLst/>
              <a:gdLst>
                <a:gd name="T0" fmla="*/ 0 w 228"/>
                <a:gd name="T1" fmla="*/ 30 h 295"/>
                <a:gd name="T2" fmla="*/ 14 w 228"/>
                <a:gd name="T3" fmla="*/ 30 h 295"/>
                <a:gd name="T4" fmla="*/ 21 w 228"/>
                <a:gd name="T5" fmla="*/ 0 h 295"/>
                <a:gd name="T6" fmla="*/ 7 w 228"/>
                <a:gd name="T7" fmla="*/ 0 h 2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295">
                  <a:moveTo>
                    <a:pt x="0" y="295"/>
                  </a:moveTo>
                  <a:lnTo>
                    <a:pt x="156" y="295"/>
                  </a:lnTo>
                  <a:lnTo>
                    <a:pt x="228" y="0"/>
                  </a:lnTo>
                  <a:lnTo>
                    <a:pt x="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72" name="Freeform 725"/>
            <p:cNvSpPr>
              <a:spLocks/>
            </p:cNvSpPr>
            <p:nvPr/>
          </p:nvSpPr>
          <p:spPr bwMode="auto">
            <a:xfrm>
              <a:off x="3927" y="683"/>
              <a:ext cx="98" cy="51"/>
            </a:xfrm>
            <a:custGeom>
              <a:avLst/>
              <a:gdLst>
                <a:gd name="T0" fmla="*/ 0 w 1081"/>
                <a:gd name="T1" fmla="*/ 51 h 503"/>
                <a:gd name="T2" fmla="*/ 0 w 1081"/>
                <a:gd name="T3" fmla="*/ 44 h 503"/>
                <a:gd name="T4" fmla="*/ 1 w 1081"/>
                <a:gd name="T5" fmla="*/ 41 h 503"/>
                <a:gd name="T6" fmla="*/ 2 w 1081"/>
                <a:gd name="T7" fmla="*/ 37 h 503"/>
                <a:gd name="T8" fmla="*/ 3 w 1081"/>
                <a:gd name="T9" fmla="*/ 33 h 503"/>
                <a:gd name="T10" fmla="*/ 5 w 1081"/>
                <a:gd name="T11" fmla="*/ 29 h 503"/>
                <a:gd name="T12" fmla="*/ 9 w 1081"/>
                <a:gd name="T13" fmla="*/ 22 h 503"/>
                <a:gd name="T14" fmla="*/ 14 w 1081"/>
                <a:gd name="T15" fmla="*/ 16 h 503"/>
                <a:gd name="T16" fmla="*/ 17 w 1081"/>
                <a:gd name="T17" fmla="*/ 13 h 503"/>
                <a:gd name="T18" fmla="*/ 20 w 1081"/>
                <a:gd name="T19" fmla="*/ 10 h 503"/>
                <a:gd name="T20" fmla="*/ 23 w 1081"/>
                <a:gd name="T21" fmla="*/ 8 h 503"/>
                <a:gd name="T22" fmla="*/ 26 w 1081"/>
                <a:gd name="T23" fmla="*/ 6 h 503"/>
                <a:gd name="T24" fmla="*/ 30 w 1081"/>
                <a:gd name="T25" fmla="*/ 4 h 503"/>
                <a:gd name="T26" fmla="*/ 33 w 1081"/>
                <a:gd name="T27" fmla="*/ 3 h 503"/>
                <a:gd name="T28" fmla="*/ 37 w 1081"/>
                <a:gd name="T29" fmla="*/ 2 h 503"/>
                <a:gd name="T30" fmla="*/ 41 w 1081"/>
                <a:gd name="T31" fmla="*/ 1 h 503"/>
                <a:gd name="T32" fmla="*/ 45 w 1081"/>
                <a:gd name="T33" fmla="*/ 0 h 503"/>
                <a:gd name="T34" fmla="*/ 49 w 1081"/>
                <a:gd name="T35" fmla="*/ 0 h 503"/>
                <a:gd name="T36" fmla="*/ 56 w 1081"/>
                <a:gd name="T37" fmla="*/ 1 h 503"/>
                <a:gd name="T38" fmla="*/ 60 w 1081"/>
                <a:gd name="T39" fmla="*/ 2 h 503"/>
                <a:gd name="T40" fmla="*/ 64 w 1081"/>
                <a:gd name="T41" fmla="*/ 3 h 503"/>
                <a:gd name="T42" fmla="*/ 68 w 1081"/>
                <a:gd name="T43" fmla="*/ 4 h 503"/>
                <a:gd name="T44" fmla="*/ 71 w 1081"/>
                <a:gd name="T45" fmla="*/ 6 h 503"/>
                <a:gd name="T46" fmla="*/ 74 w 1081"/>
                <a:gd name="T47" fmla="*/ 8 h 503"/>
                <a:gd name="T48" fmla="*/ 78 w 1081"/>
                <a:gd name="T49" fmla="*/ 10 h 503"/>
                <a:gd name="T50" fmla="*/ 81 w 1081"/>
                <a:gd name="T51" fmla="*/ 13 h 503"/>
                <a:gd name="T52" fmla="*/ 83 w 1081"/>
                <a:gd name="T53" fmla="*/ 16 h 503"/>
                <a:gd name="T54" fmla="*/ 88 w 1081"/>
                <a:gd name="T55" fmla="*/ 22 h 503"/>
                <a:gd name="T56" fmla="*/ 92 w 1081"/>
                <a:gd name="T57" fmla="*/ 29 h 503"/>
                <a:gd name="T58" fmla="*/ 95 w 1081"/>
                <a:gd name="T59" fmla="*/ 37 h 503"/>
                <a:gd name="T60" fmla="*/ 97 w 1081"/>
                <a:gd name="T61" fmla="*/ 45 h 503"/>
                <a:gd name="T62" fmla="*/ 98 w 1081"/>
                <a:gd name="T63" fmla="*/ 51 h 5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81" h="503">
                  <a:moveTo>
                    <a:pt x="0" y="503"/>
                  </a:moveTo>
                  <a:lnTo>
                    <a:pt x="5" y="434"/>
                  </a:lnTo>
                  <a:lnTo>
                    <a:pt x="12" y="400"/>
                  </a:lnTo>
                  <a:lnTo>
                    <a:pt x="20" y="369"/>
                  </a:lnTo>
                  <a:lnTo>
                    <a:pt x="35" y="329"/>
                  </a:lnTo>
                  <a:lnTo>
                    <a:pt x="53" y="289"/>
                  </a:lnTo>
                  <a:lnTo>
                    <a:pt x="99" y="218"/>
                  </a:lnTo>
                  <a:lnTo>
                    <a:pt x="154" y="155"/>
                  </a:lnTo>
                  <a:lnTo>
                    <a:pt x="186" y="127"/>
                  </a:lnTo>
                  <a:lnTo>
                    <a:pt x="218" y="102"/>
                  </a:lnTo>
                  <a:lnTo>
                    <a:pt x="253" y="78"/>
                  </a:lnTo>
                  <a:lnTo>
                    <a:pt x="289" y="58"/>
                  </a:lnTo>
                  <a:lnTo>
                    <a:pt x="328" y="41"/>
                  </a:lnTo>
                  <a:lnTo>
                    <a:pt x="368" y="26"/>
                  </a:lnTo>
                  <a:lnTo>
                    <a:pt x="408" y="15"/>
                  </a:lnTo>
                  <a:lnTo>
                    <a:pt x="450" y="7"/>
                  </a:lnTo>
                  <a:lnTo>
                    <a:pt x="493" y="2"/>
                  </a:lnTo>
                  <a:lnTo>
                    <a:pt x="537" y="0"/>
                  </a:lnTo>
                  <a:lnTo>
                    <a:pt x="623" y="7"/>
                  </a:lnTo>
                  <a:lnTo>
                    <a:pt x="665" y="15"/>
                  </a:lnTo>
                  <a:lnTo>
                    <a:pt x="705" y="26"/>
                  </a:lnTo>
                  <a:lnTo>
                    <a:pt x="745" y="41"/>
                  </a:lnTo>
                  <a:lnTo>
                    <a:pt x="784" y="58"/>
                  </a:lnTo>
                  <a:lnTo>
                    <a:pt x="820" y="78"/>
                  </a:lnTo>
                  <a:lnTo>
                    <a:pt x="855" y="102"/>
                  </a:lnTo>
                  <a:lnTo>
                    <a:pt x="888" y="127"/>
                  </a:lnTo>
                  <a:lnTo>
                    <a:pt x="919" y="155"/>
                  </a:lnTo>
                  <a:lnTo>
                    <a:pt x="974" y="218"/>
                  </a:lnTo>
                  <a:lnTo>
                    <a:pt x="1020" y="289"/>
                  </a:lnTo>
                  <a:lnTo>
                    <a:pt x="1053" y="369"/>
                  </a:lnTo>
                  <a:lnTo>
                    <a:pt x="1072" y="440"/>
                  </a:lnTo>
                  <a:lnTo>
                    <a:pt x="1081" y="50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73" name="Freeform 726"/>
            <p:cNvSpPr>
              <a:spLocks/>
            </p:cNvSpPr>
            <p:nvPr/>
          </p:nvSpPr>
          <p:spPr bwMode="auto">
            <a:xfrm>
              <a:off x="3932" y="690"/>
              <a:ext cx="87" cy="44"/>
            </a:xfrm>
            <a:custGeom>
              <a:avLst/>
              <a:gdLst>
                <a:gd name="T0" fmla="*/ 0 w 957"/>
                <a:gd name="T1" fmla="*/ 44 h 440"/>
                <a:gd name="T2" fmla="*/ 1 w 957"/>
                <a:gd name="T3" fmla="*/ 40 h 440"/>
                <a:gd name="T4" fmla="*/ 2 w 957"/>
                <a:gd name="T5" fmla="*/ 35 h 440"/>
                <a:gd name="T6" fmla="*/ 3 w 957"/>
                <a:gd name="T7" fmla="*/ 31 h 440"/>
                <a:gd name="T8" fmla="*/ 4 w 957"/>
                <a:gd name="T9" fmla="*/ 27 h 440"/>
                <a:gd name="T10" fmla="*/ 6 w 957"/>
                <a:gd name="T11" fmla="*/ 23 h 440"/>
                <a:gd name="T12" fmla="*/ 9 w 957"/>
                <a:gd name="T13" fmla="*/ 19 h 440"/>
                <a:gd name="T14" fmla="*/ 11 w 957"/>
                <a:gd name="T15" fmla="*/ 16 h 440"/>
                <a:gd name="T16" fmla="*/ 14 w 957"/>
                <a:gd name="T17" fmla="*/ 13 h 440"/>
                <a:gd name="T18" fmla="*/ 17 w 957"/>
                <a:gd name="T19" fmla="*/ 10 h 440"/>
                <a:gd name="T20" fmla="*/ 20 w 957"/>
                <a:gd name="T21" fmla="*/ 7 h 440"/>
                <a:gd name="T22" fmla="*/ 24 w 957"/>
                <a:gd name="T23" fmla="*/ 5 h 440"/>
                <a:gd name="T24" fmla="*/ 27 w 957"/>
                <a:gd name="T25" fmla="*/ 4 h 440"/>
                <a:gd name="T26" fmla="*/ 31 w 957"/>
                <a:gd name="T27" fmla="*/ 2 h 440"/>
                <a:gd name="T28" fmla="*/ 35 w 957"/>
                <a:gd name="T29" fmla="*/ 1 h 440"/>
                <a:gd name="T30" fmla="*/ 39 w 957"/>
                <a:gd name="T31" fmla="*/ 0 h 440"/>
                <a:gd name="T32" fmla="*/ 44 w 957"/>
                <a:gd name="T33" fmla="*/ 0 h 440"/>
                <a:gd name="T34" fmla="*/ 48 w 957"/>
                <a:gd name="T35" fmla="*/ 0 h 440"/>
                <a:gd name="T36" fmla="*/ 52 w 957"/>
                <a:gd name="T37" fmla="*/ 1 h 440"/>
                <a:gd name="T38" fmla="*/ 56 w 957"/>
                <a:gd name="T39" fmla="*/ 2 h 440"/>
                <a:gd name="T40" fmla="*/ 60 w 957"/>
                <a:gd name="T41" fmla="*/ 4 h 440"/>
                <a:gd name="T42" fmla="*/ 63 w 957"/>
                <a:gd name="T43" fmla="*/ 5 h 440"/>
                <a:gd name="T44" fmla="*/ 67 w 957"/>
                <a:gd name="T45" fmla="*/ 7 h 440"/>
                <a:gd name="T46" fmla="*/ 70 w 957"/>
                <a:gd name="T47" fmla="*/ 10 h 440"/>
                <a:gd name="T48" fmla="*/ 73 w 957"/>
                <a:gd name="T49" fmla="*/ 13 h 440"/>
                <a:gd name="T50" fmla="*/ 76 w 957"/>
                <a:gd name="T51" fmla="*/ 16 h 440"/>
                <a:gd name="T52" fmla="*/ 78 w 957"/>
                <a:gd name="T53" fmla="*/ 19 h 440"/>
                <a:gd name="T54" fmla="*/ 81 w 957"/>
                <a:gd name="T55" fmla="*/ 23 h 440"/>
                <a:gd name="T56" fmla="*/ 83 w 957"/>
                <a:gd name="T57" fmla="*/ 27 h 440"/>
                <a:gd name="T58" fmla="*/ 84 w 957"/>
                <a:gd name="T59" fmla="*/ 31 h 440"/>
                <a:gd name="T60" fmla="*/ 85 w 957"/>
                <a:gd name="T61" fmla="*/ 35 h 440"/>
                <a:gd name="T62" fmla="*/ 86 w 957"/>
                <a:gd name="T63" fmla="*/ 40 h 440"/>
                <a:gd name="T64" fmla="*/ 87 w 957"/>
                <a:gd name="T65" fmla="*/ 44 h 4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57" h="440">
                  <a:moveTo>
                    <a:pt x="0" y="440"/>
                  </a:moveTo>
                  <a:lnTo>
                    <a:pt x="6" y="395"/>
                  </a:lnTo>
                  <a:lnTo>
                    <a:pt x="17" y="350"/>
                  </a:lnTo>
                  <a:lnTo>
                    <a:pt x="30" y="307"/>
                  </a:lnTo>
                  <a:lnTo>
                    <a:pt x="48" y="267"/>
                  </a:lnTo>
                  <a:lnTo>
                    <a:pt x="70" y="228"/>
                  </a:lnTo>
                  <a:lnTo>
                    <a:pt x="94" y="192"/>
                  </a:lnTo>
                  <a:lnTo>
                    <a:pt x="122" y="159"/>
                  </a:lnTo>
                  <a:lnTo>
                    <a:pt x="153" y="127"/>
                  </a:lnTo>
                  <a:lnTo>
                    <a:pt x="187" y="99"/>
                  </a:lnTo>
                  <a:lnTo>
                    <a:pt x="222" y="74"/>
                  </a:lnTo>
                  <a:lnTo>
                    <a:pt x="261" y="53"/>
                  </a:lnTo>
                  <a:lnTo>
                    <a:pt x="301" y="35"/>
                  </a:lnTo>
                  <a:lnTo>
                    <a:pt x="343" y="19"/>
                  </a:lnTo>
                  <a:lnTo>
                    <a:pt x="387" y="9"/>
                  </a:lnTo>
                  <a:lnTo>
                    <a:pt x="432" y="2"/>
                  </a:lnTo>
                  <a:lnTo>
                    <a:pt x="479" y="0"/>
                  </a:lnTo>
                  <a:lnTo>
                    <a:pt x="525" y="2"/>
                  </a:lnTo>
                  <a:lnTo>
                    <a:pt x="570" y="9"/>
                  </a:lnTo>
                  <a:lnTo>
                    <a:pt x="614" y="19"/>
                  </a:lnTo>
                  <a:lnTo>
                    <a:pt x="657" y="35"/>
                  </a:lnTo>
                  <a:lnTo>
                    <a:pt x="696" y="53"/>
                  </a:lnTo>
                  <a:lnTo>
                    <a:pt x="735" y="74"/>
                  </a:lnTo>
                  <a:lnTo>
                    <a:pt x="771" y="99"/>
                  </a:lnTo>
                  <a:lnTo>
                    <a:pt x="804" y="127"/>
                  </a:lnTo>
                  <a:lnTo>
                    <a:pt x="835" y="159"/>
                  </a:lnTo>
                  <a:lnTo>
                    <a:pt x="863" y="192"/>
                  </a:lnTo>
                  <a:lnTo>
                    <a:pt x="888" y="228"/>
                  </a:lnTo>
                  <a:lnTo>
                    <a:pt x="909" y="267"/>
                  </a:lnTo>
                  <a:lnTo>
                    <a:pt x="927" y="307"/>
                  </a:lnTo>
                  <a:lnTo>
                    <a:pt x="940" y="350"/>
                  </a:lnTo>
                  <a:lnTo>
                    <a:pt x="951" y="395"/>
                  </a:lnTo>
                  <a:lnTo>
                    <a:pt x="957" y="4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74" name="Freeform 727"/>
            <p:cNvSpPr>
              <a:spLocks/>
            </p:cNvSpPr>
            <p:nvPr/>
          </p:nvSpPr>
          <p:spPr bwMode="auto">
            <a:xfrm>
              <a:off x="3955" y="715"/>
              <a:ext cx="41" cy="44"/>
            </a:xfrm>
            <a:custGeom>
              <a:avLst/>
              <a:gdLst>
                <a:gd name="T0" fmla="*/ 21 w 447"/>
                <a:gd name="T1" fmla="*/ 44 h 442"/>
                <a:gd name="T2" fmla="*/ 23 w 447"/>
                <a:gd name="T3" fmla="*/ 44 h 442"/>
                <a:gd name="T4" fmla="*/ 26 w 447"/>
                <a:gd name="T5" fmla="*/ 43 h 442"/>
                <a:gd name="T6" fmla="*/ 29 w 447"/>
                <a:gd name="T7" fmla="*/ 42 h 442"/>
                <a:gd name="T8" fmla="*/ 31 w 447"/>
                <a:gd name="T9" fmla="*/ 41 h 442"/>
                <a:gd name="T10" fmla="*/ 35 w 447"/>
                <a:gd name="T11" fmla="*/ 37 h 442"/>
                <a:gd name="T12" fmla="*/ 37 w 447"/>
                <a:gd name="T13" fmla="*/ 35 h 442"/>
                <a:gd name="T14" fmla="*/ 38 w 447"/>
                <a:gd name="T15" fmla="*/ 33 h 442"/>
                <a:gd name="T16" fmla="*/ 39 w 447"/>
                <a:gd name="T17" fmla="*/ 30 h 442"/>
                <a:gd name="T18" fmla="*/ 40 w 447"/>
                <a:gd name="T19" fmla="*/ 28 h 442"/>
                <a:gd name="T20" fmla="*/ 41 w 447"/>
                <a:gd name="T21" fmla="*/ 25 h 442"/>
                <a:gd name="T22" fmla="*/ 41 w 447"/>
                <a:gd name="T23" fmla="*/ 22 h 442"/>
                <a:gd name="T24" fmla="*/ 41 w 447"/>
                <a:gd name="T25" fmla="*/ 20 h 442"/>
                <a:gd name="T26" fmla="*/ 40 w 447"/>
                <a:gd name="T27" fmla="*/ 17 h 442"/>
                <a:gd name="T28" fmla="*/ 40 w 447"/>
                <a:gd name="T29" fmla="*/ 14 h 442"/>
                <a:gd name="T30" fmla="*/ 38 w 447"/>
                <a:gd name="T31" fmla="*/ 11 h 442"/>
                <a:gd name="T32" fmla="*/ 37 w 447"/>
                <a:gd name="T33" fmla="*/ 8 h 442"/>
                <a:gd name="T34" fmla="*/ 35 w 447"/>
                <a:gd name="T35" fmla="*/ 6 h 442"/>
                <a:gd name="T36" fmla="*/ 33 w 447"/>
                <a:gd name="T37" fmla="*/ 4 h 442"/>
                <a:gd name="T38" fmla="*/ 30 w 447"/>
                <a:gd name="T39" fmla="*/ 3 h 442"/>
                <a:gd name="T40" fmla="*/ 28 w 447"/>
                <a:gd name="T41" fmla="*/ 2 h 442"/>
                <a:gd name="T42" fmla="*/ 26 w 447"/>
                <a:gd name="T43" fmla="*/ 1 h 442"/>
                <a:gd name="T44" fmla="*/ 23 w 447"/>
                <a:gd name="T45" fmla="*/ 0 h 442"/>
                <a:gd name="T46" fmla="*/ 21 w 447"/>
                <a:gd name="T47" fmla="*/ 0 h 442"/>
                <a:gd name="T48" fmla="*/ 18 w 447"/>
                <a:gd name="T49" fmla="*/ 0 h 442"/>
                <a:gd name="T50" fmla="*/ 15 w 447"/>
                <a:gd name="T51" fmla="*/ 1 h 442"/>
                <a:gd name="T52" fmla="*/ 13 w 447"/>
                <a:gd name="T53" fmla="*/ 2 h 442"/>
                <a:gd name="T54" fmla="*/ 11 w 447"/>
                <a:gd name="T55" fmla="*/ 3 h 442"/>
                <a:gd name="T56" fmla="*/ 8 w 447"/>
                <a:gd name="T57" fmla="*/ 4 h 442"/>
                <a:gd name="T58" fmla="*/ 6 w 447"/>
                <a:gd name="T59" fmla="*/ 6 h 442"/>
                <a:gd name="T60" fmla="*/ 4 w 447"/>
                <a:gd name="T61" fmla="*/ 8 h 442"/>
                <a:gd name="T62" fmla="*/ 3 w 447"/>
                <a:gd name="T63" fmla="*/ 11 h 442"/>
                <a:gd name="T64" fmla="*/ 1 w 447"/>
                <a:gd name="T65" fmla="*/ 14 h 442"/>
                <a:gd name="T66" fmla="*/ 1 w 447"/>
                <a:gd name="T67" fmla="*/ 17 h 442"/>
                <a:gd name="T68" fmla="*/ 0 w 447"/>
                <a:gd name="T69" fmla="*/ 20 h 442"/>
                <a:gd name="T70" fmla="*/ 0 w 447"/>
                <a:gd name="T71" fmla="*/ 22 h 442"/>
                <a:gd name="T72" fmla="*/ 0 w 447"/>
                <a:gd name="T73" fmla="*/ 25 h 442"/>
                <a:gd name="T74" fmla="*/ 1 w 447"/>
                <a:gd name="T75" fmla="*/ 28 h 442"/>
                <a:gd name="T76" fmla="*/ 2 w 447"/>
                <a:gd name="T77" fmla="*/ 30 h 442"/>
                <a:gd name="T78" fmla="*/ 3 w 447"/>
                <a:gd name="T79" fmla="*/ 33 h 442"/>
                <a:gd name="T80" fmla="*/ 4 w 447"/>
                <a:gd name="T81" fmla="*/ 35 h 442"/>
                <a:gd name="T82" fmla="*/ 6 w 447"/>
                <a:gd name="T83" fmla="*/ 37 h 442"/>
                <a:gd name="T84" fmla="*/ 10 w 447"/>
                <a:gd name="T85" fmla="*/ 41 h 442"/>
                <a:gd name="T86" fmla="*/ 12 w 447"/>
                <a:gd name="T87" fmla="*/ 42 h 442"/>
                <a:gd name="T88" fmla="*/ 15 w 447"/>
                <a:gd name="T89" fmla="*/ 43 h 442"/>
                <a:gd name="T90" fmla="*/ 18 w 447"/>
                <a:gd name="T91" fmla="*/ 44 h 442"/>
                <a:gd name="T92" fmla="*/ 21 w 447"/>
                <a:gd name="T93" fmla="*/ 44 h 4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47" h="442">
                  <a:moveTo>
                    <a:pt x="224" y="442"/>
                  </a:moveTo>
                  <a:lnTo>
                    <a:pt x="255" y="440"/>
                  </a:lnTo>
                  <a:lnTo>
                    <a:pt x="285" y="434"/>
                  </a:lnTo>
                  <a:lnTo>
                    <a:pt x="312" y="424"/>
                  </a:lnTo>
                  <a:lnTo>
                    <a:pt x="339" y="411"/>
                  </a:lnTo>
                  <a:lnTo>
                    <a:pt x="383" y="376"/>
                  </a:lnTo>
                  <a:lnTo>
                    <a:pt x="402" y="355"/>
                  </a:lnTo>
                  <a:lnTo>
                    <a:pt x="417" y="331"/>
                  </a:lnTo>
                  <a:lnTo>
                    <a:pt x="429" y="306"/>
                  </a:lnTo>
                  <a:lnTo>
                    <a:pt x="438" y="280"/>
                  </a:lnTo>
                  <a:lnTo>
                    <a:pt x="444" y="253"/>
                  </a:lnTo>
                  <a:lnTo>
                    <a:pt x="447" y="224"/>
                  </a:lnTo>
                  <a:lnTo>
                    <a:pt x="445" y="196"/>
                  </a:lnTo>
                  <a:lnTo>
                    <a:pt x="440" y="167"/>
                  </a:lnTo>
                  <a:lnTo>
                    <a:pt x="431" y="139"/>
                  </a:lnTo>
                  <a:lnTo>
                    <a:pt x="417" y="110"/>
                  </a:lnTo>
                  <a:lnTo>
                    <a:pt x="400" y="84"/>
                  </a:lnTo>
                  <a:lnTo>
                    <a:pt x="379" y="62"/>
                  </a:lnTo>
                  <a:lnTo>
                    <a:pt x="357" y="43"/>
                  </a:lnTo>
                  <a:lnTo>
                    <a:pt x="332" y="28"/>
                  </a:lnTo>
                  <a:lnTo>
                    <a:pt x="306" y="16"/>
                  </a:lnTo>
                  <a:lnTo>
                    <a:pt x="280" y="7"/>
                  </a:lnTo>
                  <a:lnTo>
                    <a:pt x="251" y="1"/>
                  </a:lnTo>
                  <a:lnTo>
                    <a:pt x="224" y="0"/>
                  </a:lnTo>
                  <a:lnTo>
                    <a:pt x="195" y="1"/>
                  </a:lnTo>
                  <a:lnTo>
                    <a:pt x="168" y="7"/>
                  </a:lnTo>
                  <a:lnTo>
                    <a:pt x="140" y="16"/>
                  </a:lnTo>
                  <a:lnTo>
                    <a:pt x="115" y="28"/>
                  </a:lnTo>
                  <a:lnTo>
                    <a:pt x="90" y="43"/>
                  </a:lnTo>
                  <a:lnTo>
                    <a:pt x="68" y="62"/>
                  </a:lnTo>
                  <a:lnTo>
                    <a:pt x="48" y="84"/>
                  </a:lnTo>
                  <a:lnTo>
                    <a:pt x="30" y="110"/>
                  </a:lnTo>
                  <a:lnTo>
                    <a:pt x="16" y="139"/>
                  </a:lnTo>
                  <a:lnTo>
                    <a:pt x="7" y="167"/>
                  </a:lnTo>
                  <a:lnTo>
                    <a:pt x="2" y="196"/>
                  </a:lnTo>
                  <a:lnTo>
                    <a:pt x="0" y="224"/>
                  </a:lnTo>
                  <a:lnTo>
                    <a:pt x="3" y="253"/>
                  </a:lnTo>
                  <a:lnTo>
                    <a:pt x="8" y="280"/>
                  </a:lnTo>
                  <a:lnTo>
                    <a:pt x="18" y="306"/>
                  </a:lnTo>
                  <a:lnTo>
                    <a:pt x="30" y="331"/>
                  </a:lnTo>
                  <a:lnTo>
                    <a:pt x="46" y="355"/>
                  </a:lnTo>
                  <a:lnTo>
                    <a:pt x="65" y="376"/>
                  </a:lnTo>
                  <a:lnTo>
                    <a:pt x="109" y="411"/>
                  </a:lnTo>
                  <a:lnTo>
                    <a:pt x="135" y="424"/>
                  </a:lnTo>
                  <a:lnTo>
                    <a:pt x="163" y="434"/>
                  </a:lnTo>
                  <a:lnTo>
                    <a:pt x="192" y="440"/>
                  </a:lnTo>
                  <a:lnTo>
                    <a:pt x="224" y="442"/>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75" name="Freeform 728"/>
            <p:cNvSpPr>
              <a:spLocks/>
            </p:cNvSpPr>
            <p:nvPr/>
          </p:nvSpPr>
          <p:spPr bwMode="auto">
            <a:xfrm>
              <a:off x="3927" y="654"/>
              <a:ext cx="75" cy="2"/>
            </a:xfrm>
            <a:custGeom>
              <a:avLst/>
              <a:gdLst>
                <a:gd name="T0" fmla="*/ 0 w 830"/>
                <a:gd name="T1" fmla="*/ 2 h 26"/>
                <a:gd name="T2" fmla="*/ 40 w 830"/>
                <a:gd name="T3" fmla="*/ 1 h 26"/>
                <a:gd name="T4" fmla="*/ 75 w 830"/>
                <a:gd name="T5" fmla="*/ 0 h 26"/>
                <a:gd name="T6" fmla="*/ 0 60000 65536"/>
                <a:gd name="T7" fmla="*/ 0 60000 65536"/>
                <a:gd name="T8" fmla="*/ 0 60000 65536"/>
              </a:gdLst>
              <a:ahLst/>
              <a:cxnLst>
                <a:cxn ang="T6">
                  <a:pos x="T0" y="T1"/>
                </a:cxn>
                <a:cxn ang="T7">
                  <a:pos x="T2" y="T3"/>
                </a:cxn>
                <a:cxn ang="T8">
                  <a:pos x="T4" y="T5"/>
                </a:cxn>
              </a:cxnLst>
              <a:rect l="0" t="0" r="r" b="b"/>
              <a:pathLst>
                <a:path w="830" h="26">
                  <a:moveTo>
                    <a:pt x="0" y="26"/>
                  </a:moveTo>
                  <a:lnTo>
                    <a:pt x="438" y="8"/>
                  </a:lnTo>
                  <a:lnTo>
                    <a:pt x="83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76" name="Freeform 729"/>
            <p:cNvSpPr>
              <a:spLocks/>
            </p:cNvSpPr>
            <p:nvPr/>
          </p:nvSpPr>
          <p:spPr bwMode="auto">
            <a:xfrm>
              <a:off x="4010" y="668"/>
              <a:ext cx="18" cy="3"/>
            </a:xfrm>
            <a:custGeom>
              <a:avLst/>
              <a:gdLst>
                <a:gd name="T0" fmla="*/ 18 w 199"/>
                <a:gd name="T1" fmla="*/ 3 h 31"/>
                <a:gd name="T2" fmla="*/ 18 w 199"/>
                <a:gd name="T3" fmla="*/ 0 h 31"/>
                <a:gd name="T4" fmla="*/ 0 w 199"/>
                <a:gd name="T5" fmla="*/ 0 h 31"/>
                <a:gd name="T6" fmla="*/ 0 60000 65536"/>
                <a:gd name="T7" fmla="*/ 0 60000 65536"/>
                <a:gd name="T8" fmla="*/ 0 60000 65536"/>
              </a:gdLst>
              <a:ahLst/>
              <a:cxnLst>
                <a:cxn ang="T6">
                  <a:pos x="T0" y="T1"/>
                </a:cxn>
                <a:cxn ang="T7">
                  <a:pos x="T2" y="T3"/>
                </a:cxn>
                <a:cxn ang="T8">
                  <a:pos x="T4" y="T5"/>
                </a:cxn>
              </a:cxnLst>
              <a:rect l="0" t="0" r="r" b="b"/>
              <a:pathLst>
                <a:path w="199" h="31">
                  <a:moveTo>
                    <a:pt x="199" y="31"/>
                  </a:moveTo>
                  <a:lnTo>
                    <a:pt x="199"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77" name="Freeform 730"/>
            <p:cNvSpPr>
              <a:spLocks/>
            </p:cNvSpPr>
            <p:nvPr/>
          </p:nvSpPr>
          <p:spPr bwMode="auto">
            <a:xfrm>
              <a:off x="3991" y="649"/>
              <a:ext cx="304" cy="98"/>
            </a:xfrm>
            <a:custGeom>
              <a:avLst/>
              <a:gdLst>
                <a:gd name="T0" fmla="*/ 0 w 3348"/>
                <a:gd name="T1" fmla="*/ 5 h 979"/>
                <a:gd name="T2" fmla="*/ 7 w 3348"/>
                <a:gd name="T3" fmla="*/ 27 h 979"/>
                <a:gd name="T4" fmla="*/ 12 w 3348"/>
                <a:gd name="T5" fmla="*/ 30 h 979"/>
                <a:gd name="T6" fmla="*/ 16 w 3348"/>
                <a:gd name="T7" fmla="*/ 32 h 979"/>
                <a:gd name="T8" fmla="*/ 20 w 3348"/>
                <a:gd name="T9" fmla="*/ 35 h 979"/>
                <a:gd name="T10" fmla="*/ 24 w 3348"/>
                <a:gd name="T11" fmla="*/ 39 h 979"/>
                <a:gd name="T12" fmla="*/ 28 w 3348"/>
                <a:gd name="T13" fmla="*/ 43 h 979"/>
                <a:gd name="T14" fmla="*/ 31 w 3348"/>
                <a:gd name="T15" fmla="*/ 47 h 979"/>
                <a:gd name="T16" fmla="*/ 34 w 3348"/>
                <a:gd name="T17" fmla="*/ 51 h 979"/>
                <a:gd name="T18" fmla="*/ 37 w 3348"/>
                <a:gd name="T19" fmla="*/ 56 h 979"/>
                <a:gd name="T20" fmla="*/ 39 w 3348"/>
                <a:gd name="T21" fmla="*/ 60 h 979"/>
                <a:gd name="T22" fmla="*/ 41 w 3348"/>
                <a:gd name="T23" fmla="*/ 65 h 979"/>
                <a:gd name="T24" fmla="*/ 42 w 3348"/>
                <a:gd name="T25" fmla="*/ 71 h 979"/>
                <a:gd name="T26" fmla="*/ 43 w 3348"/>
                <a:gd name="T27" fmla="*/ 76 h 979"/>
                <a:gd name="T28" fmla="*/ 44 w 3348"/>
                <a:gd name="T29" fmla="*/ 81 h 979"/>
                <a:gd name="T30" fmla="*/ 44 w 3348"/>
                <a:gd name="T31" fmla="*/ 87 h 979"/>
                <a:gd name="T32" fmla="*/ 44 w 3348"/>
                <a:gd name="T33" fmla="*/ 92 h 979"/>
                <a:gd name="T34" fmla="*/ 44 w 3348"/>
                <a:gd name="T35" fmla="*/ 98 h 979"/>
                <a:gd name="T36" fmla="*/ 300 w 3348"/>
                <a:gd name="T37" fmla="*/ 98 h 979"/>
                <a:gd name="T38" fmla="*/ 301 w 3348"/>
                <a:gd name="T39" fmla="*/ 93 h 979"/>
                <a:gd name="T40" fmla="*/ 302 w 3348"/>
                <a:gd name="T41" fmla="*/ 88 h 979"/>
                <a:gd name="T42" fmla="*/ 303 w 3348"/>
                <a:gd name="T43" fmla="*/ 83 h 979"/>
                <a:gd name="T44" fmla="*/ 304 w 3348"/>
                <a:gd name="T45" fmla="*/ 77 h 979"/>
                <a:gd name="T46" fmla="*/ 304 w 3348"/>
                <a:gd name="T47" fmla="*/ 64 h 979"/>
                <a:gd name="T48" fmla="*/ 303 w 3348"/>
                <a:gd name="T49" fmla="*/ 51 h 979"/>
                <a:gd name="T50" fmla="*/ 302 w 3348"/>
                <a:gd name="T51" fmla="*/ 45 h 979"/>
                <a:gd name="T52" fmla="*/ 301 w 3348"/>
                <a:gd name="T53" fmla="*/ 38 h 979"/>
                <a:gd name="T54" fmla="*/ 300 w 3348"/>
                <a:gd name="T55" fmla="*/ 32 h 979"/>
                <a:gd name="T56" fmla="*/ 298 w 3348"/>
                <a:gd name="T57" fmla="*/ 27 h 979"/>
                <a:gd name="T58" fmla="*/ 296 w 3348"/>
                <a:gd name="T59" fmla="*/ 21 h 979"/>
                <a:gd name="T60" fmla="*/ 294 w 3348"/>
                <a:gd name="T61" fmla="*/ 17 h 979"/>
                <a:gd name="T62" fmla="*/ 292 w 3348"/>
                <a:gd name="T63" fmla="*/ 13 h 979"/>
                <a:gd name="T64" fmla="*/ 289 w 3348"/>
                <a:gd name="T65" fmla="*/ 9 h 979"/>
                <a:gd name="T66" fmla="*/ 280 w 3348"/>
                <a:gd name="T67" fmla="*/ 0 h 9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348" h="979">
                  <a:moveTo>
                    <a:pt x="0" y="46"/>
                  </a:moveTo>
                  <a:lnTo>
                    <a:pt x="77" y="272"/>
                  </a:lnTo>
                  <a:lnTo>
                    <a:pt x="129" y="295"/>
                  </a:lnTo>
                  <a:lnTo>
                    <a:pt x="178" y="323"/>
                  </a:lnTo>
                  <a:lnTo>
                    <a:pt x="223" y="354"/>
                  </a:lnTo>
                  <a:lnTo>
                    <a:pt x="266" y="388"/>
                  </a:lnTo>
                  <a:lnTo>
                    <a:pt x="306" y="426"/>
                  </a:lnTo>
                  <a:lnTo>
                    <a:pt x="341" y="467"/>
                  </a:lnTo>
                  <a:lnTo>
                    <a:pt x="374" y="510"/>
                  </a:lnTo>
                  <a:lnTo>
                    <a:pt x="402" y="557"/>
                  </a:lnTo>
                  <a:lnTo>
                    <a:pt x="428" y="604"/>
                  </a:lnTo>
                  <a:lnTo>
                    <a:pt x="448" y="653"/>
                  </a:lnTo>
                  <a:lnTo>
                    <a:pt x="465" y="706"/>
                  </a:lnTo>
                  <a:lnTo>
                    <a:pt x="478" y="758"/>
                  </a:lnTo>
                  <a:lnTo>
                    <a:pt x="485" y="813"/>
                  </a:lnTo>
                  <a:lnTo>
                    <a:pt x="489" y="867"/>
                  </a:lnTo>
                  <a:lnTo>
                    <a:pt x="487" y="923"/>
                  </a:lnTo>
                  <a:lnTo>
                    <a:pt x="481" y="979"/>
                  </a:lnTo>
                  <a:lnTo>
                    <a:pt x="3304" y="979"/>
                  </a:lnTo>
                  <a:lnTo>
                    <a:pt x="3318" y="933"/>
                  </a:lnTo>
                  <a:lnTo>
                    <a:pt x="3329" y="881"/>
                  </a:lnTo>
                  <a:lnTo>
                    <a:pt x="3339" y="826"/>
                  </a:lnTo>
                  <a:lnTo>
                    <a:pt x="3345" y="766"/>
                  </a:lnTo>
                  <a:lnTo>
                    <a:pt x="3348" y="639"/>
                  </a:lnTo>
                  <a:lnTo>
                    <a:pt x="3340" y="509"/>
                  </a:lnTo>
                  <a:lnTo>
                    <a:pt x="3331" y="445"/>
                  </a:lnTo>
                  <a:lnTo>
                    <a:pt x="3319" y="382"/>
                  </a:lnTo>
                  <a:lnTo>
                    <a:pt x="3304" y="323"/>
                  </a:lnTo>
                  <a:lnTo>
                    <a:pt x="3286" y="266"/>
                  </a:lnTo>
                  <a:lnTo>
                    <a:pt x="3265" y="214"/>
                  </a:lnTo>
                  <a:lnTo>
                    <a:pt x="3241" y="167"/>
                  </a:lnTo>
                  <a:lnTo>
                    <a:pt x="3212" y="126"/>
                  </a:lnTo>
                  <a:lnTo>
                    <a:pt x="3182" y="93"/>
                  </a:lnTo>
                  <a:lnTo>
                    <a:pt x="30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78" name="Freeform 731"/>
            <p:cNvSpPr>
              <a:spLocks/>
            </p:cNvSpPr>
            <p:nvPr/>
          </p:nvSpPr>
          <p:spPr bwMode="auto">
            <a:xfrm>
              <a:off x="4248" y="659"/>
              <a:ext cx="20" cy="7"/>
            </a:xfrm>
            <a:custGeom>
              <a:avLst/>
              <a:gdLst>
                <a:gd name="T0" fmla="*/ 20 w 223"/>
                <a:gd name="T1" fmla="*/ 0 h 75"/>
                <a:gd name="T2" fmla="*/ 20 w 223"/>
                <a:gd name="T3" fmla="*/ 1 h 75"/>
                <a:gd name="T4" fmla="*/ 19 w 223"/>
                <a:gd name="T5" fmla="*/ 3 h 75"/>
                <a:gd name="T6" fmla="*/ 18 w 223"/>
                <a:gd name="T7" fmla="*/ 4 h 75"/>
                <a:gd name="T8" fmla="*/ 16 w 223"/>
                <a:gd name="T9" fmla="*/ 5 h 75"/>
                <a:gd name="T10" fmla="*/ 13 w 223"/>
                <a:gd name="T11" fmla="*/ 6 h 75"/>
                <a:gd name="T12" fmla="*/ 10 w 223"/>
                <a:gd name="T13" fmla="*/ 6 h 75"/>
                <a:gd name="T14" fmla="*/ 7 w 223"/>
                <a:gd name="T15" fmla="*/ 7 h 75"/>
                <a:gd name="T16" fmla="*/ 3 w 223"/>
                <a:gd name="T17" fmla="*/ 7 h 75"/>
                <a:gd name="T18" fmla="*/ 3 w 223"/>
                <a:gd name="T19" fmla="*/ 0 h 75"/>
                <a:gd name="T20" fmla="*/ 0 w 223"/>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3" h="75">
                  <a:moveTo>
                    <a:pt x="223" y="0"/>
                  </a:moveTo>
                  <a:lnTo>
                    <a:pt x="220" y="14"/>
                  </a:lnTo>
                  <a:lnTo>
                    <a:pt x="211" y="27"/>
                  </a:lnTo>
                  <a:lnTo>
                    <a:pt x="197" y="40"/>
                  </a:lnTo>
                  <a:lnTo>
                    <a:pt x="178" y="51"/>
                  </a:lnTo>
                  <a:lnTo>
                    <a:pt x="150" y="61"/>
                  </a:lnTo>
                  <a:lnTo>
                    <a:pt x="117" y="68"/>
                  </a:lnTo>
                  <a:lnTo>
                    <a:pt x="76" y="73"/>
                  </a:lnTo>
                  <a:lnTo>
                    <a:pt x="28" y="75"/>
                  </a:lnTo>
                  <a:lnTo>
                    <a:pt x="28"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79" name="Freeform 732"/>
            <p:cNvSpPr>
              <a:spLocks/>
            </p:cNvSpPr>
            <p:nvPr/>
          </p:nvSpPr>
          <p:spPr bwMode="auto">
            <a:xfrm>
              <a:off x="4226" y="589"/>
              <a:ext cx="77" cy="65"/>
            </a:xfrm>
            <a:custGeom>
              <a:avLst/>
              <a:gdLst>
                <a:gd name="T0" fmla="*/ 77 w 851"/>
                <a:gd name="T1" fmla="*/ 65 h 646"/>
                <a:gd name="T2" fmla="*/ 69 w 851"/>
                <a:gd name="T3" fmla="*/ 56 h 646"/>
                <a:gd name="T4" fmla="*/ 60 w 851"/>
                <a:gd name="T5" fmla="*/ 48 h 646"/>
                <a:gd name="T6" fmla="*/ 50 w 851"/>
                <a:gd name="T7" fmla="*/ 39 h 646"/>
                <a:gd name="T8" fmla="*/ 40 w 851"/>
                <a:gd name="T9" fmla="*/ 30 h 646"/>
                <a:gd name="T10" fmla="*/ 30 w 851"/>
                <a:gd name="T11" fmla="*/ 22 h 646"/>
                <a:gd name="T12" fmla="*/ 20 w 851"/>
                <a:gd name="T13" fmla="*/ 14 h 646"/>
                <a:gd name="T14" fmla="*/ 10 w 851"/>
                <a:gd name="T15" fmla="*/ 7 h 646"/>
                <a:gd name="T16" fmla="*/ 0 w 851"/>
                <a:gd name="T17" fmla="*/ 0 h 6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1" h="646">
                  <a:moveTo>
                    <a:pt x="851" y="646"/>
                  </a:moveTo>
                  <a:lnTo>
                    <a:pt x="759" y="560"/>
                  </a:lnTo>
                  <a:lnTo>
                    <a:pt x="659" y="474"/>
                  </a:lnTo>
                  <a:lnTo>
                    <a:pt x="554" y="388"/>
                  </a:lnTo>
                  <a:lnTo>
                    <a:pt x="445" y="302"/>
                  </a:lnTo>
                  <a:lnTo>
                    <a:pt x="334" y="219"/>
                  </a:lnTo>
                  <a:lnTo>
                    <a:pt x="221" y="141"/>
                  </a:lnTo>
                  <a:lnTo>
                    <a:pt x="110" y="67"/>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80" name="Line 733"/>
            <p:cNvSpPr>
              <a:spLocks noChangeShapeType="1"/>
            </p:cNvSpPr>
            <p:nvPr/>
          </p:nvSpPr>
          <p:spPr bwMode="auto">
            <a:xfrm flipH="1" flipV="1">
              <a:off x="4221" y="598"/>
              <a:ext cx="5"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81" name="Line 734"/>
            <p:cNvSpPr>
              <a:spLocks noChangeShapeType="1"/>
            </p:cNvSpPr>
            <p:nvPr/>
          </p:nvSpPr>
          <p:spPr bwMode="auto">
            <a:xfrm flipH="1">
              <a:off x="4156" y="575"/>
              <a:ext cx="2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82" name="Line 735"/>
            <p:cNvSpPr>
              <a:spLocks noChangeShapeType="1"/>
            </p:cNvSpPr>
            <p:nvPr/>
          </p:nvSpPr>
          <p:spPr bwMode="auto">
            <a:xfrm>
              <a:off x="4160" y="579"/>
              <a:ext cx="1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83" name="Line 736"/>
            <p:cNvSpPr>
              <a:spLocks noChangeShapeType="1"/>
            </p:cNvSpPr>
            <p:nvPr/>
          </p:nvSpPr>
          <p:spPr bwMode="auto">
            <a:xfrm flipH="1">
              <a:off x="4160" y="583"/>
              <a:ext cx="1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84" name="Freeform 737"/>
            <p:cNvSpPr>
              <a:spLocks/>
            </p:cNvSpPr>
            <p:nvPr/>
          </p:nvSpPr>
          <p:spPr bwMode="auto">
            <a:xfrm>
              <a:off x="4162" y="559"/>
              <a:ext cx="3" cy="13"/>
            </a:xfrm>
            <a:custGeom>
              <a:avLst/>
              <a:gdLst>
                <a:gd name="T0" fmla="*/ 3 w 33"/>
                <a:gd name="T1" fmla="*/ 13 h 138"/>
                <a:gd name="T2" fmla="*/ 2 w 33"/>
                <a:gd name="T3" fmla="*/ 12 h 138"/>
                <a:gd name="T4" fmla="*/ 1 w 33"/>
                <a:gd name="T5" fmla="*/ 10 h 138"/>
                <a:gd name="T6" fmla="*/ 0 w 33"/>
                <a:gd name="T7" fmla="*/ 8 h 138"/>
                <a:gd name="T8" fmla="*/ 0 w 33"/>
                <a:gd name="T9" fmla="*/ 7 h 138"/>
                <a:gd name="T10" fmla="*/ 0 w 33"/>
                <a:gd name="T11" fmla="*/ 5 h 138"/>
                <a:gd name="T12" fmla="*/ 1 w 33"/>
                <a:gd name="T13" fmla="*/ 3 h 138"/>
                <a:gd name="T14" fmla="*/ 2 w 33"/>
                <a:gd name="T15" fmla="*/ 1 h 138"/>
                <a:gd name="T16" fmla="*/ 3 w 33"/>
                <a:gd name="T17" fmla="*/ 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138">
                  <a:moveTo>
                    <a:pt x="33" y="138"/>
                  </a:moveTo>
                  <a:lnTo>
                    <a:pt x="19" y="124"/>
                  </a:lnTo>
                  <a:lnTo>
                    <a:pt x="8" y="108"/>
                  </a:lnTo>
                  <a:lnTo>
                    <a:pt x="2" y="89"/>
                  </a:lnTo>
                  <a:lnTo>
                    <a:pt x="0" y="69"/>
                  </a:lnTo>
                  <a:lnTo>
                    <a:pt x="2" y="49"/>
                  </a:lnTo>
                  <a:lnTo>
                    <a:pt x="8" y="30"/>
                  </a:lnTo>
                  <a:lnTo>
                    <a:pt x="19" y="14"/>
                  </a:lnTo>
                  <a:lnTo>
                    <a:pt x="3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85" name="Freeform 738"/>
            <p:cNvSpPr>
              <a:spLocks/>
            </p:cNvSpPr>
            <p:nvPr/>
          </p:nvSpPr>
          <p:spPr bwMode="auto">
            <a:xfrm>
              <a:off x="4171" y="559"/>
              <a:ext cx="3" cy="13"/>
            </a:xfrm>
            <a:custGeom>
              <a:avLst/>
              <a:gdLst>
                <a:gd name="T0" fmla="*/ 0 w 35"/>
                <a:gd name="T1" fmla="*/ 0 h 138"/>
                <a:gd name="T2" fmla="*/ 1 w 35"/>
                <a:gd name="T3" fmla="*/ 1 h 138"/>
                <a:gd name="T4" fmla="*/ 2 w 35"/>
                <a:gd name="T5" fmla="*/ 3 h 138"/>
                <a:gd name="T6" fmla="*/ 3 w 35"/>
                <a:gd name="T7" fmla="*/ 5 h 138"/>
                <a:gd name="T8" fmla="*/ 3 w 35"/>
                <a:gd name="T9" fmla="*/ 7 h 138"/>
                <a:gd name="T10" fmla="*/ 3 w 35"/>
                <a:gd name="T11" fmla="*/ 8 h 138"/>
                <a:gd name="T12" fmla="*/ 2 w 35"/>
                <a:gd name="T13" fmla="*/ 10 h 138"/>
                <a:gd name="T14" fmla="*/ 1 w 35"/>
                <a:gd name="T15" fmla="*/ 12 h 138"/>
                <a:gd name="T16" fmla="*/ 0 w 35"/>
                <a:gd name="T17" fmla="*/ 13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138">
                  <a:moveTo>
                    <a:pt x="0" y="0"/>
                  </a:moveTo>
                  <a:lnTo>
                    <a:pt x="16" y="14"/>
                  </a:lnTo>
                  <a:lnTo>
                    <a:pt x="26" y="30"/>
                  </a:lnTo>
                  <a:lnTo>
                    <a:pt x="33" y="49"/>
                  </a:lnTo>
                  <a:lnTo>
                    <a:pt x="35" y="69"/>
                  </a:lnTo>
                  <a:lnTo>
                    <a:pt x="33" y="89"/>
                  </a:lnTo>
                  <a:lnTo>
                    <a:pt x="26" y="108"/>
                  </a:lnTo>
                  <a:lnTo>
                    <a:pt x="16" y="124"/>
                  </a:lnTo>
                  <a:lnTo>
                    <a:pt x="0" y="1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86" name="Line 739"/>
            <p:cNvSpPr>
              <a:spLocks noChangeShapeType="1"/>
            </p:cNvSpPr>
            <p:nvPr/>
          </p:nvSpPr>
          <p:spPr bwMode="auto">
            <a:xfrm flipH="1">
              <a:off x="4104" y="593"/>
              <a:ext cx="1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87" name="Freeform 740"/>
            <p:cNvSpPr>
              <a:spLocks/>
            </p:cNvSpPr>
            <p:nvPr/>
          </p:nvSpPr>
          <p:spPr bwMode="auto">
            <a:xfrm>
              <a:off x="4119" y="656"/>
              <a:ext cx="15" cy="91"/>
            </a:xfrm>
            <a:custGeom>
              <a:avLst/>
              <a:gdLst>
                <a:gd name="T0" fmla="*/ 13 w 165"/>
                <a:gd name="T1" fmla="*/ 0 h 914"/>
                <a:gd name="T2" fmla="*/ 0 w 165"/>
                <a:gd name="T3" fmla="*/ 0 h 914"/>
                <a:gd name="T4" fmla="*/ 3 w 165"/>
                <a:gd name="T5" fmla="*/ 3 h 914"/>
                <a:gd name="T6" fmla="*/ 5 w 165"/>
                <a:gd name="T7" fmla="*/ 7 h 914"/>
                <a:gd name="T8" fmla="*/ 8 w 165"/>
                <a:gd name="T9" fmla="*/ 12 h 914"/>
                <a:gd name="T10" fmla="*/ 9 w 165"/>
                <a:gd name="T11" fmla="*/ 17 h 914"/>
                <a:gd name="T12" fmla="*/ 11 w 165"/>
                <a:gd name="T13" fmla="*/ 23 h 914"/>
                <a:gd name="T14" fmla="*/ 12 w 165"/>
                <a:gd name="T15" fmla="*/ 29 h 914"/>
                <a:gd name="T16" fmla="*/ 13 w 165"/>
                <a:gd name="T17" fmla="*/ 35 h 914"/>
                <a:gd name="T18" fmla="*/ 14 w 165"/>
                <a:gd name="T19" fmla="*/ 42 h 914"/>
                <a:gd name="T20" fmla="*/ 15 w 165"/>
                <a:gd name="T21" fmla="*/ 49 h 914"/>
                <a:gd name="T22" fmla="*/ 15 w 165"/>
                <a:gd name="T23" fmla="*/ 55 h 914"/>
                <a:gd name="T24" fmla="*/ 15 w 165"/>
                <a:gd name="T25" fmla="*/ 68 h 914"/>
                <a:gd name="T26" fmla="*/ 14 w 165"/>
                <a:gd name="T27" fmla="*/ 74 h 914"/>
                <a:gd name="T28" fmla="*/ 13 w 165"/>
                <a:gd name="T29" fmla="*/ 80 h 914"/>
                <a:gd name="T30" fmla="*/ 12 w 165"/>
                <a:gd name="T31" fmla="*/ 86 h 914"/>
                <a:gd name="T32" fmla="*/ 11 w 165"/>
                <a:gd name="T33" fmla="*/ 91 h 9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 h="914">
                  <a:moveTo>
                    <a:pt x="147" y="5"/>
                  </a:moveTo>
                  <a:lnTo>
                    <a:pt x="0" y="0"/>
                  </a:lnTo>
                  <a:lnTo>
                    <a:pt x="30" y="34"/>
                  </a:lnTo>
                  <a:lnTo>
                    <a:pt x="59" y="75"/>
                  </a:lnTo>
                  <a:lnTo>
                    <a:pt x="83" y="121"/>
                  </a:lnTo>
                  <a:lnTo>
                    <a:pt x="103" y="174"/>
                  </a:lnTo>
                  <a:lnTo>
                    <a:pt x="122" y="231"/>
                  </a:lnTo>
                  <a:lnTo>
                    <a:pt x="137" y="292"/>
                  </a:lnTo>
                  <a:lnTo>
                    <a:pt x="148" y="355"/>
                  </a:lnTo>
                  <a:lnTo>
                    <a:pt x="157" y="421"/>
                  </a:lnTo>
                  <a:lnTo>
                    <a:pt x="162" y="488"/>
                  </a:lnTo>
                  <a:lnTo>
                    <a:pt x="165" y="554"/>
                  </a:lnTo>
                  <a:lnTo>
                    <a:pt x="161" y="685"/>
                  </a:lnTo>
                  <a:lnTo>
                    <a:pt x="155" y="748"/>
                  </a:lnTo>
                  <a:lnTo>
                    <a:pt x="147" y="807"/>
                  </a:lnTo>
                  <a:lnTo>
                    <a:pt x="135" y="864"/>
                  </a:lnTo>
                  <a:lnTo>
                    <a:pt x="121" y="9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88" name="Freeform 741"/>
            <p:cNvSpPr>
              <a:spLocks/>
            </p:cNvSpPr>
            <p:nvPr/>
          </p:nvSpPr>
          <p:spPr bwMode="auto">
            <a:xfrm>
              <a:off x="4139" y="668"/>
              <a:ext cx="18" cy="3"/>
            </a:xfrm>
            <a:custGeom>
              <a:avLst/>
              <a:gdLst>
                <a:gd name="T0" fmla="*/ 18 w 200"/>
                <a:gd name="T1" fmla="*/ 3 h 31"/>
                <a:gd name="T2" fmla="*/ 18 w 200"/>
                <a:gd name="T3" fmla="*/ 0 h 31"/>
                <a:gd name="T4" fmla="*/ 0 w 200"/>
                <a:gd name="T5" fmla="*/ 0 h 31"/>
                <a:gd name="T6" fmla="*/ 0 60000 65536"/>
                <a:gd name="T7" fmla="*/ 0 60000 65536"/>
                <a:gd name="T8" fmla="*/ 0 60000 65536"/>
              </a:gdLst>
              <a:ahLst/>
              <a:cxnLst>
                <a:cxn ang="T6">
                  <a:pos x="T0" y="T1"/>
                </a:cxn>
                <a:cxn ang="T7">
                  <a:pos x="T2" y="T3"/>
                </a:cxn>
                <a:cxn ang="T8">
                  <a:pos x="T4" y="T5"/>
                </a:cxn>
              </a:cxnLst>
              <a:rect l="0" t="0" r="r" b="b"/>
              <a:pathLst>
                <a:path w="200" h="31">
                  <a:moveTo>
                    <a:pt x="200" y="31"/>
                  </a:moveTo>
                  <a:lnTo>
                    <a:pt x="200"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89" name="Freeform 743"/>
            <p:cNvSpPr>
              <a:spLocks/>
            </p:cNvSpPr>
            <p:nvPr/>
          </p:nvSpPr>
          <p:spPr bwMode="auto">
            <a:xfrm>
              <a:off x="4179" y="666"/>
              <a:ext cx="51" cy="63"/>
            </a:xfrm>
            <a:custGeom>
              <a:avLst/>
              <a:gdLst>
                <a:gd name="T0" fmla="*/ 26 w 570"/>
                <a:gd name="T1" fmla="*/ 63 h 632"/>
                <a:gd name="T2" fmla="*/ 22 w 570"/>
                <a:gd name="T3" fmla="*/ 61 h 632"/>
                <a:gd name="T4" fmla="*/ 18 w 570"/>
                <a:gd name="T5" fmla="*/ 59 h 632"/>
                <a:gd name="T6" fmla="*/ 15 w 570"/>
                <a:gd name="T7" fmla="*/ 56 h 632"/>
                <a:gd name="T8" fmla="*/ 12 w 570"/>
                <a:gd name="T9" fmla="*/ 53 h 632"/>
                <a:gd name="T10" fmla="*/ 10 w 570"/>
                <a:gd name="T11" fmla="*/ 50 h 632"/>
                <a:gd name="T12" fmla="*/ 7 w 570"/>
                <a:gd name="T13" fmla="*/ 46 h 632"/>
                <a:gd name="T14" fmla="*/ 5 w 570"/>
                <a:gd name="T15" fmla="*/ 43 h 632"/>
                <a:gd name="T16" fmla="*/ 4 w 570"/>
                <a:gd name="T17" fmla="*/ 39 h 632"/>
                <a:gd name="T18" fmla="*/ 1 w 570"/>
                <a:gd name="T19" fmla="*/ 31 h 632"/>
                <a:gd name="T20" fmla="*/ 0 w 570"/>
                <a:gd name="T21" fmla="*/ 22 h 632"/>
                <a:gd name="T22" fmla="*/ 0 w 570"/>
                <a:gd name="T23" fmla="*/ 18 h 632"/>
                <a:gd name="T24" fmla="*/ 0 w 570"/>
                <a:gd name="T25" fmla="*/ 13 h 632"/>
                <a:gd name="T26" fmla="*/ 1 w 570"/>
                <a:gd name="T27" fmla="*/ 9 h 632"/>
                <a:gd name="T28" fmla="*/ 2 w 570"/>
                <a:gd name="T29" fmla="*/ 5 h 632"/>
                <a:gd name="T30" fmla="*/ 8 w 570"/>
                <a:gd name="T31" fmla="*/ 3 h 632"/>
                <a:gd name="T32" fmla="*/ 14 w 570"/>
                <a:gd name="T33" fmla="*/ 1 h 632"/>
                <a:gd name="T34" fmla="*/ 20 w 570"/>
                <a:gd name="T35" fmla="*/ 0 h 632"/>
                <a:gd name="T36" fmla="*/ 26 w 570"/>
                <a:gd name="T37" fmla="*/ 0 h 632"/>
                <a:gd name="T38" fmla="*/ 31 w 570"/>
                <a:gd name="T39" fmla="*/ 0 h 632"/>
                <a:gd name="T40" fmla="*/ 37 w 570"/>
                <a:gd name="T41" fmla="*/ 1 h 632"/>
                <a:gd name="T42" fmla="*/ 43 w 570"/>
                <a:gd name="T43" fmla="*/ 3 h 632"/>
                <a:gd name="T44" fmla="*/ 49 w 570"/>
                <a:gd name="T45" fmla="*/ 5 h 632"/>
                <a:gd name="T46" fmla="*/ 50 w 570"/>
                <a:gd name="T47" fmla="*/ 9 h 632"/>
                <a:gd name="T48" fmla="*/ 51 w 570"/>
                <a:gd name="T49" fmla="*/ 13 h 632"/>
                <a:gd name="T50" fmla="*/ 51 w 570"/>
                <a:gd name="T51" fmla="*/ 18 h 632"/>
                <a:gd name="T52" fmla="*/ 51 w 570"/>
                <a:gd name="T53" fmla="*/ 22 h 632"/>
                <a:gd name="T54" fmla="*/ 50 w 570"/>
                <a:gd name="T55" fmla="*/ 31 h 632"/>
                <a:gd name="T56" fmla="*/ 47 w 570"/>
                <a:gd name="T57" fmla="*/ 39 h 632"/>
                <a:gd name="T58" fmla="*/ 46 w 570"/>
                <a:gd name="T59" fmla="*/ 43 h 632"/>
                <a:gd name="T60" fmla="*/ 44 w 570"/>
                <a:gd name="T61" fmla="*/ 46 h 632"/>
                <a:gd name="T62" fmla="*/ 41 w 570"/>
                <a:gd name="T63" fmla="*/ 50 h 632"/>
                <a:gd name="T64" fmla="*/ 39 w 570"/>
                <a:gd name="T65" fmla="*/ 53 h 632"/>
                <a:gd name="T66" fmla="*/ 36 w 570"/>
                <a:gd name="T67" fmla="*/ 56 h 632"/>
                <a:gd name="T68" fmla="*/ 33 w 570"/>
                <a:gd name="T69" fmla="*/ 59 h 632"/>
                <a:gd name="T70" fmla="*/ 29 w 570"/>
                <a:gd name="T71" fmla="*/ 61 h 632"/>
                <a:gd name="T72" fmla="*/ 26 w 570"/>
                <a:gd name="T73" fmla="*/ 63 h 6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0" h="632">
                  <a:moveTo>
                    <a:pt x="285" y="632"/>
                  </a:moveTo>
                  <a:lnTo>
                    <a:pt x="243" y="613"/>
                  </a:lnTo>
                  <a:lnTo>
                    <a:pt x="204" y="589"/>
                  </a:lnTo>
                  <a:lnTo>
                    <a:pt x="169" y="562"/>
                  </a:lnTo>
                  <a:lnTo>
                    <a:pt x="137" y="533"/>
                  </a:lnTo>
                  <a:lnTo>
                    <a:pt x="108" y="501"/>
                  </a:lnTo>
                  <a:lnTo>
                    <a:pt x="81" y="466"/>
                  </a:lnTo>
                  <a:lnTo>
                    <a:pt x="59" y="429"/>
                  </a:lnTo>
                  <a:lnTo>
                    <a:pt x="40" y="391"/>
                  </a:lnTo>
                  <a:lnTo>
                    <a:pt x="13" y="308"/>
                  </a:lnTo>
                  <a:lnTo>
                    <a:pt x="1" y="222"/>
                  </a:lnTo>
                  <a:lnTo>
                    <a:pt x="0" y="178"/>
                  </a:lnTo>
                  <a:lnTo>
                    <a:pt x="4" y="134"/>
                  </a:lnTo>
                  <a:lnTo>
                    <a:pt x="12" y="90"/>
                  </a:lnTo>
                  <a:lnTo>
                    <a:pt x="24" y="47"/>
                  </a:lnTo>
                  <a:lnTo>
                    <a:pt x="87" y="26"/>
                  </a:lnTo>
                  <a:lnTo>
                    <a:pt x="152" y="11"/>
                  </a:lnTo>
                  <a:lnTo>
                    <a:pt x="219" y="2"/>
                  </a:lnTo>
                  <a:lnTo>
                    <a:pt x="285" y="0"/>
                  </a:lnTo>
                  <a:lnTo>
                    <a:pt x="352" y="2"/>
                  </a:lnTo>
                  <a:lnTo>
                    <a:pt x="417" y="11"/>
                  </a:lnTo>
                  <a:lnTo>
                    <a:pt x="482" y="26"/>
                  </a:lnTo>
                  <a:lnTo>
                    <a:pt x="545" y="47"/>
                  </a:lnTo>
                  <a:lnTo>
                    <a:pt x="557" y="90"/>
                  </a:lnTo>
                  <a:lnTo>
                    <a:pt x="565" y="134"/>
                  </a:lnTo>
                  <a:lnTo>
                    <a:pt x="570" y="178"/>
                  </a:lnTo>
                  <a:lnTo>
                    <a:pt x="569" y="222"/>
                  </a:lnTo>
                  <a:lnTo>
                    <a:pt x="556" y="308"/>
                  </a:lnTo>
                  <a:lnTo>
                    <a:pt x="530" y="391"/>
                  </a:lnTo>
                  <a:lnTo>
                    <a:pt x="511" y="429"/>
                  </a:lnTo>
                  <a:lnTo>
                    <a:pt x="488" y="466"/>
                  </a:lnTo>
                  <a:lnTo>
                    <a:pt x="462" y="501"/>
                  </a:lnTo>
                  <a:lnTo>
                    <a:pt x="432" y="533"/>
                  </a:lnTo>
                  <a:lnTo>
                    <a:pt x="401" y="562"/>
                  </a:lnTo>
                  <a:lnTo>
                    <a:pt x="365" y="589"/>
                  </a:lnTo>
                  <a:lnTo>
                    <a:pt x="326" y="613"/>
                  </a:lnTo>
                  <a:lnTo>
                    <a:pt x="285" y="632"/>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90" name="Freeform 744"/>
            <p:cNvSpPr>
              <a:spLocks/>
            </p:cNvSpPr>
            <p:nvPr/>
          </p:nvSpPr>
          <p:spPr bwMode="auto">
            <a:xfrm>
              <a:off x="4192" y="683"/>
              <a:ext cx="25" cy="26"/>
            </a:xfrm>
            <a:custGeom>
              <a:avLst/>
              <a:gdLst>
                <a:gd name="T0" fmla="*/ 5 w 279"/>
                <a:gd name="T1" fmla="*/ 26 h 263"/>
                <a:gd name="T2" fmla="*/ 8 w 279"/>
                <a:gd name="T3" fmla="*/ 16 h 263"/>
                <a:gd name="T4" fmla="*/ 0 w 279"/>
                <a:gd name="T5" fmla="*/ 10 h 263"/>
                <a:gd name="T6" fmla="*/ 10 w 279"/>
                <a:gd name="T7" fmla="*/ 10 h 263"/>
                <a:gd name="T8" fmla="*/ 13 w 279"/>
                <a:gd name="T9" fmla="*/ 0 h 263"/>
                <a:gd name="T10" fmla="*/ 15 w 279"/>
                <a:gd name="T11" fmla="*/ 10 h 263"/>
                <a:gd name="T12" fmla="*/ 25 w 279"/>
                <a:gd name="T13" fmla="*/ 10 h 263"/>
                <a:gd name="T14" fmla="*/ 17 w 279"/>
                <a:gd name="T15" fmla="*/ 16 h 263"/>
                <a:gd name="T16" fmla="*/ 20 w 279"/>
                <a:gd name="T17" fmla="*/ 26 h 263"/>
                <a:gd name="T18" fmla="*/ 13 w 279"/>
                <a:gd name="T19" fmla="*/ 20 h 263"/>
                <a:gd name="T20" fmla="*/ 5 w 279"/>
                <a:gd name="T21" fmla="*/ 26 h 2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 h="263">
                  <a:moveTo>
                    <a:pt x="53" y="263"/>
                  </a:moveTo>
                  <a:lnTo>
                    <a:pt x="87" y="163"/>
                  </a:lnTo>
                  <a:lnTo>
                    <a:pt x="0" y="100"/>
                  </a:lnTo>
                  <a:lnTo>
                    <a:pt x="107" y="100"/>
                  </a:lnTo>
                  <a:lnTo>
                    <a:pt x="140" y="0"/>
                  </a:lnTo>
                  <a:lnTo>
                    <a:pt x="172" y="100"/>
                  </a:lnTo>
                  <a:lnTo>
                    <a:pt x="279" y="100"/>
                  </a:lnTo>
                  <a:lnTo>
                    <a:pt x="193" y="163"/>
                  </a:lnTo>
                  <a:lnTo>
                    <a:pt x="226" y="263"/>
                  </a:lnTo>
                  <a:lnTo>
                    <a:pt x="140" y="201"/>
                  </a:lnTo>
                  <a:lnTo>
                    <a:pt x="53" y="263"/>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91" name="Freeform 745"/>
            <p:cNvSpPr>
              <a:spLocks/>
            </p:cNvSpPr>
            <p:nvPr/>
          </p:nvSpPr>
          <p:spPr bwMode="auto">
            <a:xfrm>
              <a:off x="4179" y="671"/>
              <a:ext cx="50" cy="5"/>
            </a:xfrm>
            <a:custGeom>
              <a:avLst/>
              <a:gdLst>
                <a:gd name="T0" fmla="*/ 0 w 549"/>
                <a:gd name="T1" fmla="*/ 5 h 48"/>
                <a:gd name="T2" fmla="*/ 6 w 549"/>
                <a:gd name="T3" fmla="*/ 3 h 48"/>
                <a:gd name="T4" fmla="*/ 12 w 549"/>
                <a:gd name="T5" fmla="*/ 1 h 48"/>
                <a:gd name="T6" fmla="*/ 19 w 549"/>
                <a:gd name="T7" fmla="*/ 0 h 48"/>
                <a:gd name="T8" fmla="*/ 25 w 549"/>
                <a:gd name="T9" fmla="*/ 0 h 48"/>
                <a:gd name="T10" fmla="*/ 31 w 549"/>
                <a:gd name="T11" fmla="*/ 0 h 48"/>
                <a:gd name="T12" fmla="*/ 38 w 549"/>
                <a:gd name="T13" fmla="*/ 1 h 48"/>
                <a:gd name="T14" fmla="*/ 44 w 549"/>
                <a:gd name="T15" fmla="*/ 3 h 48"/>
                <a:gd name="T16" fmla="*/ 50 w 549"/>
                <a:gd name="T17" fmla="*/ 5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9" h="48">
                  <a:moveTo>
                    <a:pt x="0" y="48"/>
                  </a:moveTo>
                  <a:lnTo>
                    <a:pt x="67" y="27"/>
                  </a:lnTo>
                  <a:lnTo>
                    <a:pt x="135" y="12"/>
                  </a:lnTo>
                  <a:lnTo>
                    <a:pt x="205" y="3"/>
                  </a:lnTo>
                  <a:lnTo>
                    <a:pt x="275" y="0"/>
                  </a:lnTo>
                  <a:lnTo>
                    <a:pt x="345" y="3"/>
                  </a:lnTo>
                  <a:lnTo>
                    <a:pt x="414" y="12"/>
                  </a:lnTo>
                  <a:lnTo>
                    <a:pt x="483" y="27"/>
                  </a:lnTo>
                  <a:lnTo>
                    <a:pt x="549"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92" name="Line 746"/>
            <p:cNvSpPr>
              <a:spLocks noChangeShapeType="1"/>
            </p:cNvSpPr>
            <p:nvPr/>
          </p:nvSpPr>
          <p:spPr bwMode="auto">
            <a:xfrm>
              <a:off x="4217" y="720"/>
              <a:ext cx="11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93" name="Freeform 747"/>
            <p:cNvSpPr>
              <a:spLocks/>
            </p:cNvSpPr>
            <p:nvPr/>
          </p:nvSpPr>
          <p:spPr bwMode="auto">
            <a:xfrm>
              <a:off x="4334" y="683"/>
              <a:ext cx="98" cy="53"/>
            </a:xfrm>
            <a:custGeom>
              <a:avLst/>
              <a:gdLst>
                <a:gd name="T0" fmla="*/ 0 w 1083"/>
                <a:gd name="T1" fmla="*/ 53 h 524"/>
                <a:gd name="T2" fmla="*/ 1 w 1083"/>
                <a:gd name="T3" fmla="*/ 46 h 524"/>
                <a:gd name="T4" fmla="*/ 3 w 1083"/>
                <a:gd name="T5" fmla="*/ 37 h 524"/>
                <a:gd name="T6" fmla="*/ 4 w 1083"/>
                <a:gd name="T7" fmla="*/ 33 h 524"/>
                <a:gd name="T8" fmla="*/ 6 w 1083"/>
                <a:gd name="T9" fmla="*/ 29 h 524"/>
                <a:gd name="T10" fmla="*/ 10 w 1083"/>
                <a:gd name="T11" fmla="*/ 22 h 524"/>
                <a:gd name="T12" fmla="*/ 15 w 1083"/>
                <a:gd name="T13" fmla="*/ 16 h 524"/>
                <a:gd name="T14" fmla="*/ 21 w 1083"/>
                <a:gd name="T15" fmla="*/ 10 h 524"/>
                <a:gd name="T16" fmla="*/ 24 w 1083"/>
                <a:gd name="T17" fmla="*/ 8 h 524"/>
                <a:gd name="T18" fmla="*/ 27 w 1083"/>
                <a:gd name="T19" fmla="*/ 6 h 524"/>
                <a:gd name="T20" fmla="*/ 30 w 1083"/>
                <a:gd name="T21" fmla="*/ 4 h 524"/>
                <a:gd name="T22" fmla="*/ 34 w 1083"/>
                <a:gd name="T23" fmla="*/ 3 h 524"/>
                <a:gd name="T24" fmla="*/ 38 w 1083"/>
                <a:gd name="T25" fmla="*/ 2 h 524"/>
                <a:gd name="T26" fmla="*/ 41 w 1083"/>
                <a:gd name="T27" fmla="*/ 1 h 524"/>
                <a:gd name="T28" fmla="*/ 45 w 1083"/>
                <a:gd name="T29" fmla="*/ 0 h 524"/>
                <a:gd name="T30" fmla="*/ 49 w 1083"/>
                <a:gd name="T31" fmla="*/ 0 h 524"/>
                <a:gd name="T32" fmla="*/ 57 w 1083"/>
                <a:gd name="T33" fmla="*/ 1 h 524"/>
                <a:gd name="T34" fmla="*/ 61 w 1083"/>
                <a:gd name="T35" fmla="*/ 2 h 524"/>
                <a:gd name="T36" fmla="*/ 65 w 1083"/>
                <a:gd name="T37" fmla="*/ 3 h 524"/>
                <a:gd name="T38" fmla="*/ 68 w 1083"/>
                <a:gd name="T39" fmla="*/ 4 h 524"/>
                <a:gd name="T40" fmla="*/ 72 w 1083"/>
                <a:gd name="T41" fmla="*/ 6 h 524"/>
                <a:gd name="T42" fmla="*/ 75 w 1083"/>
                <a:gd name="T43" fmla="*/ 8 h 524"/>
                <a:gd name="T44" fmla="*/ 78 w 1083"/>
                <a:gd name="T45" fmla="*/ 10 h 524"/>
                <a:gd name="T46" fmla="*/ 84 w 1083"/>
                <a:gd name="T47" fmla="*/ 16 h 524"/>
                <a:gd name="T48" fmla="*/ 89 w 1083"/>
                <a:gd name="T49" fmla="*/ 22 h 524"/>
                <a:gd name="T50" fmla="*/ 93 w 1083"/>
                <a:gd name="T51" fmla="*/ 29 h 524"/>
                <a:gd name="T52" fmla="*/ 96 w 1083"/>
                <a:gd name="T53" fmla="*/ 37 h 524"/>
                <a:gd name="T54" fmla="*/ 97 w 1083"/>
                <a:gd name="T55" fmla="*/ 41 h 524"/>
                <a:gd name="T56" fmla="*/ 97 w 1083"/>
                <a:gd name="T57" fmla="*/ 45 h 524"/>
                <a:gd name="T58" fmla="*/ 98 w 1083"/>
                <a:gd name="T59" fmla="*/ 53 h 5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83" h="524">
                  <a:moveTo>
                    <a:pt x="0" y="524"/>
                  </a:moveTo>
                  <a:lnTo>
                    <a:pt x="7" y="452"/>
                  </a:lnTo>
                  <a:lnTo>
                    <a:pt x="29" y="369"/>
                  </a:lnTo>
                  <a:lnTo>
                    <a:pt x="44" y="329"/>
                  </a:lnTo>
                  <a:lnTo>
                    <a:pt x="62" y="289"/>
                  </a:lnTo>
                  <a:lnTo>
                    <a:pt x="108" y="218"/>
                  </a:lnTo>
                  <a:lnTo>
                    <a:pt x="163" y="155"/>
                  </a:lnTo>
                  <a:lnTo>
                    <a:pt x="227" y="102"/>
                  </a:lnTo>
                  <a:lnTo>
                    <a:pt x="262" y="78"/>
                  </a:lnTo>
                  <a:lnTo>
                    <a:pt x="298" y="58"/>
                  </a:lnTo>
                  <a:lnTo>
                    <a:pt x="336" y="41"/>
                  </a:lnTo>
                  <a:lnTo>
                    <a:pt x="375" y="26"/>
                  </a:lnTo>
                  <a:lnTo>
                    <a:pt x="416" y="15"/>
                  </a:lnTo>
                  <a:lnTo>
                    <a:pt x="458" y="7"/>
                  </a:lnTo>
                  <a:lnTo>
                    <a:pt x="501" y="2"/>
                  </a:lnTo>
                  <a:lnTo>
                    <a:pt x="544" y="0"/>
                  </a:lnTo>
                  <a:lnTo>
                    <a:pt x="631" y="7"/>
                  </a:lnTo>
                  <a:lnTo>
                    <a:pt x="673" y="15"/>
                  </a:lnTo>
                  <a:lnTo>
                    <a:pt x="714" y="26"/>
                  </a:lnTo>
                  <a:lnTo>
                    <a:pt x="753" y="41"/>
                  </a:lnTo>
                  <a:lnTo>
                    <a:pt x="792" y="58"/>
                  </a:lnTo>
                  <a:lnTo>
                    <a:pt x="828" y="78"/>
                  </a:lnTo>
                  <a:lnTo>
                    <a:pt x="863" y="102"/>
                  </a:lnTo>
                  <a:lnTo>
                    <a:pt x="927" y="155"/>
                  </a:lnTo>
                  <a:lnTo>
                    <a:pt x="982" y="218"/>
                  </a:lnTo>
                  <a:lnTo>
                    <a:pt x="1028" y="289"/>
                  </a:lnTo>
                  <a:lnTo>
                    <a:pt x="1061" y="369"/>
                  </a:lnTo>
                  <a:lnTo>
                    <a:pt x="1071" y="405"/>
                  </a:lnTo>
                  <a:lnTo>
                    <a:pt x="1077" y="445"/>
                  </a:lnTo>
                  <a:lnTo>
                    <a:pt x="1083" y="5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94" name="Freeform 748"/>
            <p:cNvSpPr>
              <a:spLocks/>
            </p:cNvSpPr>
            <p:nvPr/>
          </p:nvSpPr>
          <p:spPr bwMode="auto">
            <a:xfrm>
              <a:off x="4340" y="690"/>
              <a:ext cx="87" cy="46"/>
            </a:xfrm>
            <a:custGeom>
              <a:avLst/>
              <a:gdLst>
                <a:gd name="T0" fmla="*/ 0 w 958"/>
                <a:gd name="T1" fmla="*/ 46 h 460"/>
                <a:gd name="T2" fmla="*/ 0 w 958"/>
                <a:gd name="T3" fmla="*/ 41 h 460"/>
                <a:gd name="T4" fmla="*/ 1 w 958"/>
                <a:gd name="T5" fmla="*/ 37 h 460"/>
                <a:gd name="T6" fmla="*/ 2 w 958"/>
                <a:gd name="T7" fmla="*/ 32 h 460"/>
                <a:gd name="T8" fmla="*/ 4 w 958"/>
                <a:gd name="T9" fmla="*/ 28 h 460"/>
                <a:gd name="T10" fmla="*/ 6 w 958"/>
                <a:gd name="T11" fmla="*/ 24 h 460"/>
                <a:gd name="T12" fmla="*/ 8 w 958"/>
                <a:gd name="T13" fmla="*/ 20 h 460"/>
                <a:gd name="T14" fmla="*/ 10 w 958"/>
                <a:gd name="T15" fmla="*/ 17 h 460"/>
                <a:gd name="T16" fmla="*/ 13 w 958"/>
                <a:gd name="T17" fmla="*/ 13 h 460"/>
                <a:gd name="T18" fmla="*/ 16 w 958"/>
                <a:gd name="T19" fmla="*/ 10 h 460"/>
                <a:gd name="T20" fmla="*/ 20 w 958"/>
                <a:gd name="T21" fmla="*/ 8 h 460"/>
                <a:gd name="T22" fmla="*/ 23 w 958"/>
                <a:gd name="T23" fmla="*/ 6 h 460"/>
                <a:gd name="T24" fmla="*/ 27 w 958"/>
                <a:gd name="T25" fmla="*/ 4 h 460"/>
                <a:gd name="T26" fmla="*/ 31 w 958"/>
                <a:gd name="T27" fmla="*/ 2 h 460"/>
                <a:gd name="T28" fmla="*/ 35 w 958"/>
                <a:gd name="T29" fmla="*/ 1 h 460"/>
                <a:gd name="T30" fmla="*/ 39 w 958"/>
                <a:gd name="T31" fmla="*/ 0 h 460"/>
                <a:gd name="T32" fmla="*/ 43 w 958"/>
                <a:gd name="T33" fmla="*/ 0 h 460"/>
                <a:gd name="T34" fmla="*/ 48 w 958"/>
                <a:gd name="T35" fmla="*/ 0 h 460"/>
                <a:gd name="T36" fmla="*/ 52 w 958"/>
                <a:gd name="T37" fmla="*/ 1 h 460"/>
                <a:gd name="T38" fmla="*/ 56 w 958"/>
                <a:gd name="T39" fmla="*/ 2 h 460"/>
                <a:gd name="T40" fmla="*/ 60 w 958"/>
                <a:gd name="T41" fmla="*/ 4 h 460"/>
                <a:gd name="T42" fmla="*/ 64 w 958"/>
                <a:gd name="T43" fmla="*/ 6 h 460"/>
                <a:gd name="T44" fmla="*/ 67 w 958"/>
                <a:gd name="T45" fmla="*/ 8 h 460"/>
                <a:gd name="T46" fmla="*/ 71 w 958"/>
                <a:gd name="T47" fmla="*/ 10 h 460"/>
                <a:gd name="T48" fmla="*/ 74 w 958"/>
                <a:gd name="T49" fmla="*/ 13 h 460"/>
                <a:gd name="T50" fmla="*/ 77 w 958"/>
                <a:gd name="T51" fmla="*/ 17 h 460"/>
                <a:gd name="T52" fmla="*/ 79 w 958"/>
                <a:gd name="T53" fmla="*/ 20 h 460"/>
                <a:gd name="T54" fmla="*/ 81 w 958"/>
                <a:gd name="T55" fmla="*/ 24 h 460"/>
                <a:gd name="T56" fmla="*/ 83 w 958"/>
                <a:gd name="T57" fmla="*/ 28 h 460"/>
                <a:gd name="T58" fmla="*/ 85 w 958"/>
                <a:gd name="T59" fmla="*/ 32 h 460"/>
                <a:gd name="T60" fmla="*/ 86 w 958"/>
                <a:gd name="T61" fmla="*/ 37 h 460"/>
                <a:gd name="T62" fmla="*/ 87 w 958"/>
                <a:gd name="T63" fmla="*/ 41 h 460"/>
                <a:gd name="T64" fmla="*/ 87 w 958"/>
                <a:gd name="T65" fmla="*/ 46 h 4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58" h="460">
                  <a:moveTo>
                    <a:pt x="0" y="460"/>
                  </a:moveTo>
                  <a:lnTo>
                    <a:pt x="4" y="413"/>
                  </a:lnTo>
                  <a:lnTo>
                    <a:pt x="12" y="366"/>
                  </a:lnTo>
                  <a:lnTo>
                    <a:pt x="26" y="323"/>
                  </a:lnTo>
                  <a:lnTo>
                    <a:pt x="42" y="281"/>
                  </a:lnTo>
                  <a:lnTo>
                    <a:pt x="62" y="240"/>
                  </a:lnTo>
                  <a:lnTo>
                    <a:pt x="87" y="202"/>
                  </a:lnTo>
                  <a:lnTo>
                    <a:pt x="114" y="167"/>
                  </a:lnTo>
                  <a:lnTo>
                    <a:pt x="146" y="134"/>
                  </a:lnTo>
                  <a:lnTo>
                    <a:pt x="179" y="104"/>
                  </a:lnTo>
                  <a:lnTo>
                    <a:pt x="216" y="78"/>
                  </a:lnTo>
                  <a:lnTo>
                    <a:pt x="255" y="56"/>
                  </a:lnTo>
                  <a:lnTo>
                    <a:pt x="296" y="37"/>
                  </a:lnTo>
                  <a:lnTo>
                    <a:pt x="339" y="20"/>
                  </a:lnTo>
                  <a:lnTo>
                    <a:pt x="384" y="9"/>
                  </a:lnTo>
                  <a:lnTo>
                    <a:pt x="431" y="2"/>
                  </a:lnTo>
                  <a:lnTo>
                    <a:pt x="478" y="0"/>
                  </a:lnTo>
                  <a:lnTo>
                    <a:pt x="526" y="2"/>
                  </a:lnTo>
                  <a:lnTo>
                    <a:pt x="573" y="9"/>
                  </a:lnTo>
                  <a:lnTo>
                    <a:pt x="618" y="20"/>
                  </a:lnTo>
                  <a:lnTo>
                    <a:pt x="661" y="37"/>
                  </a:lnTo>
                  <a:lnTo>
                    <a:pt x="703" y="56"/>
                  </a:lnTo>
                  <a:lnTo>
                    <a:pt x="742" y="78"/>
                  </a:lnTo>
                  <a:lnTo>
                    <a:pt x="778" y="104"/>
                  </a:lnTo>
                  <a:lnTo>
                    <a:pt x="812" y="134"/>
                  </a:lnTo>
                  <a:lnTo>
                    <a:pt x="843" y="167"/>
                  </a:lnTo>
                  <a:lnTo>
                    <a:pt x="871" y="202"/>
                  </a:lnTo>
                  <a:lnTo>
                    <a:pt x="896" y="240"/>
                  </a:lnTo>
                  <a:lnTo>
                    <a:pt x="916" y="281"/>
                  </a:lnTo>
                  <a:lnTo>
                    <a:pt x="932" y="323"/>
                  </a:lnTo>
                  <a:lnTo>
                    <a:pt x="945" y="366"/>
                  </a:lnTo>
                  <a:lnTo>
                    <a:pt x="953" y="413"/>
                  </a:lnTo>
                  <a:lnTo>
                    <a:pt x="958" y="4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95" name="Freeform 749"/>
            <p:cNvSpPr>
              <a:spLocks/>
            </p:cNvSpPr>
            <p:nvPr/>
          </p:nvSpPr>
          <p:spPr bwMode="auto">
            <a:xfrm>
              <a:off x="4363" y="715"/>
              <a:ext cx="41" cy="44"/>
            </a:xfrm>
            <a:custGeom>
              <a:avLst/>
              <a:gdLst>
                <a:gd name="T0" fmla="*/ 20 w 446"/>
                <a:gd name="T1" fmla="*/ 44 h 442"/>
                <a:gd name="T2" fmla="*/ 23 w 446"/>
                <a:gd name="T3" fmla="*/ 44 h 442"/>
                <a:gd name="T4" fmla="*/ 26 w 446"/>
                <a:gd name="T5" fmla="*/ 43 h 442"/>
                <a:gd name="T6" fmla="*/ 29 w 446"/>
                <a:gd name="T7" fmla="*/ 42 h 442"/>
                <a:gd name="T8" fmla="*/ 31 w 446"/>
                <a:gd name="T9" fmla="*/ 41 h 442"/>
                <a:gd name="T10" fmla="*/ 33 w 446"/>
                <a:gd name="T11" fmla="*/ 39 h 442"/>
                <a:gd name="T12" fmla="*/ 35 w 446"/>
                <a:gd name="T13" fmla="*/ 37 h 442"/>
                <a:gd name="T14" fmla="*/ 37 w 446"/>
                <a:gd name="T15" fmla="*/ 35 h 442"/>
                <a:gd name="T16" fmla="*/ 38 w 446"/>
                <a:gd name="T17" fmla="*/ 33 h 442"/>
                <a:gd name="T18" fmla="*/ 40 w 446"/>
                <a:gd name="T19" fmla="*/ 28 h 442"/>
                <a:gd name="T20" fmla="*/ 41 w 446"/>
                <a:gd name="T21" fmla="*/ 25 h 442"/>
                <a:gd name="T22" fmla="*/ 41 w 446"/>
                <a:gd name="T23" fmla="*/ 22 h 442"/>
                <a:gd name="T24" fmla="*/ 41 w 446"/>
                <a:gd name="T25" fmla="*/ 20 h 442"/>
                <a:gd name="T26" fmla="*/ 40 w 446"/>
                <a:gd name="T27" fmla="*/ 17 h 442"/>
                <a:gd name="T28" fmla="*/ 40 w 446"/>
                <a:gd name="T29" fmla="*/ 14 h 442"/>
                <a:gd name="T30" fmla="*/ 38 w 446"/>
                <a:gd name="T31" fmla="*/ 11 h 442"/>
                <a:gd name="T32" fmla="*/ 37 w 446"/>
                <a:gd name="T33" fmla="*/ 8 h 442"/>
                <a:gd name="T34" fmla="*/ 35 w 446"/>
                <a:gd name="T35" fmla="*/ 6 h 442"/>
                <a:gd name="T36" fmla="*/ 33 w 446"/>
                <a:gd name="T37" fmla="*/ 4 h 442"/>
                <a:gd name="T38" fmla="*/ 30 w 446"/>
                <a:gd name="T39" fmla="*/ 3 h 442"/>
                <a:gd name="T40" fmla="*/ 28 w 446"/>
                <a:gd name="T41" fmla="*/ 2 h 442"/>
                <a:gd name="T42" fmla="*/ 26 w 446"/>
                <a:gd name="T43" fmla="*/ 1 h 442"/>
                <a:gd name="T44" fmla="*/ 23 w 446"/>
                <a:gd name="T45" fmla="*/ 0 h 442"/>
                <a:gd name="T46" fmla="*/ 21 w 446"/>
                <a:gd name="T47" fmla="*/ 0 h 442"/>
                <a:gd name="T48" fmla="*/ 18 w 446"/>
                <a:gd name="T49" fmla="*/ 0 h 442"/>
                <a:gd name="T50" fmla="*/ 15 w 446"/>
                <a:gd name="T51" fmla="*/ 1 h 442"/>
                <a:gd name="T52" fmla="*/ 13 w 446"/>
                <a:gd name="T53" fmla="*/ 2 h 442"/>
                <a:gd name="T54" fmla="*/ 11 w 446"/>
                <a:gd name="T55" fmla="*/ 3 h 442"/>
                <a:gd name="T56" fmla="*/ 8 w 446"/>
                <a:gd name="T57" fmla="*/ 4 h 442"/>
                <a:gd name="T58" fmla="*/ 6 w 446"/>
                <a:gd name="T59" fmla="*/ 6 h 442"/>
                <a:gd name="T60" fmla="*/ 4 w 446"/>
                <a:gd name="T61" fmla="*/ 8 h 442"/>
                <a:gd name="T62" fmla="*/ 3 w 446"/>
                <a:gd name="T63" fmla="*/ 11 h 442"/>
                <a:gd name="T64" fmla="*/ 1 w 446"/>
                <a:gd name="T65" fmla="*/ 14 h 442"/>
                <a:gd name="T66" fmla="*/ 1 w 446"/>
                <a:gd name="T67" fmla="*/ 17 h 442"/>
                <a:gd name="T68" fmla="*/ 0 w 446"/>
                <a:gd name="T69" fmla="*/ 20 h 442"/>
                <a:gd name="T70" fmla="*/ 0 w 446"/>
                <a:gd name="T71" fmla="*/ 22 h 442"/>
                <a:gd name="T72" fmla="*/ 0 w 446"/>
                <a:gd name="T73" fmla="*/ 25 h 442"/>
                <a:gd name="T74" fmla="*/ 1 w 446"/>
                <a:gd name="T75" fmla="*/ 28 h 442"/>
                <a:gd name="T76" fmla="*/ 2 w 446"/>
                <a:gd name="T77" fmla="*/ 30 h 442"/>
                <a:gd name="T78" fmla="*/ 3 w 446"/>
                <a:gd name="T79" fmla="*/ 33 h 442"/>
                <a:gd name="T80" fmla="*/ 4 w 446"/>
                <a:gd name="T81" fmla="*/ 35 h 442"/>
                <a:gd name="T82" fmla="*/ 6 w 446"/>
                <a:gd name="T83" fmla="*/ 37 h 442"/>
                <a:gd name="T84" fmla="*/ 10 w 446"/>
                <a:gd name="T85" fmla="*/ 41 h 442"/>
                <a:gd name="T86" fmla="*/ 12 w 446"/>
                <a:gd name="T87" fmla="*/ 42 h 442"/>
                <a:gd name="T88" fmla="*/ 15 w 446"/>
                <a:gd name="T89" fmla="*/ 43 h 442"/>
                <a:gd name="T90" fmla="*/ 18 w 446"/>
                <a:gd name="T91" fmla="*/ 44 h 442"/>
                <a:gd name="T92" fmla="*/ 20 w 446"/>
                <a:gd name="T93" fmla="*/ 44 h 4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46" h="442">
                  <a:moveTo>
                    <a:pt x="222" y="442"/>
                  </a:moveTo>
                  <a:lnTo>
                    <a:pt x="254" y="440"/>
                  </a:lnTo>
                  <a:lnTo>
                    <a:pt x="283" y="434"/>
                  </a:lnTo>
                  <a:lnTo>
                    <a:pt x="312" y="424"/>
                  </a:lnTo>
                  <a:lnTo>
                    <a:pt x="337" y="411"/>
                  </a:lnTo>
                  <a:lnTo>
                    <a:pt x="361" y="395"/>
                  </a:lnTo>
                  <a:lnTo>
                    <a:pt x="382" y="376"/>
                  </a:lnTo>
                  <a:lnTo>
                    <a:pt x="400" y="355"/>
                  </a:lnTo>
                  <a:lnTo>
                    <a:pt x="416" y="331"/>
                  </a:lnTo>
                  <a:lnTo>
                    <a:pt x="438" y="280"/>
                  </a:lnTo>
                  <a:lnTo>
                    <a:pt x="444" y="253"/>
                  </a:lnTo>
                  <a:lnTo>
                    <a:pt x="446" y="224"/>
                  </a:lnTo>
                  <a:lnTo>
                    <a:pt x="445" y="196"/>
                  </a:lnTo>
                  <a:lnTo>
                    <a:pt x="439" y="167"/>
                  </a:lnTo>
                  <a:lnTo>
                    <a:pt x="430" y="139"/>
                  </a:lnTo>
                  <a:lnTo>
                    <a:pt x="416" y="110"/>
                  </a:lnTo>
                  <a:lnTo>
                    <a:pt x="398" y="84"/>
                  </a:lnTo>
                  <a:lnTo>
                    <a:pt x="378" y="62"/>
                  </a:lnTo>
                  <a:lnTo>
                    <a:pt x="356" y="43"/>
                  </a:lnTo>
                  <a:lnTo>
                    <a:pt x="331" y="28"/>
                  </a:lnTo>
                  <a:lnTo>
                    <a:pt x="306" y="16"/>
                  </a:lnTo>
                  <a:lnTo>
                    <a:pt x="278" y="7"/>
                  </a:lnTo>
                  <a:lnTo>
                    <a:pt x="251" y="1"/>
                  </a:lnTo>
                  <a:lnTo>
                    <a:pt x="223" y="0"/>
                  </a:lnTo>
                  <a:lnTo>
                    <a:pt x="195" y="1"/>
                  </a:lnTo>
                  <a:lnTo>
                    <a:pt x="167" y="7"/>
                  </a:lnTo>
                  <a:lnTo>
                    <a:pt x="140" y="16"/>
                  </a:lnTo>
                  <a:lnTo>
                    <a:pt x="115" y="28"/>
                  </a:lnTo>
                  <a:lnTo>
                    <a:pt x="90" y="43"/>
                  </a:lnTo>
                  <a:lnTo>
                    <a:pt x="68" y="62"/>
                  </a:lnTo>
                  <a:lnTo>
                    <a:pt x="47" y="84"/>
                  </a:lnTo>
                  <a:lnTo>
                    <a:pt x="30" y="110"/>
                  </a:lnTo>
                  <a:lnTo>
                    <a:pt x="16" y="139"/>
                  </a:lnTo>
                  <a:lnTo>
                    <a:pt x="7" y="167"/>
                  </a:lnTo>
                  <a:lnTo>
                    <a:pt x="1" y="196"/>
                  </a:lnTo>
                  <a:lnTo>
                    <a:pt x="0" y="224"/>
                  </a:lnTo>
                  <a:lnTo>
                    <a:pt x="2" y="253"/>
                  </a:lnTo>
                  <a:lnTo>
                    <a:pt x="8" y="280"/>
                  </a:lnTo>
                  <a:lnTo>
                    <a:pt x="17" y="306"/>
                  </a:lnTo>
                  <a:lnTo>
                    <a:pt x="29" y="331"/>
                  </a:lnTo>
                  <a:lnTo>
                    <a:pt x="45" y="355"/>
                  </a:lnTo>
                  <a:lnTo>
                    <a:pt x="64" y="376"/>
                  </a:lnTo>
                  <a:lnTo>
                    <a:pt x="108" y="411"/>
                  </a:lnTo>
                  <a:lnTo>
                    <a:pt x="134" y="424"/>
                  </a:lnTo>
                  <a:lnTo>
                    <a:pt x="161" y="434"/>
                  </a:lnTo>
                  <a:lnTo>
                    <a:pt x="191" y="440"/>
                  </a:lnTo>
                  <a:lnTo>
                    <a:pt x="222" y="442"/>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96" name="Line 750"/>
            <p:cNvSpPr>
              <a:spLocks noChangeShapeType="1"/>
            </p:cNvSpPr>
            <p:nvPr/>
          </p:nvSpPr>
          <p:spPr bwMode="auto">
            <a:xfrm>
              <a:off x="4430" y="720"/>
              <a:ext cx="6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97" name="Freeform 751"/>
            <p:cNvSpPr>
              <a:spLocks/>
            </p:cNvSpPr>
            <p:nvPr/>
          </p:nvSpPr>
          <p:spPr bwMode="auto">
            <a:xfrm>
              <a:off x="4476" y="720"/>
              <a:ext cx="14" cy="21"/>
            </a:xfrm>
            <a:custGeom>
              <a:avLst/>
              <a:gdLst>
                <a:gd name="T0" fmla="*/ 14 w 154"/>
                <a:gd name="T1" fmla="*/ 21 h 209"/>
                <a:gd name="T2" fmla="*/ 0 w 154"/>
                <a:gd name="T3" fmla="*/ 21 h 209"/>
                <a:gd name="T4" fmla="*/ 0 w 154"/>
                <a:gd name="T5" fmla="*/ 0 h 209"/>
                <a:gd name="T6" fmla="*/ 0 60000 65536"/>
                <a:gd name="T7" fmla="*/ 0 60000 65536"/>
                <a:gd name="T8" fmla="*/ 0 60000 65536"/>
              </a:gdLst>
              <a:ahLst/>
              <a:cxnLst>
                <a:cxn ang="T6">
                  <a:pos x="T0" y="T1"/>
                </a:cxn>
                <a:cxn ang="T7">
                  <a:pos x="T2" y="T3"/>
                </a:cxn>
                <a:cxn ang="T8">
                  <a:pos x="T4" y="T5"/>
                </a:cxn>
              </a:cxnLst>
              <a:rect l="0" t="0" r="r" b="b"/>
              <a:pathLst>
                <a:path w="154" h="209">
                  <a:moveTo>
                    <a:pt x="154" y="209"/>
                  </a:moveTo>
                  <a:lnTo>
                    <a:pt x="0" y="20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98" name="Freeform 752"/>
            <p:cNvSpPr>
              <a:spLocks/>
            </p:cNvSpPr>
            <p:nvPr/>
          </p:nvSpPr>
          <p:spPr bwMode="auto">
            <a:xfrm>
              <a:off x="4483" y="668"/>
              <a:ext cx="16" cy="39"/>
            </a:xfrm>
            <a:custGeom>
              <a:avLst/>
              <a:gdLst>
                <a:gd name="T0" fmla="*/ 12 w 173"/>
                <a:gd name="T1" fmla="*/ 39 h 387"/>
                <a:gd name="T2" fmla="*/ 0 w 173"/>
                <a:gd name="T3" fmla="*/ 39 h 387"/>
                <a:gd name="T4" fmla="*/ 4 w 173"/>
                <a:gd name="T5" fmla="*/ 0 h 387"/>
                <a:gd name="T6" fmla="*/ 16 w 173"/>
                <a:gd name="T7" fmla="*/ 0 h 3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 h="387">
                  <a:moveTo>
                    <a:pt x="127" y="387"/>
                  </a:moveTo>
                  <a:lnTo>
                    <a:pt x="0" y="387"/>
                  </a:lnTo>
                  <a:lnTo>
                    <a:pt x="46" y="0"/>
                  </a:lnTo>
                  <a:lnTo>
                    <a:pt x="17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799" name="Line 753"/>
            <p:cNvSpPr>
              <a:spLocks noChangeShapeType="1"/>
            </p:cNvSpPr>
            <p:nvPr/>
          </p:nvSpPr>
          <p:spPr bwMode="auto">
            <a:xfrm flipH="1">
              <a:off x="4484" y="698"/>
              <a:ext cx="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00" name="Freeform 754"/>
            <p:cNvSpPr>
              <a:spLocks noEditPoints="1"/>
            </p:cNvSpPr>
            <p:nvPr/>
          </p:nvSpPr>
          <p:spPr bwMode="auto">
            <a:xfrm>
              <a:off x="3932" y="690"/>
              <a:ext cx="495" cy="95"/>
            </a:xfrm>
            <a:custGeom>
              <a:avLst/>
              <a:gdLst>
                <a:gd name="T0" fmla="*/ 56 w 5444"/>
                <a:gd name="T1" fmla="*/ 93 h 952"/>
                <a:gd name="T2" fmla="*/ 71 w 5444"/>
                <a:gd name="T3" fmla="*/ 85 h 952"/>
                <a:gd name="T4" fmla="*/ 81 w 5444"/>
                <a:gd name="T5" fmla="*/ 71 h 952"/>
                <a:gd name="T6" fmla="*/ 87 w 5444"/>
                <a:gd name="T7" fmla="*/ 54 h 952"/>
                <a:gd name="T8" fmla="*/ 86 w 5444"/>
                <a:gd name="T9" fmla="*/ 36 h 952"/>
                <a:gd name="T10" fmla="*/ 78 w 5444"/>
                <a:gd name="T11" fmla="*/ 18 h 952"/>
                <a:gd name="T12" fmla="*/ 65 w 5444"/>
                <a:gd name="T13" fmla="*/ 6 h 952"/>
                <a:gd name="T14" fmla="*/ 49 w 5444"/>
                <a:gd name="T15" fmla="*/ 0 h 952"/>
                <a:gd name="T16" fmla="*/ 33 w 5444"/>
                <a:gd name="T17" fmla="*/ 1 h 952"/>
                <a:gd name="T18" fmla="*/ 18 w 5444"/>
                <a:gd name="T19" fmla="*/ 9 h 952"/>
                <a:gd name="T20" fmla="*/ 6 w 5444"/>
                <a:gd name="T21" fmla="*/ 24 h 952"/>
                <a:gd name="T22" fmla="*/ 0 w 5444"/>
                <a:gd name="T23" fmla="*/ 42 h 952"/>
                <a:gd name="T24" fmla="*/ 2 w 5444"/>
                <a:gd name="T25" fmla="*/ 60 h 952"/>
                <a:gd name="T26" fmla="*/ 9 w 5444"/>
                <a:gd name="T27" fmla="*/ 76 h 952"/>
                <a:gd name="T28" fmla="*/ 21 w 5444"/>
                <a:gd name="T29" fmla="*/ 88 h 952"/>
                <a:gd name="T30" fmla="*/ 38 w 5444"/>
                <a:gd name="T31" fmla="*/ 95 h 952"/>
                <a:gd name="T32" fmla="*/ 47 w 5444"/>
                <a:gd name="T33" fmla="*/ 69 h 952"/>
                <a:gd name="T34" fmla="*/ 54 w 5444"/>
                <a:gd name="T35" fmla="*/ 66 h 952"/>
                <a:gd name="T36" fmla="*/ 61 w 5444"/>
                <a:gd name="T37" fmla="*/ 58 h 952"/>
                <a:gd name="T38" fmla="*/ 64 w 5444"/>
                <a:gd name="T39" fmla="*/ 48 h 952"/>
                <a:gd name="T40" fmla="*/ 62 w 5444"/>
                <a:gd name="T41" fmla="*/ 39 h 952"/>
                <a:gd name="T42" fmla="*/ 58 w 5444"/>
                <a:gd name="T43" fmla="*/ 32 h 952"/>
                <a:gd name="T44" fmla="*/ 51 w 5444"/>
                <a:gd name="T45" fmla="*/ 27 h 952"/>
                <a:gd name="T46" fmla="*/ 44 w 5444"/>
                <a:gd name="T47" fmla="*/ 25 h 952"/>
                <a:gd name="T48" fmla="*/ 36 w 5444"/>
                <a:gd name="T49" fmla="*/ 27 h 952"/>
                <a:gd name="T50" fmla="*/ 30 w 5444"/>
                <a:gd name="T51" fmla="*/ 32 h 952"/>
                <a:gd name="T52" fmla="*/ 25 w 5444"/>
                <a:gd name="T53" fmla="*/ 39 h 952"/>
                <a:gd name="T54" fmla="*/ 23 w 5444"/>
                <a:gd name="T55" fmla="*/ 48 h 952"/>
                <a:gd name="T56" fmla="*/ 26 w 5444"/>
                <a:gd name="T57" fmla="*/ 58 h 952"/>
                <a:gd name="T58" fmla="*/ 33 w 5444"/>
                <a:gd name="T59" fmla="*/ 66 h 952"/>
                <a:gd name="T60" fmla="*/ 41 w 5444"/>
                <a:gd name="T61" fmla="*/ 69 h 952"/>
                <a:gd name="T62" fmla="*/ 451 w 5444"/>
                <a:gd name="T63" fmla="*/ 95 h 952"/>
                <a:gd name="T64" fmla="*/ 469 w 5444"/>
                <a:gd name="T65" fmla="*/ 91 h 952"/>
                <a:gd name="T66" fmla="*/ 482 w 5444"/>
                <a:gd name="T67" fmla="*/ 81 h 952"/>
                <a:gd name="T68" fmla="*/ 492 w 5444"/>
                <a:gd name="T69" fmla="*/ 66 h 952"/>
                <a:gd name="T70" fmla="*/ 495 w 5444"/>
                <a:gd name="T71" fmla="*/ 48 h 952"/>
                <a:gd name="T72" fmla="*/ 492 w 5444"/>
                <a:gd name="T73" fmla="*/ 30 h 952"/>
                <a:gd name="T74" fmla="*/ 482 w 5444"/>
                <a:gd name="T75" fmla="*/ 13 h 952"/>
                <a:gd name="T76" fmla="*/ 467 w 5444"/>
                <a:gd name="T77" fmla="*/ 3 h 952"/>
                <a:gd name="T78" fmla="*/ 451 w 5444"/>
                <a:gd name="T79" fmla="*/ 0 h 952"/>
                <a:gd name="T80" fmla="*/ 435 w 5444"/>
                <a:gd name="T81" fmla="*/ 3 h 952"/>
                <a:gd name="T82" fmla="*/ 421 w 5444"/>
                <a:gd name="T83" fmla="*/ 13 h 952"/>
                <a:gd name="T84" fmla="*/ 411 w 5444"/>
                <a:gd name="T85" fmla="*/ 30 h 952"/>
                <a:gd name="T86" fmla="*/ 408 w 5444"/>
                <a:gd name="T87" fmla="*/ 48 h 952"/>
                <a:gd name="T88" fmla="*/ 411 w 5444"/>
                <a:gd name="T89" fmla="*/ 66 h 952"/>
                <a:gd name="T90" fmla="*/ 420 w 5444"/>
                <a:gd name="T91" fmla="*/ 81 h 952"/>
                <a:gd name="T92" fmla="*/ 434 w 5444"/>
                <a:gd name="T93" fmla="*/ 91 h 952"/>
                <a:gd name="T94" fmla="*/ 451 w 5444"/>
                <a:gd name="T95" fmla="*/ 95 h 952"/>
                <a:gd name="T96" fmla="*/ 457 w 5444"/>
                <a:gd name="T97" fmla="*/ 69 h 952"/>
                <a:gd name="T98" fmla="*/ 466 w 5444"/>
                <a:gd name="T99" fmla="*/ 63 h 952"/>
                <a:gd name="T100" fmla="*/ 470 w 5444"/>
                <a:gd name="T101" fmla="*/ 56 h 952"/>
                <a:gd name="T102" fmla="*/ 472 w 5444"/>
                <a:gd name="T103" fmla="*/ 48 h 952"/>
                <a:gd name="T104" fmla="*/ 470 w 5444"/>
                <a:gd name="T105" fmla="*/ 39 h 952"/>
                <a:gd name="T106" fmla="*/ 466 w 5444"/>
                <a:gd name="T107" fmla="*/ 32 h 952"/>
                <a:gd name="T108" fmla="*/ 459 w 5444"/>
                <a:gd name="T109" fmla="*/ 27 h 952"/>
                <a:gd name="T110" fmla="*/ 451 w 5444"/>
                <a:gd name="T111" fmla="*/ 25 h 952"/>
                <a:gd name="T112" fmla="*/ 444 w 5444"/>
                <a:gd name="T113" fmla="*/ 27 h 952"/>
                <a:gd name="T114" fmla="*/ 437 w 5444"/>
                <a:gd name="T115" fmla="*/ 32 h 952"/>
                <a:gd name="T116" fmla="*/ 433 w 5444"/>
                <a:gd name="T117" fmla="*/ 39 h 952"/>
                <a:gd name="T118" fmla="*/ 431 w 5444"/>
                <a:gd name="T119" fmla="*/ 48 h 952"/>
                <a:gd name="T120" fmla="*/ 434 w 5444"/>
                <a:gd name="T121" fmla="*/ 58 h 952"/>
                <a:gd name="T122" fmla="*/ 441 w 5444"/>
                <a:gd name="T123" fmla="*/ 66 h 952"/>
                <a:gd name="T124" fmla="*/ 449 w 5444"/>
                <a:gd name="T125" fmla="*/ 69 h 9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44" h="952">
                  <a:moveTo>
                    <a:pt x="481" y="952"/>
                  </a:moveTo>
                  <a:lnTo>
                    <a:pt x="548" y="947"/>
                  </a:lnTo>
                  <a:lnTo>
                    <a:pt x="612" y="933"/>
                  </a:lnTo>
                  <a:lnTo>
                    <a:pt x="671" y="913"/>
                  </a:lnTo>
                  <a:lnTo>
                    <a:pt x="727" y="885"/>
                  </a:lnTo>
                  <a:lnTo>
                    <a:pt x="777" y="850"/>
                  </a:lnTo>
                  <a:lnTo>
                    <a:pt x="822" y="809"/>
                  </a:lnTo>
                  <a:lnTo>
                    <a:pt x="861" y="764"/>
                  </a:lnTo>
                  <a:lnTo>
                    <a:pt x="895" y="713"/>
                  </a:lnTo>
                  <a:lnTo>
                    <a:pt x="922" y="660"/>
                  </a:lnTo>
                  <a:lnTo>
                    <a:pt x="941" y="602"/>
                  </a:lnTo>
                  <a:lnTo>
                    <a:pt x="955" y="544"/>
                  </a:lnTo>
                  <a:lnTo>
                    <a:pt x="960" y="483"/>
                  </a:lnTo>
                  <a:lnTo>
                    <a:pt x="957" y="421"/>
                  </a:lnTo>
                  <a:lnTo>
                    <a:pt x="945" y="359"/>
                  </a:lnTo>
                  <a:lnTo>
                    <a:pt x="924" y="298"/>
                  </a:lnTo>
                  <a:lnTo>
                    <a:pt x="895" y="237"/>
                  </a:lnTo>
                  <a:lnTo>
                    <a:pt x="857" y="182"/>
                  </a:lnTo>
                  <a:lnTo>
                    <a:pt x="813" y="133"/>
                  </a:lnTo>
                  <a:lnTo>
                    <a:pt x="765" y="93"/>
                  </a:lnTo>
                  <a:lnTo>
                    <a:pt x="714" y="60"/>
                  </a:lnTo>
                  <a:lnTo>
                    <a:pt x="658" y="34"/>
                  </a:lnTo>
                  <a:lnTo>
                    <a:pt x="600" y="15"/>
                  </a:lnTo>
                  <a:lnTo>
                    <a:pt x="541" y="4"/>
                  </a:lnTo>
                  <a:lnTo>
                    <a:pt x="481" y="0"/>
                  </a:lnTo>
                  <a:lnTo>
                    <a:pt x="420" y="4"/>
                  </a:lnTo>
                  <a:lnTo>
                    <a:pt x="361" y="15"/>
                  </a:lnTo>
                  <a:lnTo>
                    <a:pt x="303" y="34"/>
                  </a:lnTo>
                  <a:lnTo>
                    <a:pt x="247" y="60"/>
                  </a:lnTo>
                  <a:lnTo>
                    <a:pt x="195" y="93"/>
                  </a:lnTo>
                  <a:lnTo>
                    <a:pt x="147" y="133"/>
                  </a:lnTo>
                  <a:lnTo>
                    <a:pt x="103" y="182"/>
                  </a:lnTo>
                  <a:lnTo>
                    <a:pt x="65" y="237"/>
                  </a:lnTo>
                  <a:lnTo>
                    <a:pt x="36" y="298"/>
                  </a:lnTo>
                  <a:lnTo>
                    <a:pt x="15" y="359"/>
                  </a:lnTo>
                  <a:lnTo>
                    <a:pt x="3" y="421"/>
                  </a:lnTo>
                  <a:lnTo>
                    <a:pt x="0" y="483"/>
                  </a:lnTo>
                  <a:lnTo>
                    <a:pt x="5" y="544"/>
                  </a:lnTo>
                  <a:lnTo>
                    <a:pt x="19" y="602"/>
                  </a:lnTo>
                  <a:lnTo>
                    <a:pt x="38" y="660"/>
                  </a:lnTo>
                  <a:lnTo>
                    <a:pt x="65" y="713"/>
                  </a:lnTo>
                  <a:lnTo>
                    <a:pt x="99" y="764"/>
                  </a:lnTo>
                  <a:lnTo>
                    <a:pt x="139" y="809"/>
                  </a:lnTo>
                  <a:lnTo>
                    <a:pt x="183" y="850"/>
                  </a:lnTo>
                  <a:lnTo>
                    <a:pt x="234" y="885"/>
                  </a:lnTo>
                  <a:lnTo>
                    <a:pt x="289" y="913"/>
                  </a:lnTo>
                  <a:lnTo>
                    <a:pt x="349" y="933"/>
                  </a:lnTo>
                  <a:lnTo>
                    <a:pt x="413" y="947"/>
                  </a:lnTo>
                  <a:lnTo>
                    <a:pt x="481" y="952"/>
                  </a:lnTo>
                  <a:lnTo>
                    <a:pt x="481" y="697"/>
                  </a:lnTo>
                  <a:lnTo>
                    <a:pt x="512" y="695"/>
                  </a:lnTo>
                  <a:lnTo>
                    <a:pt x="542" y="689"/>
                  </a:lnTo>
                  <a:lnTo>
                    <a:pt x="569" y="679"/>
                  </a:lnTo>
                  <a:lnTo>
                    <a:pt x="596" y="666"/>
                  </a:lnTo>
                  <a:lnTo>
                    <a:pt x="639" y="631"/>
                  </a:lnTo>
                  <a:lnTo>
                    <a:pt x="659" y="610"/>
                  </a:lnTo>
                  <a:lnTo>
                    <a:pt x="674" y="586"/>
                  </a:lnTo>
                  <a:lnTo>
                    <a:pt x="695" y="535"/>
                  </a:lnTo>
                  <a:lnTo>
                    <a:pt x="701" y="508"/>
                  </a:lnTo>
                  <a:lnTo>
                    <a:pt x="703" y="479"/>
                  </a:lnTo>
                  <a:lnTo>
                    <a:pt x="702" y="450"/>
                  </a:lnTo>
                  <a:lnTo>
                    <a:pt x="696" y="421"/>
                  </a:lnTo>
                  <a:lnTo>
                    <a:pt x="687" y="393"/>
                  </a:lnTo>
                  <a:lnTo>
                    <a:pt x="673" y="364"/>
                  </a:lnTo>
                  <a:lnTo>
                    <a:pt x="656" y="338"/>
                  </a:lnTo>
                  <a:lnTo>
                    <a:pt x="635" y="316"/>
                  </a:lnTo>
                  <a:lnTo>
                    <a:pt x="613" y="297"/>
                  </a:lnTo>
                  <a:lnTo>
                    <a:pt x="588" y="282"/>
                  </a:lnTo>
                  <a:lnTo>
                    <a:pt x="563" y="270"/>
                  </a:lnTo>
                  <a:lnTo>
                    <a:pt x="536" y="261"/>
                  </a:lnTo>
                  <a:lnTo>
                    <a:pt x="508" y="255"/>
                  </a:lnTo>
                  <a:lnTo>
                    <a:pt x="481" y="254"/>
                  </a:lnTo>
                  <a:lnTo>
                    <a:pt x="452" y="255"/>
                  </a:lnTo>
                  <a:lnTo>
                    <a:pt x="425" y="261"/>
                  </a:lnTo>
                  <a:lnTo>
                    <a:pt x="397" y="270"/>
                  </a:lnTo>
                  <a:lnTo>
                    <a:pt x="372" y="282"/>
                  </a:lnTo>
                  <a:lnTo>
                    <a:pt x="347" y="297"/>
                  </a:lnTo>
                  <a:lnTo>
                    <a:pt x="325" y="316"/>
                  </a:lnTo>
                  <a:lnTo>
                    <a:pt x="305" y="338"/>
                  </a:lnTo>
                  <a:lnTo>
                    <a:pt x="287" y="364"/>
                  </a:lnTo>
                  <a:lnTo>
                    <a:pt x="273" y="393"/>
                  </a:lnTo>
                  <a:lnTo>
                    <a:pt x="264" y="421"/>
                  </a:lnTo>
                  <a:lnTo>
                    <a:pt x="258" y="450"/>
                  </a:lnTo>
                  <a:lnTo>
                    <a:pt x="257" y="479"/>
                  </a:lnTo>
                  <a:lnTo>
                    <a:pt x="259" y="508"/>
                  </a:lnTo>
                  <a:lnTo>
                    <a:pt x="265" y="535"/>
                  </a:lnTo>
                  <a:lnTo>
                    <a:pt x="286" y="586"/>
                  </a:lnTo>
                  <a:lnTo>
                    <a:pt x="303" y="610"/>
                  </a:lnTo>
                  <a:lnTo>
                    <a:pt x="321" y="631"/>
                  </a:lnTo>
                  <a:lnTo>
                    <a:pt x="366" y="666"/>
                  </a:lnTo>
                  <a:lnTo>
                    <a:pt x="391" y="679"/>
                  </a:lnTo>
                  <a:lnTo>
                    <a:pt x="420" y="689"/>
                  </a:lnTo>
                  <a:lnTo>
                    <a:pt x="449" y="695"/>
                  </a:lnTo>
                  <a:lnTo>
                    <a:pt x="481" y="697"/>
                  </a:lnTo>
                  <a:lnTo>
                    <a:pt x="481" y="952"/>
                  </a:lnTo>
                  <a:close/>
                  <a:moveTo>
                    <a:pt x="4964" y="952"/>
                  </a:moveTo>
                  <a:lnTo>
                    <a:pt x="5032" y="947"/>
                  </a:lnTo>
                  <a:lnTo>
                    <a:pt x="5096" y="933"/>
                  </a:lnTo>
                  <a:lnTo>
                    <a:pt x="5155" y="913"/>
                  </a:lnTo>
                  <a:lnTo>
                    <a:pt x="5211" y="885"/>
                  </a:lnTo>
                  <a:lnTo>
                    <a:pt x="5260" y="850"/>
                  </a:lnTo>
                  <a:lnTo>
                    <a:pt x="5306" y="809"/>
                  </a:lnTo>
                  <a:lnTo>
                    <a:pt x="5345" y="764"/>
                  </a:lnTo>
                  <a:lnTo>
                    <a:pt x="5378" y="713"/>
                  </a:lnTo>
                  <a:lnTo>
                    <a:pt x="5406" y="660"/>
                  </a:lnTo>
                  <a:lnTo>
                    <a:pt x="5425" y="602"/>
                  </a:lnTo>
                  <a:lnTo>
                    <a:pt x="5439" y="544"/>
                  </a:lnTo>
                  <a:lnTo>
                    <a:pt x="5444" y="483"/>
                  </a:lnTo>
                  <a:lnTo>
                    <a:pt x="5441" y="421"/>
                  </a:lnTo>
                  <a:lnTo>
                    <a:pt x="5428" y="359"/>
                  </a:lnTo>
                  <a:lnTo>
                    <a:pt x="5408" y="298"/>
                  </a:lnTo>
                  <a:lnTo>
                    <a:pt x="5378" y="237"/>
                  </a:lnTo>
                  <a:lnTo>
                    <a:pt x="5341" y="182"/>
                  </a:lnTo>
                  <a:lnTo>
                    <a:pt x="5297" y="133"/>
                  </a:lnTo>
                  <a:lnTo>
                    <a:pt x="5249" y="93"/>
                  </a:lnTo>
                  <a:lnTo>
                    <a:pt x="5197" y="60"/>
                  </a:lnTo>
                  <a:lnTo>
                    <a:pt x="5141" y="34"/>
                  </a:lnTo>
                  <a:lnTo>
                    <a:pt x="5083" y="15"/>
                  </a:lnTo>
                  <a:lnTo>
                    <a:pt x="5024" y="4"/>
                  </a:lnTo>
                  <a:lnTo>
                    <a:pt x="4964" y="0"/>
                  </a:lnTo>
                  <a:lnTo>
                    <a:pt x="4903" y="4"/>
                  </a:lnTo>
                  <a:lnTo>
                    <a:pt x="4844" y="15"/>
                  </a:lnTo>
                  <a:lnTo>
                    <a:pt x="4786" y="34"/>
                  </a:lnTo>
                  <a:lnTo>
                    <a:pt x="4730" y="60"/>
                  </a:lnTo>
                  <a:lnTo>
                    <a:pt x="4678" y="93"/>
                  </a:lnTo>
                  <a:lnTo>
                    <a:pt x="4631" y="133"/>
                  </a:lnTo>
                  <a:lnTo>
                    <a:pt x="4587" y="182"/>
                  </a:lnTo>
                  <a:lnTo>
                    <a:pt x="4549" y="237"/>
                  </a:lnTo>
                  <a:lnTo>
                    <a:pt x="4520" y="298"/>
                  </a:lnTo>
                  <a:lnTo>
                    <a:pt x="4499" y="359"/>
                  </a:lnTo>
                  <a:lnTo>
                    <a:pt x="4487" y="421"/>
                  </a:lnTo>
                  <a:lnTo>
                    <a:pt x="4484" y="483"/>
                  </a:lnTo>
                  <a:lnTo>
                    <a:pt x="4490" y="544"/>
                  </a:lnTo>
                  <a:lnTo>
                    <a:pt x="4502" y="602"/>
                  </a:lnTo>
                  <a:lnTo>
                    <a:pt x="4523" y="660"/>
                  </a:lnTo>
                  <a:lnTo>
                    <a:pt x="4549" y="713"/>
                  </a:lnTo>
                  <a:lnTo>
                    <a:pt x="4583" y="764"/>
                  </a:lnTo>
                  <a:lnTo>
                    <a:pt x="4623" y="809"/>
                  </a:lnTo>
                  <a:lnTo>
                    <a:pt x="4668" y="850"/>
                  </a:lnTo>
                  <a:lnTo>
                    <a:pt x="4718" y="885"/>
                  </a:lnTo>
                  <a:lnTo>
                    <a:pt x="4773" y="913"/>
                  </a:lnTo>
                  <a:lnTo>
                    <a:pt x="4833" y="933"/>
                  </a:lnTo>
                  <a:lnTo>
                    <a:pt x="4897" y="947"/>
                  </a:lnTo>
                  <a:lnTo>
                    <a:pt x="4964" y="952"/>
                  </a:lnTo>
                  <a:lnTo>
                    <a:pt x="4964" y="697"/>
                  </a:lnTo>
                  <a:lnTo>
                    <a:pt x="4996" y="695"/>
                  </a:lnTo>
                  <a:lnTo>
                    <a:pt x="5025" y="689"/>
                  </a:lnTo>
                  <a:lnTo>
                    <a:pt x="5053" y="679"/>
                  </a:lnTo>
                  <a:lnTo>
                    <a:pt x="5079" y="666"/>
                  </a:lnTo>
                  <a:lnTo>
                    <a:pt x="5124" y="631"/>
                  </a:lnTo>
                  <a:lnTo>
                    <a:pt x="5142" y="610"/>
                  </a:lnTo>
                  <a:lnTo>
                    <a:pt x="5158" y="586"/>
                  </a:lnTo>
                  <a:lnTo>
                    <a:pt x="5170" y="561"/>
                  </a:lnTo>
                  <a:lnTo>
                    <a:pt x="5179" y="535"/>
                  </a:lnTo>
                  <a:lnTo>
                    <a:pt x="5185" y="508"/>
                  </a:lnTo>
                  <a:lnTo>
                    <a:pt x="5188" y="479"/>
                  </a:lnTo>
                  <a:lnTo>
                    <a:pt x="5186" y="450"/>
                  </a:lnTo>
                  <a:lnTo>
                    <a:pt x="5181" y="421"/>
                  </a:lnTo>
                  <a:lnTo>
                    <a:pt x="5172" y="393"/>
                  </a:lnTo>
                  <a:lnTo>
                    <a:pt x="5158" y="364"/>
                  </a:lnTo>
                  <a:lnTo>
                    <a:pt x="5140" y="338"/>
                  </a:lnTo>
                  <a:lnTo>
                    <a:pt x="5120" y="316"/>
                  </a:lnTo>
                  <a:lnTo>
                    <a:pt x="5098" y="297"/>
                  </a:lnTo>
                  <a:lnTo>
                    <a:pt x="5073" y="282"/>
                  </a:lnTo>
                  <a:lnTo>
                    <a:pt x="5047" y="270"/>
                  </a:lnTo>
                  <a:lnTo>
                    <a:pt x="5020" y="261"/>
                  </a:lnTo>
                  <a:lnTo>
                    <a:pt x="4992" y="255"/>
                  </a:lnTo>
                  <a:lnTo>
                    <a:pt x="4964" y="254"/>
                  </a:lnTo>
                  <a:lnTo>
                    <a:pt x="4936" y="255"/>
                  </a:lnTo>
                  <a:lnTo>
                    <a:pt x="4908" y="261"/>
                  </a:lnTo>
                  <a:lnTo>
                    <a:pt x="4881" y="270"/>
                  </a:lnTo>
                  <a:lnTo>
                    <a:pt x="4856" y="282"/>
                  </a:lnTo>
                  <a:lnTo>
                    <a:pt x="4831" y="297"/>
                  </a:lnTo>
                  <a:lnTo>
                    <a:pt x="4809" y="316"/>
                  </a:lnTo>
                  <a:lnTo>
                    <a:pt x="4788" y="338"/>
                  </a:lnTo>
                  <a:lnTo>
                    <a:pt x="4771" y="364"/>
                  </a:lnTo>
                  <a:lnTo>
                    <a:pt x="4757" y="393"/>
                  </a:lnTo>
                  <a:lnTo>
                    <a:pt x="4748" y="421"/>
                  </a:lnTo>
                  <a:lnTo>
                    <a:pt x="4742" y="450"/>
                  </a:lnTo>
                  <a:lnTo>
                    <a:pt x="4741" y="479"/>
                  </a:lnTo>
                  <a:lnTo>
                    <a:pt x="4743" y="508"/>
                  </a:lnTo>
                  <a:lnTo>
                    <a:pt x="4749" y="535"/>
                  </a:lnTo>
                  <a:lnTo>
                    <a:pt x="4770" y="586"/>
                  </a:lnTo>
                  <a:lnTo>
                    <a:pt x="4786" y="610"/>
                  </a:lnTo>
                  <a:lnTo>
                    <a:pt x="4805" y="631"/>
                  </a:lnTo>
                  <a:lnTo>
                    <a:pt x="4849" y="666"/>
                  </a:lnTo>
                  <a:lnTo>
                    <a:pt x="4875" y="679"/>
                  </a:lnTo>
                  <a:lnTo>
                    <a:pt x="4903" y="689"/>
                  </a:lnTo>
                  <a:lnTo>
                    <a:pt x="4933" y="695"/>
                  </a:lnTo>
                  <a:lnTo>
                    <a:pt x="4964" y="697"/>
                  </a:lnTo>
                  <a:lnTo>
                    <a:pt x="4964" y="9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01" name="Freeform 755"/>
            <p:cNvSpPr>
              <a:spLocks/>
            </p:cNvSpPr>
            <p:nvPr/>
          </p:nvSpPr>
          <p:spPr bwMode="auto">
            <a:xfrm>
              <a:off x="3932" y="690"/>
              <a:ext cx="87" cy="95"/>
            </a:xfrm>
            <a:custGeom>
              <a:avLst/>
              <a:gdLst>
                <a:gd name="T0" fmla="*/ 44 w 960"/>
                <a:gd name="T1" fmla="*/ 95 h 952"/>
                <a:gd name="T2" fmla="*/ 50 w 960"/>
                <a:gd name="T3" fmla="*/ 95 h 952"/>
                <a:gd name="T4" fmla="*/ 55 w 960"/>
                <a:gd name="T5" fmla="*/ 93 h 952"/>
                <a:gd name="T6" fmla="*/ 61 w 960"/>
                <a:gd name="T7" fmla="*/ 91 h 952"/>
                <a:gd name="T8" fmla="*/ 66 w 960"/>
                <a:gd name="T9" fmla="*/ 88 h 952"/>
                <a:gd name="T10" fmla="*/ 70 w 960"/>
                <a:gd name="T11" fmla="*/ 85 h 952"/>
                <a:gd name="T12" fmla="*/ 74 w 960"/>
                <a:gd name="T13" fmla="*/ 81 h 952"/>
                <a:gd name="T14" fmla="*/ 78 w 960"/>
                <a:gd name="T15" fmla="*/ 76 h 952"/>
                <a:gd name="T16" fmla="*/ 81 w 960"/>
                <a:gd name="T17" fmla="*/ 71 h 952"/>
                <a:gd name="T18" fmla="*/ 84 w 960"/>
                <a:gd name="T19" fmla="*/ 66 h 952"/>
                <a:gd name="T20" fmla="*/ 85 w 960"/>
                <a:gd name="T21" fmla="*/ 60 h 952"/>
                <a:gd name="T22" fmla="*/ 87 w 960"/>
                <a:gd name="T23" fmla="*/ 54 h 952"/>
                <a:gd name="T24" fmla="*/ 87 w 960"/>
                <a:gd name="T25" fmla="*/ 48 h 952"/>
                <a:gd name="T26" fmla="*/ 87 w 960"/>
                <a:gd name="T27" fmla="*/ 42 h 952"/>
                <a:gd name="T28" fmla="*/ 86 w 960"/>
                <a:gd name="T29" fmla="*/ 36 h 952"/>
                <a:gd name="T30" fmla="*/ 84 w 960"/>
                <a:gd name="T31" fmla="*/ 30 h 952"/>
                <a:gd name="T32" fmla="*/ 81 w 960"/>
                <a:gd name="T33" fmla="*/ 24 h 952"/>
                <a:gd name="T34" fmla="*/ 78 w 960"/>
                <a:gd name="T35" fmla="*/ 18 h 952"/>
                <a:gd name="T36" fmla="*/ 74 w 960"/>
                <a:gd name="T37" fmla="*/ 13 h 952"/>
                <a:gd name="T38" fmla="*/ 69 w 960"/>
                <a:gd name="T39" fmla="*/ 9 h 952"/>
                <a:gd name="T40" fmla="*/ 65 w 960"/>
                <a:gd name="T41" fmla="*/ 6 h 952"/>
                <a:gd name="T42" fmla="*/ 60 w 960"/>
                <a:gd name="T43" fmla="*/ 3 h 952"/>
                <a:gd name="T44" fmla="*/ 54 w 960"/>
                <a:gd name="T45" fmla="*/ 1 h 952"/>
                <a:gd name="T46" fmla="*/ 49 w 960"/>
                <a:gd name="T47" fmla="*/ 0 h 952"/>
                <a:gd name="T48" fmla="*/ 44 w 960"/>
                <a:gd name="T49" fmla="*/ 0 h 952"/>
                <a:gd name="T50" fmla="*/ 38 w 960"/>
                <a:gd name="T51" fmla="*/ 0 h 952"/>
                <a:gd name="T52" fmla="*/ 33 w 960"/>
                <a:gd name="T53" fmla="*/ 1 h 952"/>
                <a:gd name="T54" fmla="*/ 27 w 960"/>
                <a:gd name="T55" fmla="*/ 3 h 952"/>
                <a:gd name="T56" fmla="*/ 22 w 960"/>
                <a:gd name="T57" fmla="*/ 6 h 952"/>
                <a:gd name="T58" fmla="*/ 18 w 960"/>
                <a:gd name="T59" fmla="*/ 9 h 952"/>
                <a:gd name="T60" fmla="*/ 13 w 960"/>
                <a:gd name="T61" fmla="*/ 13 h 952"/>
                <a:gd name="T62" fmla="*/ 9 w 960"/>
                <a:gd name="T63" fmla="*/ 18 h 952"/>
                <a:gd name="T64" fmla="*/ 6 w 960"/>
                <a:gd name="T65" fmla="*/ 24 h 952"/>
                <a:gd name="T66" fmla="*/ 3 w 960"/>
                <a:gd name="T67" fmla="*/ 30 h 952"/>
                <a:gd name="T68" fmla="*/ 1 w 960"/>
                <a:gd name="T69" fmla="*/ 36 h 952"/>
                <a:gd name="T70" fmla="*/ 0 w 960"/>
                <a:gd name="T71" fmla="*/ 42 h 952"/>
                <a:gd name="T72" fmla="*/ 0 w 960"/>
                <a:gd name="T73" fmla="*/ 48 h 952"/>
                <a:gd name="T74" fmla="*/ 0 w 960"/>
                <a:gd name="T75" fmla="*/ 54 h 952"/>
                <a:gd name="T76" fmla="*/ 2 w 960"/>
                <a:gd name="T77" fmla="*/ 60 h 952"/>
                <a:gd name="T78" fmla="*/ 3 w 960"/>
                <a:gd name="T79" fmla="*/ 66 h 952"/>
                <a:gd name="T80" fmla="*/ 6 w 960"/>
                <a:gd name="T81" fmla="*/ 71 h 952"/>
                <a:gd name="T82" fmla="*/ 9 w 960"/>
                <a:gd name="T83" fmla="*/ 76 h 952"/>
                <a:gd name="T84" fmla="*/ 13 w 960"/>
                <a:gd name="T85" fmla="*/ 81 h 952"/>
                <a:gd name="T86" fmla="*/ 17 w 960"/>
                <a:gd name="T87" fmla="*/ 85 h 952"/>
                <a:gd name="T88" fmla="*/ 21 w 960"/>
                <a:gd name="T89" fmla="*/ 88 h 952"/>
                <a:gd name="T90" fmla="*/ 26 w 960"/>
                <a:gd name="T91" fmla="*/ 91 h 952"/>
                <a:gd name="T92" fmla="*/ 32 w 960"/>
                <a:gd name="T93" fmla="*/ 93 h 952"/>
                <a:gd name="T94" fmla="*/ 37 w 960"/>
                <a:gd name="T95" fmla="*/ 95 h 952"/>
                <a:gd name="T96" fmla="*/ 44 w 960"/>
                <a:gd name="T97" fmla="*/ 95 h 9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60" h="952">
                  <a:moveTo>
                    <a:pt x="481" y="952"/>
                  </a:moveTo>
                  <a:lnTo>
                    <a:pt x="548" y="947"/>
                  </a:lnTo>
                  <a:lnTo>
                    <a:pt x="612" y="933"/>
                  </a:lnTo>
                  <a:lnTo>
                    <a:pt x="671" y="913"/>
                  </a:lnTo>
                  <a:lnTo>
                    <a:pt x="727" y="885"/>
                  </a:lnTo>
                  <a:lnTo>
                    <a:pt x="777" y="850"/>
                  </a:lnTo>
                  <a:lnTo>
                    <a:pt x="822" y="809"/>
                  </a:lnTo>
                  <a:lnTo>
                    <a:pt x="861" y="764"/>
                  </a:lnTo>
                  <a:lnTo>
                    <a:pt x="895" y="713"/>
                  </a:lnTo>
                  <a:lnTo>
                    <a:pt x="922" y="660"/>
                  </a:lnTo>
                  <a:lnTo>
                    <a:pt x="941" y="602"/>
                  </a:lnTo>
                  <a:lnTo>
                    <a:pt x="955" y="544"/>
                  </a:lnTo>
                  <a:lnTo>
                    <a:pt x="960" y="483"/>
                  </a:lnTo>
                  <a:lnTo>
                    <a:pt x="957" y="421"/>
                  </a:lnTo>
                  <a:lnTo>
                    <a:pt x="945" y="359"/>
                  </a:lnTo>
                  <a:lnTo>
                    <a:pt x="924" y="298"/>
                  </a:lnTo>
                  <a:lnTo>
                    <a:pt x="895" y="237"/>
                  </a:lnTo>
                  <a:lnTo>
                    <a:pt x="857" y="182"/>
                  </a:lnTo>
                  <a:lnTo>
                    <a:pt x="813" y="133"/>
                  </a:lnTo>
                  <a:lnTo>
                    <a:pt x="765" y="93"/>
                  </a:lnTo>
                  <a:lnTo>
                    <a:pt x="714" y="60"/>
                  </a:lnTo>
                  <a:lnTo>
                    <a:pt x="658" y="34"/>
                  </a:lnTo>
                  <a:lnTo>
                    <a:pt x="600" y="15"/>
                  </a:lnTo>
                  <a:lnTo>
                    <a:pt x="541" y="4"/>
                  </a:lnTo>
                  <a:lnTo>
                    <a:pt x="481" y="0"/>
                  </a:lnTo>
                  <a:lnTo>
                    <a:pt x="420" y="4"/>
                  </a:lnTo>
                  <a:lnTo>
                    <a:pt x="361" y="15"/>
                  </a:lnTo>
                  <a:lnTo>
                    <a:pt x="303" y="34"/>
                  </a:lnTo>
                  <a:lnTo>
                    <a:pt x="247" y="60"/>
                  </a:lnTo>
                  <a:lnTo>
                    <a:pt x="195" y="93"/>
                  </a:lnTo>
                  <a:lnTo>
                    <a:pt x="147" y="133"/>
                  </a:lnTo>
                  <a:lnTo>
                    <a:pt x="103" y="182"/>
                  </a:lnTo>
                  <a:lnTo>
                    <a:pt x="65" y="237"/>
                  </a:lnTo>
                  <a:lnTo>
                    <a:pt x="36" y="298"/>
                  </a:lnTo>
                  <a:lnTo>
                    <a:pt x="15" y="359"/>
                  </a:lnTo>
                  <a:lnTo>
                    <a:pt x="3" y="421"/>
                  </a:lnTo>
                  <a:lnTo>
                    <a:pt x="0" y="483"/>
                  </a:lnTo>
                  <a:lnTo>
                    <a:pt x="5" y="544"/>
                  </a:lnTo>
                  <a:lnTo>
                    <a:pt x="19" y="602"/>
                  </a:lnTo>
                  <a:lnTo>
                    <a:pt x="38" y="660"/>
                  </a:lnTo>
                  <a:lnTo>
                    <a:pt x="65" y="713"/>
                  </a:lnTo>
                  <a:lnTo>
                    <a:pt x="99" y="764"/>
                  </a:lnTo>
                  <a:lnTo>
                    <a:pt x="139" y="809"/>
                  </a:lnTo>
                  <a:lnTo>
                    <a:pt x="183" y="850"/>
                  </a:lnTo>
                  <a:lnTo>
                    <a:pt x="234" y="885"/>
                  </a:lnTo>
                  <a:lnTo>
                    <a:pt x="289" y="913"/>
                  </a:lnTo>
                  <a:lnTo>
                    <a:pt x="349" y="933"/>
                  </a:lnTo>
                  <a:lnTo>
                    <a:pt x="413" y="947"/>
                  </a:lnTo>
                  <a:lnTo>
                    <a:pt x="481" y="952"/>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802" name="Freeform 756"/>
            <p:cNvSpPr>
              <a:spLocks/>
            </p:cNvSpPr>
            <p:nvPr/>
          </p:nvSpPr>
          <p:spPr bwMode="auto">
            <a:xfrm>
              <a:off x="3955" y="715"/>
              <a:ext cx="41" cy="44"/>
            </a:xfrm>
            <a:custGeom>
              <a:avLst/>
              <a:gdLst>
                <a:gd name="T0" fmla="*/ 21 w 446"/>
                <a:gd name="T1" fmla="*/ 44 h 443"/>
                <a:gd name="T2" fmla="*/ 23 w 446"/>
                <a:gd name="T3" fmla="*/ 44 h 443"/>
                <a:gd name="T4" fmla="*/ 26 w 446"/>
                <a:gd name="T5" fmla="*/ 43 h 443"/>
                <a:gd name="T6" fmla="*/ 29 w 446"/>
                <a:gd name="T7" fmla="*/ 42 h 443"/>
                <a:gd name="T8" fmla="*/ 31 w 446"/>
                <a:gd name="T9" fmla="*/ 41 h 443"/>
                <a:gd name="T10" fmla="*/ 35 w 446"/>
                <a:gd name="T11" fmla="*/ 37 h 443"/>
                <a:gd name="T12" fmla="*/ 37 w 446"/>
                <a:gd name="T13" fmla="*/ 35 h 443"/>
                <a:gd name="T14" fmla="*/ 38 w 446"/>
                <a:gd name="T15" fmla="*/ 33 h 443"/>
                <a:gd name="T16" fmla="*/ 40 w 446"/>
                <a:gd name="T17" fmla="*/ 28 h 443"/>
                <a:gd name="T18" fmla="*/ 41 w 446"/>
                <a:gd name="T19" fmla="*/ 25 h 443"/>
                <a:gd name="T20" fmla="*/ 41 w 446"/>
                <a:gd name="T21" fmla="*/ 22 h 443"/>
                <a:gd name="T22" fmla="*/ 41 w 446"/>
                <a:gd name="T23" fmla="*/ 19 h 443"/>
                <a:gd name="T24" fmla="*/ 40 w 446"/>
                <a:gd name="T25" fmla="*/ 17 h 443"/>
                <a:gd name="T26" fmla="*/ 40 w 446"/>
                <a:gd name="T27" fmla="*/ 14 h 443"/>
                <a:gd name="T28" fmla="*/ 38 w 446"/>
                <a:gd name="T29" fmla="*/ 11 h 443"/>
                <a:gd name="T30" fmla="*/ 37 w 446"/>
                <a:gd name="T31" fmla="*/ 8 h 443"/>
                <a:gd name="T32" fmla="*/ 35 w 446"/>
                <a:gd name="T33" fmla="*/ 6 h 443"/>
                <a:gd name="T34" fmla="*/ 33 w 446"/>
                <a:gd name="T35" fmla="*/ 4 h 443"/>
                <a:gd name="T36" fmla="*/ 30 w 446"/>
                <a:gd name="T37" fmla="*/ 3 h 443"/>
                <a:gd name="T38" fmla="*/ 28 w 446"/>
                <a:gd name="T39" fmla="*/ 2 h 443"/>
                <a:gd name="T40" fmla="*/ 26 w 446"/>
                <a:gd name="T41" fmla="*/ 1 h 443"/>
                <a:gd name="T42" fmla="*/ 23 w 446"/>
                <a:gd name="T43" fmla="*/ 0 h 443"/>
                <a:gd name="T44" fmla="*/ 21 w 446"/>
                <a:gd name="T45" fmla="*/ 0 h 443"/>
                <a:gd name="T46" fmla="*/ 18 w 446"/>
                <a:gd name="T47" fmla="*/ 0 h 443"/>
                <a:gd name="T48" fmla="*/ 15 w 446"/>
                <a:gd name="T49" fmla="*/ 1 h 443"/>
                <a:gd name="T50" fmla="*/ 13 w 446"/>
                <a:gd name="T51" fmla="*/ 2 h 443"/>
                <a:gd name="T52" fmla="*/ 11 w 446"/>
                <a:gd name="T53" fmla="*/ 3 h 443"/>
                <a:gd name="T54" fmla="*/ 8 w 446"/>
                <a:gd name="T55" fmla="*/ 4 h 443"/>
                <a:gd name="T56" fmla="*/ 6 w 446"/>
                <a:gd name="T57" fmla="*/ 6 h 443"/>
                <a:gd name="T58" fmla="*/ 4 w 446"/>
                <a:gd name="T59" fmla="*/ 8 h 443"/>
                <a:gd name="T60" fmla="*/ 3 w 446"/>
                <a:gd name="T61" fmla="*/ 11 h 443"/>
                <a:gd name="T62" fmla="*/ 1 w 446"/>
                <a:gd name="T63" fmla="*/ 14 h 443"/>
                <a:gd name="T64" fmla="*/ 1 w 446"/>
                <a:gd name="T65" fmla="*/ 17 h 443"/>
                <a:gd name="T66" fmla="*/ 0 w 446"/>
                <a:gd name="T67" fmla="*/ 19 h 443"/>
                <a:gd name="T68" fmla="*/ 0 w 446"/>
                <a:gd name="T69" fmla="*/ 22 h 443"/>
                <a:gd name="T70" fmla="*/ 0 w 446"/>
                <a:gd name="T71" fmla="*/ 25 h 443"/>
                <a:gd name="T72" fmla="*/ 1 w 446"/>
                <a:gd name="T73" fmla="*/ 28 h 443"/>
                <a:gd name="T74" fmla="*/ 3 w 446"/>
                <a:gd name="T75" fmla="*/ 33 h 443"/>
                <a:gd name="T76" fmla="*/ 4 w 446"/>
                <a:gd name="T77" fmla="*/ 35 h 443"/>
                <a:gd name="T78" fmla="*/ 6 w 446"/>
                <a:gd name="T79" fmla="*/ 37 h 443"/>
                <a:gd name="T80" fmla="*/ 10 w 446"/>
                <a:gd name="T81" fmla="*/ 41 h 443"/>
                <a:gd name="T82" fmla="*/ 12 w 446"/>
                <a:gd name="T83" fmla="*/ 42 h 443"/>
                <a:gd name="T84" fmla="*/ 15 w 446"/>
                <a:gd name="T85" fmla="*/ 43 h 443"/>
                <a:gd name="T86" fmla="*/ 18 w 446"/>
                <a:gd name="T87" fmla="*/ 44 h 443"/>
                <a:gd name="T88" fmla="*/ 21 w 446"/>
                <a:gd name="T89" fmla="*/ 44 h 4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443">
                  <a:moveTo>
                    <a:pt x="224" y="443"/>
                  </a:moveTo>
                  <a:lnTo>
                    <a:pt x="255" y="441"/>
                  </a:lnTo>
                  <a:lnTo>
                    <a:pt x="285" y="435"/>
                  </a:lnTo>
                  <a:lnTo>
                    <a:pt x="312" y="425"/>
                  </a:lnTo>
                  <a:lnTo>
                    <a:pt x="339" y="412"/>
                  </a:lnTo>
                  <a:lnTo>
                    <a:pt x="382" y="377"/>
                  </a:lnTo>
                  <a:lnTo>
                    <a:pt x="402" y="356"/>
                  </a:lnTo>
                  <a:lnTo>
                    <a:pt x="417" y="332"/>
                  </a:lnTo>
                  <a:lnTo>
                    <a:pt x="438" y="281"/>
                  </a:lnTo>
                  <a:lnTo>
                    <a:pt x="444" y="254"/>
                  </a:lnTo>
                  <a:lnTo>
                    <a:pt x="446" y="225"/>
                  </a:lnTo>
                  <a:lnTo>
                    <a:pt x="445" y="196"/>
                  </a:lnTo>
                  <a:lnTo>
                    <a:pt x="439" y="167"/>
                  </a:lnTo>
                  <a:lnTo>
                    <a:pt x="430" y="139"/>
                  </a:lnTo>
                  <a:lnTo>
                    <a:pt x="416" y="110"/>
                  </a:lnTo>
                  <a:lnTo>
                    <a:pt x="399" y="84"/>
                  </a:lnTo>
                  <a:lnTo>
                    <a:pt x="378" y="62"/>
                  </a:lnTo>
                  <a:lnTo>
                    <a:pt x="356" y="43"/>
                  </a:lnTo>
                  <a:lnTo>
                    <a:pt x="331" y="28"/>
                  </a:lnTo>
                  <a:lnTo>
                    <a:pt x="306" y="16"/>
                  </a:lnTo>
                  <a:lnTo>
                    <a:pt x="279" y="7"/>
                  </a:lnTo>
                  <a:lnTo>
                    <a:pt x="251" y="1"/>
                  </a:lnTo>
                  <a:lnTo>
                    <a:pt x="224" y="0"/>
                  </a:lnTo>
                  <a:lnTo>
                    <a:pt x="195" y="1"/>
                  </a:lnTo>
                  <a:lnTo>
                    <a:pt x="168" y="7"/>
                  </a:lnTo>
                  <a:lnTo>
                    <a:pt x="140" y="16"/>
                  </a:lnTo>
                  <a:lnTo>
                    <a:pt x="115" y="28"/>
                  </a:lnTo>
                  <a:lnTo>
                    <a:pt x="90" y="43"/>
                  </a:lnTo>
                  <a:lnTo>
                    <a:pt x="68" y="62"/>
                  </a:lnTo>
                  <a:lnTo>
                    <a:pt x="48" y="84"/>
                  </a:lnTo>
                  <a:lnTo>
                    <a:pt x="30" y="110"/>
                  </a:lnTo>
                  <a:lnTo>
                    <a:pt x="16" y="139"/>
                  </a:lnTo>
                  <a:lnTo>
                    <a:pt x="7" y="167"/>
                  </a:lnTo>
                  <a:lnTo>
                    <a:pt x="1" y="196"/>
                  </a:lnTo>
                  <a:lnTo>
                    <a:pt x="0" y="225"/>
                  </a:lnTo>
                  <a:lnTo>
                    <a:pt x="2" y="254"/>
                  </a:lnTo>
                  <a:lnTo>
                    <a:pt x="8" y="281"/>
                  </a:lnTo>
                  <a:lnTo>
                    <a:pt x="29" y="332"/>
                  </a:lnTo>
                  <a:lnTo>
                    <a:pt x="46" y="356"/>
                  </a:lnTo>
                  <a:lnTo>
                    <a:pt x="64" y="377"/>
                  </a:lnTo>
                  <a:lnTo>
                    <a:pt x="109" y="412"/>
                  </a:lnTo>
                  <a:lnTo>
                    <a:pt x="134" y="425"/>
                  </a:lnTo>
                  <a:lnTo>
                    <a:pt x="163" y="435"/>
                  </a:lnTo>
                  <a:lnTo>
                    <a:pt x="192" y="441"/>
                  </a:lnTo>
                  <a:lnTo>
                    <a:pt x="224" y="443"/>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803" name="Freeform 757"/>
            <p:cNvSpPr>
              <a:spLocks/>
            </p:cNvSpPr>
            <p:nvPr/>
          </p:nvSpPr>
          <p:spPr bwMode="auto">
            <a:xfrm>
              <a:off x="4340" y="690"/>
              <a:ext cx="87" cy="95"/>
            </a:xfrm>
            <a:custGeom>
              <a:avLst/>
              <a:gdLst>
                <a:gd name="T0" fmla="*/ 44 w 960"/>
                <a:gd name="T1" fmla="*/ 95 h 952"/>
                <a:gd name="T2" fmla="*/ 50 w 960"/>
                <a:gd name="T3" fmla="*/ 95 h 952"/>
                <a:gd name="T4" fmla="*/ 55 w 960"/>
                <a:gd name="T5" fmla="*/ 93 h 952"/>
                <a:gd name="T6" fmla="*/ 61 w 960"/>
                <a:gd name="T7" fmla="*/ 91 h 952"/>
                <a:gd name="T8" fmla="*/ 66 w 960"/>
                <a:gd name="T9" fmla="*/ 88 h 952"/>
                <a:gd name="T10" fmla="*/ 70 w 960"/>
                <a:gd name="T11" fmla="*/ 85 h 952"/>
                <a:gd name="T12" fmla="*/ 74 w 960"/>
                <a:gd name="T13" fmla="*/ 81 h 952"/>
                <a:gd name="T14" fmla="*/ 78 w 960"/>
                <a:gd name="T15" fmla="*/ 76 h 952"/>
                <a:gd name="T16" fmla="*/ 81 w 960"/>
                <a:gd name="T17" fmla="*/ 71 h 952"/>
                <a:gd name="T18" fmla="*/ 84 w 960"/>
                <a:gd name="T19" fmla="*/ 66 h 952"/>
                <a:gd name="T20" fmla="*/ 85 w 960"/>
                <a:gd name="T21" fmla="*/ 60 h 952"/>
                <a:gd name="T22" fmla="*/ 87 w 960"/>
                <a:gd name="T23" fmla="*/ 54 h 952"/>
                <a:gd name="T24" fmla="*/ 87 w 960"/>
                <a:gd name="T25" fmla="*/ 48 h 952"/>
                <a:gd name="T26" fmla="*/ 87 w 960"/>
                <a:gd name="T27" fmla="*/ 42 h 952"/>
                <a:gd name="T28" fmla="*/ 86 w 960"/>
                <a:gd name="T29" fmla="*/ 36 h 952"/>
                <a:gd name="T30" fmla="*/ 84 w 960"/>
                <a:gd name="T31" fmla="*/ 30 h 952"/>
                <a:gd name="T32" fmla="*/ 81 w 960"/>
                <a:gd name="T33" fmla="*/ 24 h 952"/>
                <a:gd name="T34" fmla="*/ 78 w 960"/>
                <a:gd name="T35" fmla="*/ 18 h 952"/>
                <a:gd name="T36" fmla="*/ 74 w 960"/>
                <a:gd name="T37" fmla="*/ 13 h 952"/>
                <a:gd name="T38" fmla="*/ 69 w 960"/>
                <a:gd name="T39" fmla="*/ 9 h 952"/>
                <a:gd name="T40" fmla="*/ 65 w 960"/>
                <a:gd name="T41" fmla="*/ 6 h 952"/>
                <a:gd name="T42" fmla="*/ 60 w 960"/>
                <a:gd name="T43" fmla="*/ 3 h 952"/>
                <a:gd name="T44" fmla="*/ 54 w 960"/>
                <a:gd name="T45" fmla="*/ 1 h 952"/>
                <a:gd name="T46" fmla="*/ 49 w 960"/>
                <a:gd name="T47" fmla="*/ 0 h 952"/>
                <a:gd name="T48" fmla="*/ 44 w 960"/>
                <a:gd name="T49" fmla="*/ 0 h 952"/>
                <a:gd name="T50" fmla="*/ 38 w 960"/>
                <a:gd name="T51" fmla="*/ 0 h 952"/>
                <a:gd name="T52" fmla="*/ 33 w 960"/>
                <a:gd name="T53" fmla="*/ 1 h 952"/>
                <a:gd name="T54" fmla="*/ 27 w 960"/>
                <a:gd name="T55" fmla="*/ 3 h 952"/>
                <a:gd name="T56" fmla="*/ 22 w 960"/>
                <a:gd name="T57" fmla="*/ 6 h 952"/>
                <a:gd name="T58" fmla="*/ 18 w 960"/>
                <a:gd name="T59" fmla="*/ 9 h 952"/>
                <a:gd name="T60" fmla="*/ 13 w 960"/>
                <a:gd name="T61" fmla="*/ 13 h 952"/>
                <a:gd name="T62" fmla="*/ 9 w 960"/>
                <a:gd name="T63" fmla="*/ 18 h 952"/>
                <a:gd name="T64" fmla="*/ 6 w 960"/>
                <a:gd name="T65" fmla="*/ 24 h 952"/>
                <a:gd name="T66" fmla="*/ 3 w 960"/>
                <a:gd name="T67" fmla="*/ 30 h 952"/>
                <a:gd name="T68" fmla="*/ 1 w 960"/>
                <a:gd name="T69" fmla="*/ 36 h 952"/>
                <a:gd name="T70" fmla="*/ 0 w 960"/>
                <a:gd name="T71" fmla="*/ 42 h 952"/>
                <a:gd name="T72" fmla="*/ 0 w 960"/>
                <a:gd name="T73" fmla="*/ 48 h 952"/>
                <a:gd name="T74" fmla="*/ 1 w 960"/>
                <a:gd name="T75" fmla="*/ 54 h 952"/>
                <a:gd name="T76" fmla="*/ 2 w 960"/>
                <a:gd name="T77" fmla="*/ 60 h 952"/>
                <a:gd name="T78" fmla="*/ 4 w 960"/>
                <a:gd name="T79" fmla="*/ 66 h 952"/>
                <a:gd name="T80" fmla="*/ 6 w 960"/>
                <a:gd name="T81" fmla="*/ 71 h 952"/>
                <a:gd name="T82" fmla="*/ 9 w 960"/>
                <a:gd name="T83" fmla="*/ 76 h 952"/>
                <a:gd name="T84" fmla="*/ 13 w 960"/>
                <a:gd name="T85" fmla="*/ 81 h 952"/>
                <a:gd name="T86" fmla="*/ 17 w 960"/>
                <a:gd name="T87" fmla="*/ 85 h 952"/>
                <a:gd name="T88" fmla="*/ 21 w 960"/>
                <a:gd name="T89" fmla="*/ 88 h 952"/>
                <a:gd name="T90" fmla="*/ 26 w 960"/>
                <a:gd name="T91" fmla="*/ 91 h 952"/>
                <a:gd name="T92" fmla="*/ 32 w 960"/>
                <a:gd name="T93" fmla="*/ 93 h 952"/>
                <a:gd name="T94" fmla="*/ 37 w 960"/>
                <a:gd name="T95" fmla="*/ 95 h 952"/>
                <a:gd name="T96" fmla="*/ 44 w 960"/>
                <a:gd name="T97" fmla="*/ 95 h 9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60" h="952">
                  <a:moveTo>
                    <a:pt x="480" y="952"/>
                  </a:moveTo>
                  <a:lnTo>
                    <a:pt x="548" y="947"/>
                  </a:lnTo>
                  <a:lnTo>
                    <a:pt x="612" y="933"/>
                  </a:lnTo>
                  <a:lnTo>
                    <a:pt x="671" y="913"/>
                  </a:lnTo>
                  <a:lnTo>
                    <a:pt x="727" y="885"/>
                  </a:lnTo>
                  <a:lnTo>
                    <a:pt x="776" y="850"/>
                  </a:lnTo>
                  <a:lnTo>
                    <a:pt x="822" y="809"/>
                  </a:lnTo>
                  <a:lnTo>
                    <a:pt x="861" y="764"/>
                  </a:lnTo>
                  <a:lnTo>
                    <a:pt x="894" y="713"/>
                  </a:lnTo>
                  <a:lnTo>
                    <a:pt x="922" y="660"/>
                  </a:lnTo>
                  <a:lnTo>
                    <a:pt x="941" y="602"/>
                  </a:lnTo>
                  <a:lnTo>
                    <a:pt x="955" y="544"/>
                  </a:lnTo>
                  <a:lnTo>
                    <a:pt x="960" y="483"/>
                  </a:lnTo>
                  <a:lnTo>
                    <a:pt x="957" y="421"/>
                  </a:lnTo>
                  <a:lnTo>
                    <a:pt x="944" y="359"/>
                  </a:lnTo>
                  <a:lnTo>
                    <a:pt x="924" y="298"/>
                  </a:lnTo>
                  <a:lnTo>
                    <a:pt x="894" y="237"/>
                  </a:lnTo>
                  <a:lnTo>
                    <a:pt x="857" y="182"/>
                  </a:lnTo>
                  <a:lnTo>
                    <a:pt x="813" y="133"/>
                  </a:lnTo>
                  <a:lnTo>
                    <a:pt x="765" y="93"/>
                  </a:lnTo>
                  <a:lnTo>
                    <a:pt x="713" y="60"/>
                  </a:lnTo>
                  <a:lnTo>
                    <a:pt x="657" y="34"/>
                  </a:lnTo>
                  <a:lnTo>
                    <a:pt x="599" y="15"/>
                  </a:lnTo>
                  <a:lnTo>
                    <a:pt x="540" y="4"/>
                  </a:lnTo>
                  <a:lnTo>
                    <a:pt x="480" y="0"/>
                  </a:lnTo>
                  <a:lnTo>
                    <a:pt x="419" y="4"/>
                  </a:lnTo>
                  <a:lnTo>
                    <a:pt x="360" y="15"/>
                  </a:lnTo>
                  <a:lnTo>
                    <a:pt x="302" y="34"/>
                  </a:lnTo>
                  <a:lnTo>
                    <a:pt x="246" y="60"/>
                  </a:lnTo>
                  <a:lnTo>
                    <a:pt x="194" y="93"/>
                  </a:lnTo>
                  <a:lnTo>
                    <a:pt x="147" y="133"/>
                  </a:lnTo>
                  <a:lnTo>
                    <a:pt x="103" y="182"/>
                  </a:lnTo>
                  <a:lnTo>
                    <a:pt x="65" y="237"/>
                  </a:lnTo>
                  <a:lnTo>
                    <a:pt x="36" y="298"/>
                  </a:lnTo>
                  <a:lnTo>
                    <a:pt x="15" y="359"/>
                  </a:lnTo>
                  <a:lnTo>
                    <a:pt x="3" y="421"/>
                  </a:lnTo>
                  <a:lnTo>
                    <a:pt x="0" y="483"/>
                  </a:lnTo>
                  <a:lnTo>
                    <a:pt x="6" y="544"/>
                  </a:lnTo>
                  <a:lnTo>
                    <a:pt x="18" y="602"/>
                  </a:lnTo>
                  <a:lnTo>
                    <a:pt x="39" y="660"/>
                  </a:lnTo>
                  <a:lnTo>
                    <a:pt x="65" y="713"/>
                  </a:lnTo>
                  <a:lnTo>
                    <a:pt x="99" y="764"/>
                  </a:lnTo>
                  <a:lnTo>
                    <a:pt x="139" y="809"/>
                  </a:lnTo>
                  <a:lnTo>
                    <a:pt x="184" y="850"/>
                  </a:lnTo>
                  <a:lnTo>
                    <a:pt x="234" y="885"/>
                  </a:lnTo>
                  <a:lnTo>
                    <a:pt x="289" y="913"/>
                  </a:lnTo>
                  <a:lnTo>
                    <a:pt x="349" y="933"/>
                  </a:lnTo>
                  <a:lnTo>
                    <a:pt x="413" y="947"/>
                  </a:lnTo>
                  <a:lnTo>
                    <a:pt x="480" y="952"/>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804" name="Freeform 758"/>
            <p:cNvSpPr>
              <a:spLocks/>
            </p:cNvSpPr>
            <p:nvPr/>
          </p:nvSpPr>
          <p:spPr bwMode="auto">
            <a:xfrm>
              <a:off x="4363" y="715"/>
              <a:ext cx="41" cy="44"/>
            </a:xfrm>
            <a:custGeom>
              <a:avLst/>
              <a:gdLst>
                <a:gd name="T0" fmla="*/ 20 w 447"/>
                <a:gd name="T1" fmla="*/ 44 h 443"/>
                <a:gd name="T2" fmla="*/ 23 w 447"/>
                <a:gd name="T3" fmla="*/ 44 h 443"/>
                <a:gd name="T4" fmla="*/ 26 w 447"/>
                <a:gd name="T5" fmla="*/ 43 h 443"/>
                <a:gd name="T6" fmla="*/ 29 w 447"/>
                <a:gd name="T7" fmla="*/ 42 h 443"/>
                <a:gd name="T8" fmla="*/ 31 w 447"/>
                <a:gd name="T9" fmla="*/ 41 h 443"/>
                <a:gd name="T10" fmla="*/ 35 w 447"/>
                <a:gd name="T11" fmla="*/ 37 h 443"/>
                <a:gd name="T12" fmla="*/ 37 w 447"/>
                <a:gd name="T13" fmla="*/ 35 h 443"/>
                <a:gd name="T14" fmla="*/ 38 w 447"/>
                <a:gd name="T15" fmla="*/ 33 h 443"/>
                <a:gd name="T16" fmla="*/ 39 w 447"/>
                <a:gd name="T17" fmla="*/ 30 h 443"/>
                <a:gd name="T18" fmla="*/ 40 w 447"/>
                <a:gd name="T19" fmla="*/ 28 h 443"/>
                <a:gd name="T20" fmla="*/ 41 w 447"/>
                <a:gd name="T21" fmla="*/ 25 h 443"/>
                <a:gd name="T22" fmla="*/ 41 w 447"/>
                <a:gd name="T23" fmla="*/ 22 h 443"/>
                <a:gd name="T24" fmla="*/ 41 w 447"/>
                <a:gd name="T25" fmla="*/ 19 h 443"/>
                <a:gd name="T26" fmla="*/ 40 w 447"/>
                <a:gd name="T27" fmla="*/ 17 h 443"/>
                <a:gd name="T28" fmla="*/ 40 w 447"/>
                <a:gd name="T29" fmla="*/ 14 h 443"/>
                <a:gd name="T30" fmla="*/ 38 w 447"/>
                <a:gd name="T31" fmla="*/ 11 h 443"/>
                <a:gd name="T32" fmla="*/ 37 w 447"/>
                <a:gd name="T33" fmla="*/ 8 h 443"/>
                <a:gd name="T34" fmla="*/ 35 w 447"/>
                <a:gd name="T35" fmla="*/ 6 h 443"/>
                <a:gd name="T36" fmla="*/ 33 w 447"/>
                <a:gd name="T37" fmla="*/ 4 h 443"/>
                <a:gd name="T38" fmla="*/ 30 w 447"/>
                <a:gd name="T39" fmla="*/ 3 h 443"/>
                <a:gd name="T40" fmla="*/ 28 w 447"/>
                <a:gd name="T41" fmla="*/ 2 h 443"/>
                <a:gd name="T42" fmla="*/ 26 w 447"/>
                <a:gd name="T43" fmla="*/ 1 h 443"/>
                <a:gd name="T44" fmla="*/ 23 w 447"/>
                <a:gd name="T45" fmla="*/ 0 h 443"/>
                <a:gd name="T46" fmla="*/ 20 w 447"/>
                <a:gd name="T47" fmla="*/ 0 h 443"/>
                <a:gd name="T48" fmla="*/ 18 w 447"/>
                <a:gd name="T49" fmla="*/ 0 h 443"/>
                <a:gd name="T50" fmla="*/ 15 w 447"/>
                <a:gd name="T51" fmla="*/ 1 h 443"/>
                <a:gd name="T52" fmla="*/ 13 w 447"/>
                <a:gd name="T53" fmla="*/ 2 h 443"/>
                <a:gd name="T54" fmla="*/ 11 w 447"/>
                <a:gd name="T55" fmla="*/ 3 h 443"/>
                <a:gd name="T56" fmla="*/ 8 w 447"/>
                <a:gd name="T57" fmla="*/ 4 h 443"/>
                <a:gd name="T58" fmla="*/ 6 w 447"/>
                <a:gd name="T59" fmla="*/ 6 h 443"/>
                <a:gd name="T60" fmla="*/ 4 w 447"/>
                <a:gd name="T61" fmla="*/ 8 h 443"/>
                <a:gd name="T62" fmla="*/ 3 w 447"/>
                <a:gd name="T63" fmla="*/ 11 h 443"/>
                <a:gd name="T64" fmla="*/ 1 w 447"/>
                <a:gd name="T65" fmla="*/ 14 h 443"/>
                <a:gd name="T66" fmla="*/ 1 w 447"/>
                <a:gd name="T67" fmla="*/ 17 h 443"/>
                <a:gd name="T68" fmla="*/ 0 w 447"/>
                <a:gd name="T69" fmla="*/ 19 h 443"/>
                <a:gd name="T70" fmla="*/ 0 w 447"/>
                <a:gd name="T71" fmla="*/ 22 h 443"/>
                <a:gd name="T72" fmla="*/ 0 w 447"/>
                <a:gd name="T73" fmla="*/ 25 h 443"/>
                <a:gd name="T74" fmla="*/ 1 w 447"/>
                <a:gd name="T75" fmla="*/ 28 h 443"/>
                <a:gd name="T76" fmla="*/ 3 w 447"/>
                <a:gd name="T77" fmla="*/ 33 h 443"/>
                <a:gd name="T78" fmla="*/ 4 w 447"/>
                <a:gd name="T79" fmla="*/ 35 h 443"/>
                <a:gd name="T80" fmla="*/ 6 w 447"/>
                <a:gd name="T81" fmla="*/ 37 h 443"/>
                <a:gd name="T82" fmla="*/ 10 w 447"/>
                <a:gd name="T83" fmla="*/ 41 h 443"/>
                <a:gd name="T84" fmla="*/ 12 w 447"/>
                <a:gd name="T85" fmla="*/ 42 h 443"/>
                <a:gd name="T86" fmla="*/ 15 w 447"/>
                <a:gd name="T87" fmla="*/ 43 h 443"/>
                <a:gd name="T88" fmla="*/ 18 w 447"/>
                <a:gd name="T89" fmla="*/ 44 h 443"/>
                <a:gd name="T90" fmla="*/ 20 w 447"/>
                <a:gd name="T91" fmla="*/ 44 h 4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47" h="443">
                  <a:moveTo>
                    <a:pt x="223" y="443"/>
                  </a:moveTo>
                  <a:lnTo>
                    <a:pt x="255" y="441"/>
                  </a:lnTo>
                  <a:lnTo>
                    <a:pt x="284" y="435"/>
                  </a:lnTo>
                  <a:lnTo>
                    <a:pt x="312" y="425"/>
                  </a:lnTo>
                  <a:lnTo>
                    <a:pt x="338" y="412"/>
                  </a:lnTo>
                  <a:lnTo>
                    <a:pt x="383" y="377"/>
                  </a:lnTo>
                  <a:lnTo>
                    <a:pt x="401" y="356"/>
                  </a:lnTo>
                  <a:lnTo>
                    <a:pt x="417" y="332"/>
                  </a:lnTo>
                  <a:lnTo>
                    <a:pt x="429" y="307"/>
                  </a:lnTo>
                  <a:lnTo>
                    <a:pt x="438" y="281"/>
                  </a:lnTo>
                  <a:lnTo>
                    <a:pt x="444" y="254"/>
                  </a:lnTo>
                  <a:lnTo>
                    <a:pt x="447" y="225"/>
                  </a:lnTo>
                  <a:lnTo>
                    <a:pt x="445" y="196"/>
                  </a:lnTo>
                  <a:lnTo>
                    <a:pt x="440" y="167"/>
                  </a:lnTo>
                  <a:lnTo>
                    <a:pt x="431" y="139"/>
                  </a:lnTo>
                  <a:lnTo>
                    <a:pt x="417" y="110"/>
                  </a:lnTo>
                  <a:lnTo>
                    <a:pt x="399" y="84"/>
                  </a:lnTo>
                  <a:lnTo>
                    <a:pt x="379" y="62"/>
                  </a:lnTo>
                  <a:lnTo>
                    <a:pt x="357" y="43"/>
                  </a:lnTo>
                  <a:lnTo>
                    <a:pt x="332" y="28"/>
                  </a:lnTo>
                  <a:lnTo>
                    <a:pt x="306" y="16"/>
                  </a:lnTo>
                  <a:lnTo>
                    <a:pt x="279" y="7"/>
                  </a:lnTo>
                  <a:lnTo>
                    <a:pt x="251" y="1"/>
                  </a:lnTo>
                  <a:lnTo>
                    <a:pt x="223" y="0"/>
                  </a:lnTo>
                  <a:lnTo>
                    <a:pt x="195" y="1"/>
                  </a:lnTo>
                  <a:lnTo>
                    <a:pt x="167" y="7"/>
                  </a:lnTo>
                  <a:lnTo>
                    <a:pt x="140" y="16"/>
                  </a:lnTo>
                  <a:lnTo>
                    <a:pt x="115" y="28"/>
                  </a:lnTo>
                  <a:lnTo>
                    <a:pt x="90" y="43"/>
                  </a:lnTo>
                  <a:lnTo>
                    <a:pt x="68" y="62"/>
                  </a:lnTo>
                  <a:lnTo>
                    <a:pt x="47" y="84"/>
                  </a:lnTo>
                  <a:lnTo>
                    <a:pt x="30" y="110"/>
                  </a:lnTo>
                  <a:lnTo>
                    <a:pt x="16" y="139"/>
                  </a:lnTo>
                  <a:lnTo>
                    <a:pt x="7" y="167"/>
                  </a:lnTo>
                  <a:lnTo>
                    <a:pt x="1" y="196"/>
                  </a:lnTo>
                  <a:lnTo>
                    <a:pt x="0" y="225"/>
                  </a:lnTo>
                  <a:lnTo>
                    <a:pt x="2" y="254"/>
                  </a:lnTo>
                  <a:lnTo>
                    <a:pt x="8" y="281"/>
                  </a:lnTo>
                  <a:lnTo>
                    <a:pt x="29" y="332"/>
                  </a:lnTo>
                  <a:lnTo>
                    <a:pt x="45" y="356"/>
                  </a:lnTo>
                  <a:lnTo>
                    <a:pt x="64" y="377"/>
                  </a:lnTo>
                  <a:lnTo>
                    <a:pt x="108" y="412"/>
                  </a:lnTo>
                  <a:lnTo>
                    <a:pt x="134" y="425"/>
                  </a:lnTo>
                  <a:lnTo>
                    <a:pt x="162" y="435"/>
                  </a:lnTo>
                  <a:lnTo>
                    <a:pt x="192" y="441"/>
                  </a:lnTo>
                  <a:lnTo>
                    <a:pt x="223" y="443"/>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16429" name="Group 761"/>
          <p:cNvGrpSpPr>
            <a:grpSpLocks noChangeAspect="1"/>
          </p:cNvGrpSpPr>
          <p:nvPr/>
        </p:nvGrpSpPr>
        <p:grpSpPr bwMode="auto">
          <a:xfrm>
            <a:off x="747713" y="2147888"/>
            <a:ext cx="381000" cy="461962"/>
            <a:chOff x="4525" y="283"/>
            <a:chExt cx="240" cy="291"/>
          </a:xfrm>
        </p:grpSpPr>
        <p:sp>
          <p:nvSpPr>
            <p:cNvPr id="17097" name="AutoShape 760"/>
            <p:cNvSpPr>
              <a:spLocks noChangeAspect="1" noChangeArrowheads="1" noTextEdit="1"/>
            </p:cNvSpPr>
            <p:nvPr/>
          </p:nvSpPr>
          <p:spPr bwMode="auto">
            <a:xfrm>
              <a:off x="4525" y="283"/>
              <a:ext cx="2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nvGrpSpPr>
            <p:cNvPr id="17098" name="Group 962"/>
            <p:cNvGrpSpPr>
              <a:grpSpLocks/>
            </p:cNvGrpSpPr>
            <p:nvPr/>
          </p:nvGrpSpPr>
          <p:grpSpPr bwMode="auto">
            <a:xfrm>
              <a:off x="4525" y="283"/>
              <a:ext cx="240" cy="291"/>
              <a:chOff x="4525" y="283"/>
              <a:chExt cx="240" cy="291"/>
            </a:xfrm>
          </p:grpSpPr>
          <p:sp>
            <p:nvSpPr>
              <p:cNvPr id="17563" name="Rectangle 762"/>
              <p:cNvSpPr>
                <a:spLocks noChangeArrowheads="1"/>
              </p:cNvSpPr>
              <p:nvPr/>
            </p:nvSpPr>
            <p:spPr bwMode="auto">
              <a:xfrm>
                <a:off x="4525" y="283"/>
                <a:ext cx="2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564" name="Freeform 763"/>
              <p:cNvSpPr>
                <a:spLocks/>
              </p:cNvSpPr>
              <p:nvPr/>
            </p:nvSpPr>
            <p:spPr bwMode="auto">
              <a:xfrm>
                <a:off x="4550" y="383"/>
                <a:ext cx="3" cy="120"/>
              </a:xfrm>
              <a:custGeom>
                <a:avLst/>
                <a:gdLst>
                  <a:gd name="T0" fmla="*/ 0 w 46"/>
                  <a:gd name="T1" fmla="*/ 0 h 1083"/>
                  <a:gd name="T2" fmla="*/ 1 w 46"/>
                  <a:gd name="T3" fmla="*/ 8 h 1083"/>
                  <a:gd name="T4" fmla="*/ 2 w 46"/>
                  <a:gd name="T5" fmla="*/ 13 h 1083"/>
                  <a:gd name="T6" fmla="*/ 3 w 46"/>
                  <a:gd name="T7" fmla="*/ 19 h 1083"/>
                  <a:gd name="T8" fmla="*/ 3 w 46"/>
                  <a:gd name="T9" fmla="*/ 120 h 10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83">
                    <a:moveTo>
                      <a:pt x="0" y="0"/>
                    </a:moveTo>
                    <a:lnTo>
                      <a:pt x="16" y="71"/>
                    </a:lnTo>
                    <a:lnTo>
                      <a:pt x="33" y="120"/>
                    </a:lnTo>
                    <a:lnTo>
                      <a:pt x="46" y="170"/>
                    </a:lnTo>
                    <a:lnTo>
                      <a:pt x="46" y="1083"/>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565" name="Rectangle 764"/>
              <p:cNvSpPr>
                <a:spLocks noChangeArrowheads="1"/>
              </p:cNvSpPr>
              <p:nvPr/>
            </p:nvSpPr>
            <p:spPr bwMode="auto">
              <a:xfrm>
                <a:off x="4554" y="382"/>
                <a:ext cx="184" cy="16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566" name="Freeform 765"/>
              <p:cNvSpPr>
                <a:spLocks/>
              </p:cNvSpPr>
              <p:nvPr/>
            </p:nvSpPr>
            <p:spPr bwMode="auto">
              <a:xfrm>
                <a:off x="4549" y="314"/>
                <a:ext cx="196" cy="70"/>
              </a:xfrm>
              <a:custGeom>
                <a:avLst/>
                <a:gdLst>
                  <a:gd name="T0" fmla="*/ 196 w 3726"/>
                  <a:gd name="T1" fmla="*/ 70 h 626"/>
                  <a:gd name="T2" fmla="*/ 180 w 3726"/>
                  <a:gd name="T3" fmla="*/ 0 h 626"/>
                  <a:gd name="T4" fmla="*/ 15 w 3726"/>
                  <a:gd name="T5" fmla="*/ 1 h 626"/>
                  <a:gd name="T6" fmla="*/ 0 w 3726"/>
                  <a:gd name="T7" fmla="*/ 69 h 626"/>
                  <a:gd name="T8" fmla="*/ 196 w 3726"/>
                  <a:gd name="T9" fmla="*/ 70 h 6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26" h="626">
                    <a:moveTo>
                      <a:pt x="3726" y="626"/>
                    </a:moveTo>
                    <a:lnTo>
                      <a:pt x="3422" y="0"/>
                    </a:lnTo>
                    <a:lnTo>
                      <a:pt x="287" y="9"/>
                    </a:lnTo>
                    <a:lnTo>
                      <a:pt x="0" y="616"/>
                    </a:lnTo>
                    <a:lnTo>
                      <a:pt x="3726" y="626"/>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567" name="Rectangle 766"/>
              <p:cNvSpPr>
                <a:spLocks noChangeArrowheads="1"/>
              </p:cNvSpPr>
              <p:nvPr/>
            </p:nvSpPr>
            <p:spPr bwMode="auto">
              <a:xfrm>
                <a:off x="4613" y="433"/>
                <a:ext cx="30" cy="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568" name="Rectangle 767"/>
              <p:cNvSpPr>
                <a:spLocks noChangeArrowheads="1"/>
              </p:cNvSpPr>
              <p:nvPr/>
            </p:nvSpPr>
            <p:spPr bwMode="auto">
              <a:xfrm>
                <a:off x="4619" y="444"/>
                <a:ext cx="18" cy="9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569" name="Rectangle 768"/>
              <p:cNvSpPr>
                <a:spLocks noChangeArrowheads="1"/>
              </p:cNvSpPr>
              <p:nvPr/>
            </p:nvSpPr>
            <p:spPr bwMode="auto">
              <a:xfrm>
                <a:off x="4641" y="475"/>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570" name="Freeform 769"/>
              <p:cNvSpPr>
                <a:spLocks/>
              </p:cNvSpPr>
              <p:nvPr/>
            </p:nvSpPr>
            <p:spPr bwMode="auto">
              <a:xfrm>
                <a:off x="4721" y="524"/>
                <a:ext cx="17" cy="24"/>
              </a:xfrm>
              <a:custGeom>
                <a:avLst/>
                <a:gdLst>
                  <a:gd name="T0" fmla="*/ 12 w 323"/>
                  <a:gd name="T1" fmla="*/ 1 h 217"/>
                  <a:gd name="T2" fmla="*/ 13 w 323"/>
                  <a:gd name="T3" fmla="*/ 1 h 217"/>
                  <a:gd name="T4" fmla="*/ 14 w 323"/>
                  <a:gd name="T5" fmla="*/ 1 h 217"/>
                  <a:gd name="T6" fmla="*/ 15 w 323"/>
                  <a:gd name="T7" fmla="*/ 1 h 217"/>
                  <a:gd name="T8" fmla="*/ 15 w 323"/>
                  <a:gd name="T9" fmla="*/ 2 h 217"/>
                  <a:gd name="T10" fmla="*/ 16 w 323"/>
                  <a:gd name="T11" fmla="*/ 4 h 217"/>
                  <a:gd name="T12" fmla="*/ 17 w 323"/>
                  <a:gd name="T13" fmla="*/ 7 h 217"/>
                  <a:gd name="T14" fmla="*/ 17 w 323"/>
                  <a:gd name="T15" fmla="*/ 13 h 217"/>
                  <a:gd name="T16" fmla="*/ 17 w 323"/>
                  <a:gd name="T17" fmla="*/ 17 h 217"/>
                  <a:gd name="T18" fmla="*/ 17 w 323"/>
                  <a:gd name="T19" fmla="*/ 19 h 217"/>
                  <a:gd name="T20" fmla="*/ 16 w 323"/>
                  <a:gd name="T21" fmla="*/ 21 h 217"/>
                  <a:gd name="T22" fmla="*/ 16 w 323"/>
                  <a:gd name="T23" fmla="*/ 22 h 217"/>
                  <a:gd name="T24" fmla="*/ 15 w 323"/>
                  <a:gd name="T25" fmla="*/ 22 h 217"/>
                  <a:gd name="T26" fmla="*/ 14 w 323"/>
                  <a:gd name="T27" fmla="*/ 23 h 217"/>
                  <a:gd name="T28" fmla="*/ 13 w 323"/>
                  <a:gd name="T29" fmla="*/ 24 h 217"/>
                  <a:gd name="T30" fmla="*/ 6 w 323"/>
                  <a:gd name="T31" fmla="*/ 24 h 217"/>
                  <a:gd name="T32" fmla="*/ 4 w 323"/>
                  <a:gd name="T33" fmla="*/ 23 h 217"/>
                  <a:gd name="T34" fmla="*/ 3 w 323"/>
                  <a:gd name="T35" fmla="*/ 22 h 217"/>
                  <a:gd name="T36" fmla="*/ 2 w 323"/>
                  <a:gd name="T37" fmla="*/ 21 h 217"/>
                  <a:gd name="T38" fmla="*/ 1 w 323"/>
                  <a:gd name="T39" fmla="*/ 20 h 217"/>
                  <a:gd name="T40" fmla="*/ 1 w 323"/>
                  <a:gd name="T41" fmla="*/ 19 h 217"/>
                  <a:gd name="T42" fmla="*/ 0 w 323"/>
                  <a:gd name="T43" fmla="*/ 15 h 217"/>
                  <a:gd name="T44" fmla="*/ 0 w 323"/>
                  <a:gd name="T45" fmla="*/ 12 h 217"/>
                  <a:gd name="T46" fmla="*/ 0 w 323"/>
                  <a:gd name="T47" fmla="*/ 7 h 217"/>
                  <a:gd name="T48" fmla="*/ 1 w 323"/>
                  <a:gd name="T49" fmla="*/ 5 h 217"/>
                  <a:gd name="T50" fmla="*/ 2 w 323"/>
                  <a:gd name="T51" fmla="*/ 4 h 217"/>
                  <a:gd name="T52" fmla="*/ 4 w 323"/>
                  <a:gd name="T53" fmla="*/ 1 h 217"/>
                  <a:gd name="T54" fmla="*/ 5 w 323"/>
                  <a:gd name="T55" fmla="*/ 0 h 217"/>
                  <a:gd name="T56" fmla="*/ 6 w 323"/>
                  <a:gd name="T57" fmla="*/ 0 h 217"/>
                  <a:gd name="T58" fmla="*/ 8 w 323"/>
                  <a:gd name="T59" fmla="*/ 0 h 217"/>
                  <a:gd name="T60" fmla="*/ 9 w 323"/>
                  <a:gd name="T61" fmla="*/ 0 h 217"/>
                  <a:gd name="T62" fmla="*/ 9 w 323"/>
                  <a:gd name="T63" fmla="*/ 1 h 217"/>
                  <a:gd name="T64" fmla="*/ 10 w 323"/>
                  <a:gd name="T65" fmla="*/ 2 h 217"/>
                  <a:gd name="T66" fmla="*/ 11 w 323"/>
                  <a:gd name="T67" fmla="*/ 2 h 217"/>
                  <a:gd name="T68" fmla="*/ 12 w 323"/>
                  <a:gd name="T69" fmla="*/ 1 h 2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23" h="217">
                    <a:moveTo>
                      <a:pt x="231" y="12"/>
                    </a:moveTo>
                    <a:lnTo>
                      <a:pt x="245" y="11"/>
                    </a:lnTo>
                    <a:lnTo>
                      <a:pt x="262" y="8"/>
                    </a:lnTo>
                    <a:lnTo>
                      <a:pt x="278" y="11"/>
                    </a:lnTo>
                    <a:lnTo>
                      <a:pt x="291" y="17"/>
                    </a:lnTo>
                    <a:lnTo>
                      <a:pt x="307" y="32"/>
                    </a:lnTo>
                    <a:lnTo>
                      <a:pt x="314" y="60"/>
                    </a:lnTo>
                    <a:lnTo>
                      <a:pt x="323" y="118"/>
                    </a:lnTo>
                    <a:lnTo>
                      <a:pt x="319" y="154"/>
                    </a:lnTo>
                    <a:lnTo>
                      <a:pt x="316" y="176"/>
                    </a:lnTo>
                    <a:lnTo>
                      <a:pt x="309" y="191"/>
                    </a:lnTo>
                    <a:lnTo>
                      <a:pt x="299" y="198"/>
                    </a:lnTo>
                    <a:lnTo>
                      <a:pt x="288" y="203"/>
                    </a:lnTo>
                    <a:lnTo>
                      <a:pt x="264" y="212"/>
                    </a:lnTo>
                    <a:lnTo>
                      <a:pt x="242" y="217"/>
                    </a:lnTo>
                    <a:lnTo>
                      <a:pt x="123" y="217"/>
                    </a:lnTo>
                    <a:lnTo>
                      <a:pt x="78" y="209"/>
                    </a:lnTo>
                    <a:lnTo>
                      <a:pt x="57" y="202"/>
                    </a:lnTo>
                    <a:lnTo>
                      <a:pt x="36" y="192"/>
                    </a:lnTo>
                    <a:lnTo>
                      <a:pt x="26" y="184"/>
                    </a:lnTo>
                    <a:lnTo>
                      <a:pt x="18" y="172"/>
                    </a:lnTo>
                    <a:lnTo>
                      <a:pt x="5" y="140"/>
                    </a:lnTo>
                    <a:lnTo>
                      <a:pt x="0" y="104"/>
                    </a:lnTo>
                    <a:lnTo>
                      <a:pt x="5" y="65"/>
                    </a:lnTo>
                    <a:lnTo>
                      <a:pt x="18" y="49"/>
                    </a:lnTo>
                    <a:lnTo>
                      <a:pt x="35" y="33"/>
                    </a:lnTo>
                    <a:lnTo>
                      <a:pt x="73" y="11"/>
                    </a:lnTo>
                    <a:lnTo>
                      <a:pt x="95" y="1"/>
                    </a:lnTo>
                    <a:lnTo>
                      <a:pt x="119" y="0"/>
                    </a:lnTo>
                    <a:lnTo>
                      <a:pt x="144" y="0"/>
                    </a:lnTo>
                    <a:lnTo>
                      <a:pt x="165" y="2"/>
                    </a:lnTo>
                    <a:lnTo>
                      <a:pt x="176" y="8"/>
                    </a:lnTo>
                    <a:lnTo>
                      <a:pt x="186" y="17"/>
                    </a:lnTo>
                    <a:lnTo>
                      <a:pt x="205" y="20"/>
                    </a:lnTo>
                    <a:lnTo>
                      <a:pt x="231" y="12"/>
                    </a:lnTo>
                    <a:close/>
                  </a:path>
                </a:pathLst>
              </a:custGeom>
              <a:solidFill>
                <a:srgbClr val="018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571" name="Freeform 770"/>
              <p:cNvSpPr>
                <a:spLocks/>
              </p:cNvSpPr>
              <p:nvPr/>
            </p:nvSpPr>
            <p:spPr bwMode="auto">
              <a:xfrm>
                <a:off x="4673" y="509"/>
                <a:ext cx="39" cy="39"/>
              </a:xfrm>
              <a:custGeom>
                <a:avLst/>
                <a:gdLst>
                  <a:gd name="T0" fmla="*/ 28 w 743"/>
                  <a:gd name="T1" fmla="*/ 3 h 355"/>
                  <a:gd name="T2" fmla="*/ 30 w 743"/>
                  <a:gd name="T3" fmla="*/ 5 h 355"/>
                  <a:gd name="T4" fmla="*/ 32 w 743"/>
                  <a:gd name="T5" fmla="*/ 6 h 355"/>
                  <a:gd name="T6" fmla="*/ 33 w 743"/>
                  <a:gd name="T7" fmla="*/ 7 h 355"/>
                  <a:gd name="T8" fmla="*/ 35 w 743"/>
                  <a:gd name="T9" fmla="*/ 6 h 355"/>
                  <a:gd name="T10" fmla="*/ 35 w 743"/>
                  <a:gd name="T11" fmla="*/ 5 h 355"/>
                  <a:gd name="T12" fmla="*/ 36 w 743"/>
                  <a:gd name="T13" fmla="*/ 4 h 355"/>
                  <a:gd name="T14" fmla="*/ 38 w 743"/>
                  <a:gd name="T15" fmla="*/ 4 h 355"/>
                  <a:gd name="T16" fmla="*/ 38 w 743"/>
                  <a:gd name="T17" fmla="*/ 4 h 355"/>
                  <a:gd name="T18" fmla="*/ 39 w 743"/>
                  <a:gd name="T19" fmla="*/ 5 h 355"/>
                  <a:gd name="T20" fmla="*/ 39 w 743"/>
                  <a:gd name="T21" fmla="*/ 20 h 355"/>
                  <a:gd name="T22" fmla="*/ 38 w 743"/>
                  <a:gd name="T23" fmla="*/ 26 h 355"/>
                  <a:gd name="T24" fmla="*/ 38 w 743"/>
                  <a:gd name="T25" fmla="*/ 29 h 355"/>
                  <a:gd name="T26" fmla="*/ 37 w 743"/>
                  <a:gd name="T27" fmla="*/ 31 h 355"/>
                  <a:gd name="T28" fmla="*/ 37 w 743"/>
                  <a:gd name="T29" fmla="*/ 33 h 355"/>
                  <a:gd name="T30" fmla="*/ 36 w 743"/>
                  <a:gd name="T31" fmla="*/ 36 h 355"/>
                  <a:gd name="T32" fmla="*/ 34 w 743"/>
                  <a:gd name="T33" fmla="*/ 39 h 355"/>
                  <a:gd name="T34" fmla="*/ 24 w 743"/>
                  <a:gd name="T35" fmla="*/ 39 h 355"/>
                  <a:gd name="T36" fmla="*/ 13 w 743"/>
                  <a:gd name="T37" fmla="*/ 39 h 355"/>
                  <a:gd name="T38" fmla="*/ 11 w 743"/>
                  <a:gd name="T39" fmla="*/ 39 h 355"/>
                  <a:gd name="T40" fmla="*/ 9 w 743"/>
                  <a:gd name="T41" fmla="*/ 38 h 355"/>
                  <a:gd name="T42" fmla="*/ 7 w 743"/>
                  <a:gd name="T43" fmla="*/ 37 h 355"/>
                  <a:gd name="T44" fmla="*/ 5 w 743"/>
                  <a:gd name="T45" fmla="*/ 35 h 355"/>
                  <a:gd name="T46" fmla="*/ 4 w 743"/>
                  <a:gd name="T47" fmla="*/ 33 h 355"/>
                  <a:gd name="T48" fmla="*/ 2 w 743"/>
                  <a:gd name="T49" fmla="*/ 30 h 355"/>
                  <a:gd name="T50" fmla="*/ 1 w 743"/>
                  <a:gd name="T51" fmla="*/ 27 h 355"/>
                  <a:gd name="T52" fmla="*/ 1 w 743"/>
                  <a:gd name="T53" fmla="*/ 23 h 355"/>
                  <a:gd name="T54" fmla="*/ 0 w 743"/>
                  <a:gd name="T55" fmla="*/ 18 h 355"/>
                  <a:gd name="T56" fmla="*/ 0 w 743"/>
                  <a:gd name="T57" fmla="*/ 14 h 355"/>
                  <a:gd name="T58" fmla="*/ 1 w 743"/>
                  <a:gd name="T59" fmla="*/ 11 h 355"/>
                  <a:gd name="T60" fmla="*/ 2 w 743"/>
                  <a:gd name="T61" fmla="*/ 8 h 355"/>
                  <a:gd name="T62" fmla="*/ 3 w 743"/>
                  <a:gd name="T63" fmla="*/ 5 h 355"/>
                  <a:gd name="T64" fmla="*/ 4 w 743"/>
                  <a:gd name="T65" fmla="*/ 4 h 355"/>
                  <a:gd name="T66" fmla="*/ 5 w 743"/>
                  <a:gd name="T67" fmla="*/ 4 h 355"/>
                  <a:gd name="T68" fmla="*/ 7 w 743"/>
                  <a:gd name="T69" fmla="*/ 3 h 355"/>
                  <a:gd name="T70" fmla="*/ 10 w 743"/>
                  <a:gd name="T71" fmla="*/ 3 h 355"/>
                  <a:gd name="T72" fmla="*/ 15 w 743"/>
                  <a:gd name="T73" fmla="*/ 1 h 355"/>
                  <a:gd name="T74" fmla="*/ 19 w 743"/>
                  <a:gd name="T75" fmla="*/ 0 h 355"/>
                  <a:gd name="T76" fmla="*/ 23 w 743"/>
                  <a:gd name="T77" fmla="*/ 0 h 355"/>
                  <a:gd name="T78" fmla="*/ 26 w 743"/>
                  <a:gd name="T79" fmla="*/ 1 h 355"/>
                  <a:gd name="T80" fmla="*/ 28 w 743"/>
                  <a:gd name="T81" fmla="*/ 3 h 3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43" h="355">
                    <a:moveTo>
                      <a:pt x="541" y="29"/>
                    </a:moveTo>
                    <a:lnTo>
                      <a:pt x="577" y="48"/>
                    </a:lnTo>
                    <a:lnTo>
                      <a:pt x="602" y="51"/>
                    </a:lnTo>
                    <a:lnTo>
                      <a:pt x="626" y="60"/>
                    </a:lnTo>
                    <a:lnTo>
                      <a:pt x="658" y="59"/>
                    </a:lnTo>
                    <a:lnTo>
                      <a:pt x="674" y="48"/>
                    </a:lnTo>
                    <a:lnTo>
                      <a:pt x="692" y="40"/>
                    </a:lnTo>
                    <a:lnTo>
                      <a:pt x="716" y="36"/>
                    </a:lnTo>
                    <a:lnTo>
                      <a:pt x="730" y="38"/>
                    </a:lnTo>
                    <a:lnTo>
                      <a:pt x="739" y="47"/>
                    </a:lnTo>
                    <a:lnTo>
                      <a:pt x="743" y="181"/>
                    </a:lnTo>
                    <a:lnTo>
                      <a:pt x="732" y="234"/>
                    </a:lnTo>
                    <a:lnTo>
                      <a:pt x="724" y="260"/>
                    </a:lnTo>
                    <a:lnTo>
                      <a:pt x="712" y="283"/>
                    </a:lnTo>
                    <a:lnTo>
                      <a:pt x="700" y="304"/>
                    </a:lnTo>
                    <a:lnTo>
                      <a:pt x="682" y="325"/>
                    </a:lnTo>
                    <a:lnTo>
                      <a:pt x="645" y="355"/>
                    </a:lnTo>
                    <a:lnTo>
                      <a:pt x="457" y="355"/>
                    </a:lnTo>
                    <a:lnTo>
                      <a:pt x="255" y="355"/>
                    </a:lnTo>
                    <a:lnTo>
                      <a:pt x="208" y="352"/>
                    </a:lnTo>
                    <a:lnTo>
                      <a:pt x="162" y="346"/>
                    </a:lnTo>
                    <a:lnTo>
                      <a:pt x="127" y="336"/>
                    </a:lnTo>
                    <a:lnTo>
                      <a:pt x="93" y="323"/>
                    </a:lnTo>
                    <a:lnTo>
                      <a:pt x="67" y="301"/>
                    </a:lnTo>
                    <a:lnTo>
                      <a:pt x="47" y="276"/>
                    </a:lnTo>
                    <a:lnTo>
                      <a:pt x="27" y="243"/>
                    </a:lnTo>
                    <a:lnTo>
                      <a:pt x="13" y="205"/>
                    </a:lnTo>
                    <a:lnTo>
                      <a:pt x="0" y="160"/>
                    </a:lnTo>
                    <a:lnTo>
                      <a:pt x="3" y="128"/>
                    </a:lnTo>
                    <a:lnTo>
                      <a:pt x="16" y="99"/>
                    </a:lnTo>
                    <a:lnTo>
                      <a:pt x="33" y="72"/>
                    </a:lnTo>
                    <a:lnTo>
                      <a:pt x="57" y="47"/>
                    </a:lnTo>
                    <a:lnTo>
                      <a:pt x="73" y="38"/>
                    </a:lnTo>
                    <a:lnTo>
                      <a:pt x="91" y="34"/>
                    </a:lnTo>
                    <a:lnTo>
                      <a:pt x="127" y="31"/>
                    </a:lnTo>
                    <a:lnTo>
                      <a:pt x="198" y="25"/>
                    </a:lnTo>
                    <a:lnTo>
                      <a:pt x="290" y="10"/>
                    </a:lnTo>
                    <a:lnTo>
                      <a:pt x="362" y="3"/>
                    </a:lnTo>
                    <a:lnTo>
                      <a:pt x="441" y="0"/>
                    </a:lnTo>
                    <a:lnTo>
                      <a:pt x="491" y="10"/>
                    </a:lnTo>
                    <a:lnTo>
                      <a:pt x="541" y="29"/>
                    </a:lnTo>
                    <a:close/>
                  </a:path>
                </a:pathLst>
              </a:custGeom>
              <a:solidFill>
                <a:srgbClr val="018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572" name="Freeform 771"/>
              <p:cNvSpPr>
                <a:spLocks/>
              </p:cNvSpPr>
              <p:nvPr/>
            </p:nvSpPr>
            <p:spPr bwMode="auto">
              <a:xfrm>
                <a:off x="4598" y="510"/>
                <a:ext cx="13" cy="38"/>
              </a:xfrm>
              <a:custGeom>
                <a:avLst/>
                <a:gdLst>
                  <a:gd name="T0" fmla="*/ 10 w 247"/>
                  <a:gd name="T1" fmla="*/ 38 h 335"/>
                  <a:gd name="T2" fmla="*/ 12 w 247"/>
                  <a:gd name="T3" fmla="*/ 37 h 335"/>
                  <a:gd name="T4" fmla="*/ 12 w 247"/>
                  <a:gd name="T5" fmla="*/ 33 h 335"/>
                  <a:gd name="T6" fmla="*/ 12 w 247"/>
                  <a:gd name="T7" fmla="*/ 29 h 335"/>
                  <a:gd name="T8" fmla="*/ 13 w 247"/>
                  <a:gd name="T9" fmla="*/ 21 h 335"/>
                  <a:gd name="T10" fmla="*/ 13 w 247"/>
                  <a:gd name="T11" fmla="*/ 13 h 335"/>
                  <a:gd name="T12" fmla="*/ 12 w 247"/>
                  <a:gd name="T13" fmla="*/ 7 h 335"/>
                  <a:gd name="T14" fmla="*/ 11 w 247"/>
                  <a:gd name="T15" fmla="*/ 3 h 335"/>
                  <a:gd name="T16" fmla="*/ 9 w 247"/>
                  <a:gd name="T17" fmla="*/ 1 h 335"/>
                  <a:gd name="T18" fmla="*/ 8 w 247"/>
                  <a:gd name="T19" fmla="*/ 0 h 335"/>
                  <a:gd name="T20" fmla="*/ 7 w 247"/>
                  <a:gd name="T21" fmla="*/ 0 h 335"/>
                  <a:gd name="T22" fmla="*/ 6 w 247"/>
                  <a:gd name="T23" fmla="*/ 1 h 335"/>
                  <a:gd name="T24" fmla="*/ 5 w 247"/>
                  <a:gd name="T25" fmla="*/ 3 h 335"/>
                  <a:gd name="T26" fmla="*/ 3 w 247"/>
                  <a:gd name="T27" fmla="*/ 2 h 335"/>
                  <a:gd name="T28" fmla="*/ 2 w 247"/>
                  <a:gd name="T29" fmla="*/ 3 h 335"/>
                  <a:gd name="T30" fmla="*/ 1 w 247"/>
                  <a:gd name="T31" fmla="*/ 5 h 335"/>
                  <a:gd name="T32" fmla="*/ 0 w 247"/>
                  <a:gd name="T33" fmla="*/ 9 h 335"/>
                  <a:gd name="T34" fmla="*/ 0 w 247"/>
                  <a:gd name="T35" fmla="*/ 15 h 335"/>
                  <a:gd name="T36" fmla="*/ 0 w 247"/>
                  <a:gd name="T37" fmla="*/ 21 h 335"/>
                  <a:gd name="T38" fmla="*/ 1 w 247"/>
                  <a:gd name="T39" fmla="*/ 28 h 335"/>
                  <a:gd name="T40" fmla="*/ 2 w 247"/>
                  <a:gd name="T41" fmla="*/ 33 h 335"/>
                  <a:gd name="T42" fmla="*/ 2 w 247"/>
                  <a:gd name="T43" fmla="*/ 35 h 335"/>
                  <a:gd name="T44" fmla="*/ 4 w 247"/>
                  <a:gd name="T45" fmla="*/ 37 h 335"/>
                  <a:gd name="T46" fmla="*/ 6 w 247"/>
                  <a:gd name="T47" fmla="*/ 38 h 335"/>
                  <a:gd name="T48" fmla="*/ 10 w 247"/>
                  <a:gd name="T49" fmla="*/ 38 h 3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7" h="335">
                    <a:moveTo>
                      <a:pt x="187" y="335"/>
                    </a:moveTo>
                    <a:lnTo>
                      <a:pt x="222" y="328"/>
                    </a:lnTo>
                    <a:lnTo>
                      <a:pt x="231" y="292"/>
                    </a:lnTo>
                    <a:lnTo>
                      <a:pt x="235" y="256"/>
                    </a:lnTo>
                    <a:lnTo>
                      <a:pt x="247" y="185"/>
                    </a:lnTo>
                    <a:lnTo>
                      <a:pt x="244" y="112"/>
                    </a:lnTo>
                    <a:lnTo>
                      <a:pt x="231" y="61"/>
                    </a:lnTo>
                    <a:lnTo>
                      <a:pt x="208" y="23"/>
                    </a:lnTo>
                    <a:lnTo>
                      <a:pt x="177" y="5"/>
                    </a:lnTo>
                    <a:lnTo>
                      <a:pt x="159" y="1"/>
                    </a:lnTo>
                    <a:lnTo>
                      <a:pt x="141" y="0"/>
                    </a:lnTo>
                    <a:lnTo>
                      <a:pt x="119" y="8"/>
                    </a:lnTo>
                    <a:lnTo>
                      <a:pt x="90" y="27"/>
                    </a:lnTo>
                    <a:lnTo>
                      <a:pt x="64" y="19"/>
                    </a:lnTo>
                    <a:lnTo>
                      <a:pt x="41" y="23"/>
                    </a:lnTo>
                    <a:lnTo>
                      <a:pt x="14" y="47"/>
                    </a:lnTo>
                    <a:lnTo>
                      <a:pt x="4" y="82"/>
                    </a:lnTo>
                    <a:lnTo>
                      <a:pt x="0" y="133"/>
                    </a:lnTo>
                    <a:lnTo>
                      <a:pt x="8" y="186"/>
                    </a:lnTo>
                    <a:lnTo>
                      <a:pt x="22" y="243"/>
                    </a:lnTo>
                    <a:lnTo>
                      <a:pt x="41" y="287"/>
                    </a:lnTo>
                    <a:lnTo>
                      <a:pt x="47" y="312"/>
                    </a:lnTo>
                    <a:lnTo>
                      <a:pt x="74" y="330"/>
                    </a:lnTo>
                    <a:lnTo>
                      <a:pt x="108" y="335"/>
                    </a:lnTo>
                    <a:lnTo>
                      <a:pt x="187" y="335"/>
                    </a:lnTo>
                    <a:close/>
                  </a:path>
                </a:pathLst>
              </a:custGeom>
              <a:solidFill>
                <a:srgbClr val="018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573" name="Freeform 772"/>
              <p:cNvSpPr>
                <a:spLocks/>
              </p:cNvSpPr>
              <p:nvPr/>
            </p:nvSpPr>
            <p:spPr bwMode="auto">
              <a:xfrm>
                <a:off x="4740" y="384"/>
                <a:ext cx="2" cy="164"/>
              </a:xfrm>
              <a:custGeom>
                <a:avLst/>
                <a:gdLst>
                  <a:gd name="T0" fmla="*/ 2 w 51"/>
                  <a:gd name="T1" fmla="*/ 0 h 1479"/>
                  <a:gd name="T2" fmla="*/ 1 w 51"/>
                  <a:gd name="T3" fmla="*/ 8 h 1479"/>
                  <a:gd name="T4" fmla="*/ 0 w 51"/>
                  <a:gd name="T5" fmla="*/ 17 h 1479"/>
                  <a:gd name="T6" fmla="*/ 0 w 51"/>
                  <a:gd name="T7" fmla="*/ 164 h 14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1479">
                    <a:moveTo>
                      <a:pt x="51" y="0"/>
                    </a:moveTo>
                    <a:lnTo>
                      <a:pt x="34" y="74"/>
                    </a:lnTo>
                    <a:lnTo>
                      <a:pt x="1" y="150"/>
                    </a:lnTo>
                    <a:lnTo>
                      <a:pt x="0" y="1479"/>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574" name="Line 773"/>
              <p:cNvSpPr>
                <a:spLocks noChangeShapeType="1"/>
              </p:cNvSpPr>
              <p:nvPr/>
            </p:nvSpPr>
            <p:spPr bwMode="auto">
              <a:xfrm flipH="1">
                <a:off x="4564" y="319"/>
                <a:ext cx="16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75" name="Line 774"/>
              <p:cNvSpPr>
                <a:spLocks noChangeShapeType="1"/>
              </p:cNvSpPr>
              <p:nvPr/>
            </p:nvSpPr>
            <p:spPr bwMode="auto">
              <a:xfrm flipH="1" flipV="1">
                <a:off x="4562" y="327"/>
                <a:ext cx="17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76" name="Line 775"/>
              <p:cNvSpPr>
                <a:spLocks noChangeShapeType="1"/>
              </p:cNvSpPr>
              <p:nvPr/>
            </p:nvSpPr>
            <p:spPr bwMode="auto">
              <a:xfrm flipH="1">
                <a:off x="4560" y="336"/>
                <a:ext cx="17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77" name="Line 776"/>
              <p:cNvSpPr>
                <a:spLocks noChangeShapeType="1"/>
              </p:cNvSpPr>
              <p:nvPr/>
            </p:nvSpPr>
            <p:spPr bwMode="auto">
              <a:xfrm flipH="1" flipV="1">
                <a:off x="4558" y="344"/>
                <a:ext cx="17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78" name="Line 777"/>
              <p:cNvSpPr>
                <a:spLocks noChangeShapeType="1"/>
              </p:cNvSpPr>
              <p:nvPr/>
            </p:nvSpPr>
            <p:spPr bwMode="auto">
              <a:xfrm flipH="1" flipV="1">
                <a:off x="4556" y="352"/>
                <a:ext cx="18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79" name="Line 778"/>
              <p:cNvSpPr>
                <a:spLocks noChangeShapeType="1"/>
              </p:cNvSpPr>
              <p:nvPr/>
            </p:nvSpPr>
            <p:spPr bwMode="auto">
              <a:xfrm flipH="1">
                <a:off x="4554" y="361"/>
                <a:ext cx="18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80" name="Line 779"/>
              <p:cNvSpPr>
                <a:spLocks noChangeShapeType="1"/>
              </p:cNvSpPr>
              <p:nvPr/>
            </p:nvSpPr>
            <p:spPr bwMode="auto">
              <a:xfrm flipH="1" flipV="1">
                <a:off x="4553" y="368"/>
                <a:ext cx="18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81" name="Line 780"/>
              <p:cNvSpPr>
                <a:spLocks noChangeShapeType="1"/>
              </p:cNvSpPr>
              <p:nvPr/>
            </p:nvSpPr>
            <p:spPr bwMode="auto">
              <a:xfrm flipH="1" flipV="1">
                <a:off x="4551" y="376"/>
                <a:ext cx="19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82" name="Rectangle 781"/>
              <p:cNvSpPr>
                <a:spLocks noChangeArrowheads="1"/>
              </p:cNvSpPr>
              <p:nvPr/>
            </p:nvSpPr>
            <p:spPr bwMode="auto">
              <a:xfrm>
                <a:off x="4706" y="394"/>
                <a:ext cx="18"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583" name="Rectangle 782"/>
              <p:cNvSpPr>
                <a:spLocks noChangeArrowheads="1"/>
              </p:cNvSpPr>
              <p:nvPr/>
            </p:nvSpPr>
            <p:spPr bwMode="auto">
              <a:xfrm>
                <a:off x="4710" y="399"/>
                <a:ext cx="10"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584" name="Line 783"/>
              <p:cNvSpPr>
                <a:spLocks noChangeShapeType="1"/>
              </p:cNvSpPr>
              <p:nvPr/>
            </p:nvSpPr>
            <p:spPr bwMode="auto">
              <a:xfrm>
                <a:off x="4721" y="394"/>
                <a:ext cx="0" cy="28"/>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85" name="Line 784"/>
              <p:cNvSpPr>
                <a:spLocks noChangeShapeType="1"/>
              </p:cNvSpPr>
              <p:nvPr/>
            </p:nvSpPr>
            <p:spPr bwMode="auto">
              <a:xfrm>
                <a:off x="4709" y="394"/>
                <a:ext cx="0" cy="28"/>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86" name="Rectangle 785"/>
              <p:cNvSpPr>
                <a:spLocks noChangeArrowheads="1"/>
              </p:cNvSpPr>
              <p:nvPr/>
            </p:nvSpPr>
            <p:spPr bwMode="auto">
              <a:xfrm>
                <a:off x="4717" y="399"/>
                <a:ext cx="1"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587" name="Rectangle 786"/>
              <p:cNvSpPr>
                <a:spLocks noChangeArrowheads="1"/>
              </p:cNvSpPr>
              <p:nvPr/>
            </p:nvSpPr>
            <p:spPr bwMode="auto">
              <a:xfrm>
                <a:off x="4713" y="399"/>
                <a:ext cx="1"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588" name="Rectangle 787"/>
              <p:cNvSpPr>
                <a:spLocks noChangeArrowheads="1"/>
              </p:cNvSpPr>
              <p:nvPr/>
            </p:nvSpPr>
            <p:spPr bwMode="auto">
              <a:xfrm>
                <a:off x="4710" y="408"/>
                <a:ext cx="10"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589" name="Line 788"/>
              <p:cNvSpPr>
                <a:spLocks noChangeShapeType="1"/>
              </p:cNvSpPr>
              <p:nvPr/>
            </p:nvSpPr>
            <p:spPr bwMode="auto">
              <a:xfrm>
                <a:off x="4721" y="396"/>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90" name="Line 789"/>
              <p:cNvSpPr>
                <a:spLocks noChangeShapeType="1"/>
              </p:cNvSpPr>
              <p:nvPr/>
            </p:nvSpPr>
            <p:spPr bwMode="auto">
              <a:xfrm>
                <a:off x="4721" y="39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91" name="Line 790"/>
              <p:cNvSpPr>
                <a:spLocks noChangeShapeType="1"/>
              </p:cNvSpPr>
              <p:nvPr/>
            </p:nvSpPr>
            <p:spPr bwMode="auto">
              <a:xfrm>
                <a:off x="4721" y="399"/>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92" name="Line 791"/>
              <p:cNvSpPr>
                <a:spLocks noChangeShapeType="1"/>
              </p:cNvSpPr>
              <p:nvPr/>
            </p:nvSpPr>
            <p:spPr bwMode="auto">
              <a:xfrm>
                <a:off x="4721" y="401"/>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93" name="Line 792"/>
              <p:cNvSpPr>
                <a:spLocks noChangeShapeType="1"/>
              </p:cNvSpPr>
              <p:nvPr/>
            </p:nvSpPr>
            <p:spPr bwMode="auto">
              <a:xfrm>
                <a:off x="4721" y="40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94" name="Line 793"/>
              <p:cNvSpPr>
                <a:spLocks noChangeShapeType="1"/>
              </p:cNvSpPr>
              <p:nvPr/>
            </p:nvSpPr>
            <p:spPr bwMode="auto">
              <a:xfrm>
                <a:off x="4721" y="404"/>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95" name="Line 794"/>
              <p:cNvSpPr>
                <a:spLocks noChangeShapeType="1"/>
              </p:cNvSpPr>
              <p:nvPr/>
            </p:nvSpPr>
            <p:spPr bwMode="auto">
              <a:xfrm>
                <a:off x="4721" y="406"/>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96" name="Line 795"/>
              <p:cNvSpPr>
                <a:spLocks noChangeShapeType="1"/>
              </p:cNvSpPr>
              <p:nvPr/>
            </p:nvSpPr>
            <p:spPr bwMode="auto">
              <a:xfrm>
                <a:off x="4721" y="40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97" name="Line 796"/>
              <p:cNvSpPr>
                <a:spLocks noChangeShapeType="1"/>
              </p:cNvSpPr>
              <p:nvPr/>
            </p:nvSpPr>
            <p:spPr bwMode="auto">
              <a:xfrm>
                <a:off x="4721" y="409"/>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98" name="Line 797"/>
              <p:cNvSpPr>
                <a:spLocks noChangeShapeType="1"/>
              </p:cNvSpPr>
              <p:nvPr/>
            </p:nvSpPr>
            <p:spPr bwMode="auto">
              <a:xfrm>
                <a:off x="4721" y="41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99" name="Line 798"/>
              <p:cNvSpPr>
                <a:spLocks noChangeShapeType="1"/>
              </p:cNvSpPr>
              <p:nvPr/>
            </p:nvSpPr>
            <p:spPr bwMode="auto">
              <a:xfrm>
                <a:off x="4721" y="41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00" name="Line 799"/>
              <p:cNvSpPr>
                <a:spLocks noChangeShapeType="1"/>
              </p:cNvSpPr>
              <p:nvPr/>
            </p:nvSpPr>
            <p:spPr bwMode="auto">
              <a:xfrm>
                <a:off x="4721" y="413"/>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01" name="Line 800"/>
              <p:cNvSpPr>
                <a:spLocks noChangeShapeType="1"/>
              </p:cNvSpPr>
              <p:nvPr/>
            </p:nvSpPr>
            <p:spPr bwMode="auto">
              <a:xfrm>
                <a:off x="4721" y="415"/>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02" name="Line 801"/>
              <p:cNvSpPr>
                <a:spLocks noChangeShapeType="1"/>
              </p:cNvSpPr>
              <p:nvPr/>
            </p:nvSpPr>
            <p:spPr bwMode="auto">
              <a:xfrm>
                <a:off x="4721" y="41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03" name="Line 802"/>
              <p:cNvSpPr>
                <a:spLocks noChangeShapeType="1"/>
              </p:cNvSpPr>
              <p:nvPr/>
            </p:nvSpPr>
            <p:spPr bwMode="auto">
              <a:xfrm>
                <a:off x="4721" y="418"/>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04" name="Line 803"/>
              <p:cNvSpPr>
                <a:spLocks noChangeShapeType="1"/>
              </p:cNvSpPr>
              <p:nvPr/>
            </p:nvSpPr>
            <p:spPr bwMode="auto">
              <a:xfrm>
                <a:off x="4721" y="42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05" name="Line 804"/>
              <p:cNvSpPr>
                <a:spLocks noChangeShapeType="1"/>
              </p:cNvSpPr>
              <p:nvPr/>
            </p:nvSpPr>
            <p:spPr bwMode="auto">
              <a:xfrm>
                <a:off x="4706" y="396"/>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06" name="Line 805"/>
              <p:cNvSpPr>
                <a:spLocks noChangeShapeType="1"/>
              </p:cNvSpPr>
              <p:nvPr/>
            </p:nvSpPr>
            <p:spPr bwMode="auto">
              <a:xfrm>
                <a:off x="4706" y="39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07" name="Line 806"/>
              <p:cNvSpPr>
                <a:spLocks noChangeShapeType="1"/>
              </p:cNvSpPr>
              <p:nvPr/>
            </p:nvSpPr>
            <p:spPr bwMode="auto">
              <a:xfrm>
                <a:off x="4706" y="399"/>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08" name="Line 807"/>
              <p:cNvSpPr>
                <a:spLocks noChangeShapeType="1"/>
              </p:cNvSpPr>
              <p:nvPr/>
            </p:nvSpPr>
            <p:spPr bwMode="auto">
              <a:xfrm>
                <a:off x="4706" y="40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09" name="Line 808"/>
              <p:cNvSpPr>
                <a:spLocks noChangeShapeType="1"/>
              </p:cNvSpPr>
              <p:nvPr/>
            </p:nvSpPr>
            <p:spPr bwMode="auto">
              <a:xfrm>
                <a:off x="4706" y="40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10" name="Line 809"/>
              <p:cNvSpPr>
                <a:spLocks noChangeShapeType="1"/>
              </p:cNvSpPr>
              <p:nvPr/>
            </p:nvSpPr>
            <p:spPr bwMode="auto">
              <a:xfrm>
                <a:off x="4706" y="404"/>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11" name="Line 810"/>
              <p:cNvSpPr>
                <a:spLocks noChangeShapeType="1"/>
              </p:cNvSpPr>
              <p:nvPr/>
            </p:nvSpPr>
            <p:spPr bwMode="auto">
              <a:xfrm>
                <a:off x="4706" y="405"/>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12" name="Line 811"/>
              <p:cNvSpPr>
                <a:spLocks noChangeShapeType="1"/>
              </p:cNvSpPr>
              <p:nvPr/>
            </p:nvSpPr>
            <p:spPr bwMode="auto">
              <a:xfrm>
                <a:off x="4706" y="40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13" name="Line 812"/>
              <p:cNvSpPr>
                <a:spLocks noChangeShapeType="1"/>
              </p:cNvSpPr>
              <p:nvPr/>
            </p:nvSpPr>
            <p:spPr bwMode="auto">
              <a:xfrm>
                <a:off x="4706" y="408"/>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14" name="Line 813"/>
              <p:cNvSpPr>
                <a:spLocks noChangeShapeType="1"/>
              </p:cNvSpPr>
              <p:nvPr/>
            </p:nvSpPr>
            <p:spPr bwMode="auto">
              <a:xfrm>
                <a:off x="4706" y="41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15" name="Line 814"/>
              <p:cNvSpPr>
                <a:spLocks noChangeShapeType="1"/>
              </p:cNvSpPr>
              <p:nvPr/>
            </p:nvSpPr>
            <p:spPr bwMode="auto">
              <a:xfrm>
                <a:off x="4706" y="41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16" name="Line 815"/>
              <p:cNvSpPr>
                <a:spLocks noChangeShapeType="1"/>
              </p:cNvSpPr>
              <p:nvPr/>
            </p:nvSpPr>
            <p:spPr bwMode="auto">
              <a:xfrm>
                <a:off x="4706" y="413"/>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17" name="Line 816"/>
              <p:cNvSpPr>
                <a:spLocks noChangeShapeType="1"/>
              </p:cNvSpPr>
              <p:nvPr/>
            </p:nvSpPr>
            <p:spPr bwMode="auto">
              <a:xfrm>
                <a:off x="4706" y="415"/>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18" name="Line 817"/>
              <p:cNvSpPr>
                <a:spLocks noChangeShapeType="1"/>
              </p:cNvSpPr>
              <p:nvPr/>
            </p:nvSpPr>
            <p:spPr bwMode="auto">
              <a:xfrm>
                <a:off x="4706" y="41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19" name="Line 818"/>
              <p:cNvSpPr>
                <a:spLocks noChangeShapeType="1"/>
              </p:cNvSpPr>
              <p:nvPr/>
            </p:nvSpPr>
            <p:spPr bwMode="auto">
              <a:xfrm>
                <a:off x="4706" y="418"/>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20" name="Line 819"/>
              <p:cNvSpPr>
                <a:spLocks noChangeShapeType="1"/>
              </p:cNvSpPr>
              <p:nvPr/>
            </p:nvSpPr>
            <p:spPr bwMode="auto">
              <a:xfrm>
                <a:off x="4706" y="42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21" name="Rectangle 820"/>
              <p:cNvSpPr>
                <a:spLocks noChangeArrowheads="1"/>
              </p:cNvSpPr>
              <p:nvPr/>
            </p:nvSpPr>
            <p:spPr bwMode="auto">
              <a:xfrm>
                <a:off x="4706" y="422"/>
                <a:ext cx="18"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622" name="Rectangle 821"/>
              <p:cNvSpPr>
                <a:spLocks noChangeArrowheads="1"/>
              </p:cNvSpPr>
              <p:nvPr/>
            </p:nvSpPr>
            <p:spPr bwMode="auto">
              <a:xfrm>
                <a:off x="4619" y="394"/>
                <a:ext cx="18"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623" name="Rectangle 822"/>
              <p:cNvSpPr>
                <a:spLocks noChangeArrowheads="1"/>
              </p:cNvSpPr>
              <p:nvPr/>
            </p:nvSpPr>
            <p:spPr bwMode="auto">
              <a:xfrm>
                <a:off x="4622" y="399"/>
                <a:ext cx="1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624" name="Line 823"/>
              <p:cNvSpPr>
                <a:spLocks noChangeShapeType="1"/>
              </p:cNvSpPr>
              <p:nvPr/>
            </p:nvSpPr>
            <p:spPr bwMode="auto">
              <a:xfrm>
                <a:off x="4634" y="394"/>
                <a:ext cx="0" cy="28"/>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25" name="Line 824"/>
              <p:cNvSpPr>
                <a:spLocks noChangeShapeType="1"/>
              </p:cNvSpPr>
              <p:nvPr/>
            </p:nvSpPr>
            <p:spPr bwMode="auto">
              <a:xfrm>
                <a:off x="4622" y="394"/>
                <a:ext cx="0" cy="28"/>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26" name="Rectangle 825"/>
              <p:cNvSpPr>
                <a:spLocks noChangeArrowheads="1"/>
              </p:cNvSpPr>
              <p:nvPr/>
            </p:nvSpPr>
            <p:spPr bwMode="auto">
              <a:xfrm>
                <a:off x="4630" y="399"/>
                <a:ext cx="1"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627" name="Rectangle 826"/>
              <p:cNvSpPr>
                <a:spLocks noChangeArrowheads="1"/>
              </p:cNvSpPr>
              <p:nvPr/>
            </p:nvSpPr>
            <p:spPr bwMode="auto">
              <a:xfrm>
                <a:off x="4625" y="399"/>
                <a:ext cx="1"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628" name="Rectangle 827"/>
              <p:cNvSpPr>
                <a:spLocks noChangeArrowheads="1"/>
              </p:cNvSpPr>
              <p:nvPr/>
            </p:nvSpPr>
            <p:spPr bwMode="auto">
              <a:xfrm>
                <a:off x="4622" y="408"/>
                <a:ext cx="1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629" name="Line 828"/>
              <p:cNvSpPr>
                <a:spLocks noChangeShapeType="1"/>
              </p:cNvSpPr>
              <p:nvPr/>
            </p:nvSpPr>
            <p:spPr bwMode="auto">
              <a:xfrm>
                <a:off x="4634" y="396"/>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30" name="Line 829"/>
              <p:cNvSpPr>
                <a:spLocks noChangeShapeType="1"/>
              </p:cNvSpPr>
              <p:nvPr/>
            </p:nvSpPr>
            <p:spPr bwMode="auto">
              <a:xfrm>
                <a:off x="4634" y="39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31" name="Line 830"/>
              <p:cNvSpPr>
                <a:spLocks noChangeShapeType="1"/>
              </p:cNvSpPr>
              <p:nvPr/>
            </p:nvSpPr>
            <p:spPr bwMode="auto">
              <a:xfrm>
                <a:off x="4634" y="399"/>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32" name="Line 831"/>
              <p:cNvSpPr>
                <a:spLocks noChangeShapeType="1"/>
              </p:cNvSpPr>
              <p:nvPr/>
            </p:nvSpPr>
            <p:spPr bwMode="auto">
              <a:xfrm>
                <a:off x="4634" y="401"/>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33" name="Line 832"/>
              <p:cNvSpPr>
                <a:spLocks noChangeShapeType="1"/>
              </p:cNvSpPr>
              <p:nvPr/>
            </p:nvSpPr>
            <p:spPr bwMode="auto">
              <a:xfrm>
                <a:off x="4634" y="40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34" name="Line 833"/>
              <p:cNvSpPr>
                <a:spLocks noChangeShapeType="1"/>
              </p:cNvSpPr>
              <p:nvPr/>
            </p:nvSpPr>
            <p:spPr bwMode="auto">
              <a:xfrm>
                <a:off x="4634" y="404"/>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35" name="Line 834"/>
              <p:cNvSpPr>
                <a:spLocks noChangeShapeType="1"/>
              </p:cNvSpPr>
              <p:nvPr/>
            </p:nvSpPr>
            <p:spPr bwMode="auto">
              <a:xfrm>
                <a:off x="4634" y="406"/>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36" name="Line 835"/>
              <p:cNvSpPr>
                <a:spLocks noChangeShapeType="1"/>
              </p:cNvSpPr>
              <p:nvPr/>
            </p:nvSpPr>
            <p:spPr bwMode="auto">
              <a:xfrm>
                <a:off x="4634" y="40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37" name="Line 836"/>
              <p:cNvSpPr>
                <a:spLocks noChangeShapeType="1"/>
              </p:cNvSpPr>
              <p:nvPr/>
            </p:nvSpPr>
            <p:spPr bwMode="auto">
              <a:xfrm>
                <a:off x="4634" y="409"/>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38" name="Line 837"/>
              <p:cNvSpPr>
                <a:spLocks noChangeShapeType="1"/>
              </p:cNvSpPr>
              <p:nvPr/>
            </p:nvSpPr>
            <p:spPr bwMode="auto">
              <a:xfrm>
                <a:off x="4634" y="41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39" name="Line 838"/>
              <p:cNvSpPr>
                <a:spLocks noChangeShapeType="1"/>
              </p:cNvSpPr>
              <p:nvPr/>
            </p:nvSpPr>
            <p:spPr bwMode="auto">
              <a:xfrm>
                <a:off x="4634" y="41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40" name="Line 839"/>
              <p:cNvSpPr>
                <a:spLocks noChangeShapeType="1"/>
              </p:cNvSpPr>
              <p:nvPr/>
            </p:nvSpPr>
            <p:spPr bwMode="auto">
              <a:xfrm>
                <a:off x="4634" y="413"/>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41" name="Line 840"/>
              <p:cNvSpPr>
                <a:spLocks noChangeShapeType="1"/>
              </p:cNvSpPr>
              <p:nvPr/>
            </p:nvSpPr>
            <p:spPr bwMode="auto">
              <a:xfrm>
                <a:off x="4634" y="415"/>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42" name="Line 841"/>
              <p:cNvSpPr>
                <a:spLocks noChangeShapeType="1"/>
              </p:cNvSpPr>
              <p:nvPr/>
            </p:nvSpPr>
            <p:spPr bwMode="auto">
              <a:xfrm>
                <a:off x="4634" y="41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43" name="Line 842"/>
              <p:cNvSpPr>
                <a:spLocks noChangeShapeType="1"/>
              </p:cNvSpPr>
              <p:nvPr/>
            </p:nvSpPr>
            <p:spPr bwMode="auto">
              <a:xfrm>
                <a:off x="4634" y="418"/>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44" name="Line 843"/>
              <p:cNvSpPr>
                <a:spLocks noChangeShapeType="1"/>
              </p:cNvSpPr>
              <p:nvPr/>
            </p:nvSpPr>
            <p:spPr bwMode="auto">
              <a:xfrm>
                <a:off x="4634" y="42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45" name="Line 844"/>
              <p:cNvSpPr>
                <a:spLocks noChangeShapeType="1"/>
              </p:cNvSpPr>
              <p:nvPr/>
            </p:nvSpPr>
            <p:spPr bwMode="auto">
              <a:xfrm>
                <a:off x="4619" y="396"/>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46" name="Line 845"/>
              <p:cNvSpPr>
                <a:spLocks noChangeShapeType="1"/>
              </p:cNvSpPr>
              <p:nvPr/>
            </p:nvSpPr>
            <p:spPr bwMode="auto">
              <a:xfrm>
                <a:off x="4619" y="39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47" name="Line 846"/>
              <p:cNvSpPr>
                <a:spLocks noChangeShapeType="1"/>
              </p:cNvSpPr>
              <p:nvPr/>
            </p:nvSpPr>
            <p:spPr bwMode="auto">
              <a:xfrm>
                <a:off x="4619" y="399"/>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48" name="Line 847"/>
              <p:cNvSpPr>
                <a:spLocks noChangeShapeType="1"/>
              </p:cNvSpPr>
              <p:nvPr/>
            </p:nvSpPr>
            <p:spPr bwMode="auto">
              <a:xfrm>
                <a:off x="4619" y="40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49" name="Line 848"/>
              <p:cNvSpPr>
                <a:spLocks noChangeShapeType="1"/>
              </p:cNvSpPr>
              <p:nvPr/>
            </p:nvSpPr>
            <p:spPr bwMode="auto">
              <a:xfrm>
                <a:off x="4619" y="40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50" name="Line 849"/>
              <p:cNvSpPr>
                <a:spLocks noChangeShapeType="1"/>
              </p:cNvSpPr>
              <p:nvPr/>
            </p:nvSpPr>
            <p:spPr bwMode="auto">
              <a:xfrm>
                <a:off x="4619" y="404"/>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51" name="Line 850"/>
              <p:cNvSpPr>
                <a:spLocks noChangeShapeType="1"/>
              </p:cNvSpPr>
              <p:nvPr/>
            </p:nvSpPr>
            <p:spPr bwMode="auto">
              <a:xfrm>
                <a:off x="4619" y="405"/>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52" name="Line 851"/>
              <p:cNvSpPr>
                <a:spLocks noChangeShapeType="1"/>
              </p:cNvSpPr>
              <p:nvPr/>
            </p:nvSpPr>
            <p:spPr bwMode="auto">
              <a:xfrm>
                <a:off x="4619" y="40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53" name="Line 852"/>
              <p:cNvSpPr>
                <a:spLocks noChangeShapeType="1"/>
              </p:cNvSpPr>
              <p:nvPr/>
            </p:nvSpPr>
            <p:spPr bwMode="auto">
              <a:xfrm>
                <a:off x="4619" y="408"/>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54" name="Line 853"/>
              <p:cNvSpPr>
                <a:spLocks noChangeShapeType="1"/>
              </p:cNvSpPr>
              <p:nvPr/>
            </p:nvSpPr>
            <p:spPr bwMode="auto">
              <a:xfrm>
                <a:off x="4619" y="41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55" name="Line 854"/>
              <p:cNvSpPr>
                <a:spLocks noChangeShapeType="1"/>
              </p:cNvSpPr>
              <p:nvPr/>
            </p:nvSpPr>
            <p:spPr bwMode="auto">
              <a:xfrm>
                <a:off x="4619" y="41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56" name="Line 855"/>
              <p:cNvSpPr>
                <a:spLocks noChangeShapeType="1"/>
              </p:cNvSpPr>
              <p:nvPr/>
            </p:nvSpPr>
            <p:spPr bwMode="auto">
              <a:xfrm>
                <a:off x="4619" y="413"/>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57" name="Line 856"/>
              <p:cNvSpPr>
                <a:spLocks noChangeShapeType="1"/>
              </p:cNvSpPr>
              <p:nvPr/>
            </p:nvSpPr>
            <p:spPr bwMode="auto">
              <a:xfrm>
                <a:off x="4619" y="415"/>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58" name="Line 857"/>
              <p:cNvSpPr>
                <a:spLocks noChangeShapeType="1"/>
              </p:cNvSpPr>
              <p:nvPr/>
            </p:nvSpPr>
            <p:spPr bwMode="auto">
              <a:xfrm>
                <a:off x="4619" y="41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59" name="Line 858"/>
              <p:cNvSpPr>
                <a:spLocks noChangeShapeType="1"/>
              </p:cNvSpPr>
              <p:nvPr/>
            </p:nvSpPr>
            <p:spPr bwMode="auto">
              <a:xfrm>
                <a:off x="4619" y="418"/>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60" name="Line 859"/>
              <p:cNvSpPr>
                <a:spLocks noChangeShapeType="1"/>
              </p:cNvSpPr>
              <p:nvPr/>
            </p:nvSpPr>
            <p:spPr bwMode="auto">
              <a:xfrm>
                <a:off x="4619" y="42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61" name="Rectangle 860"/>
              <p:cNvSpPr>
                <a:spLocks noChangeArrowheads="1"/>
              </p:cNvSpPr>
              <p:nvPr/>
            </p:nvSpPr>
            <p:spPr bwMode="auto">
              <a:xfrm>
                <a:off x="4619" y="422"/>
                <a:ext cx="18"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662" name="Rectangle 861"/>
              <p:cNvSpPr>
                <a:spLocks noChangeArrowheads="1"/>
              </p:cNvSpPr>
              <p:nvPr/>
            </p:nvSpPr>
            <p:spPr bwMode="auto">
              <a:xfrm>
                <a:off x="4574" y="394"/>
                <a:ext cx="18"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663" name="Rectangle 862"/>
              <p:cNvSpPr>
                <a:spLocks noChangeArrowheads="1"/>
              </p:cNvSpPr>
              <p:nvPr/>
            </p:nvSpPr>
            <p:spPr bwMode="auto">
              <a:xfrm>
                <a:off x="4578" y="399"/>
                <a:ext cx="1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664" name="Line 863"/>
              <p:cNvSpPr>
                <a:spLocks noChangeShapeType="1"/>
              </p:cNvSpPr>
              <p:nvPr/>
            </p:nvSpPr>
            <p:spPr bwMode="auto">
              <a:xfrm>
                <a:off x="4589" y="394"/>
                <a:ext cx="0" cy="28"/>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65" name="Line 864"/>
              <p:cNvSpPr>
                <a:spLocks noChangeShapeType="1"/>
              </p:cNvSpPr>
              <p:nvPr/>
            </p:nvSpPr>
            <p:spPr bwMode="auto">
              <a:xfrm>
                <a:off x="4577" y="394"/>
                <a:ext cx="0" cy="28"/>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66" name="Rectangle 865"/>
              <p:cNvSpPr>
                <a:spLocks noChangeArrowheads="1"/>
              </p:cNvSpPr>
              <p:nvPr/>
            </p:nvSpPr>
            <p:spPr bwMode="auto">
              <a:xfrm>
                <a:off x="4585" y="399"/>
                <a:ext cx="1"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667" name="Rectangle 866"/>
              <p:cNvSpPr>
                <a:spLocks noChangeArrowheads="1"/>
              </p:cNvSpPr>
              <p:nvPr/>
            </p:nvSpPr>
            <p:spPr bwMode="auto">
              <a:xfrm>
                <a:off x="4581" y="399"/>
                <a:ext cx="1"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668" name="Rectangle 867"/>
              <p:cNvSpPr>
                <a:spLocks noChangeArrowheads="1"/>
              </p:cNvSpPr>
              <p:nvPr/>
            </p:nvSpPr>
            <p:spPr bwMode="auto">
              <a:xfrm>
                <a:off x="4578" y="408"/>
                <a:ext cx="1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669" name="Line 868"/>
              <p:cNvSpPr>
                <a:spLocks noChangeShapeType="1"/>
              </p:cNvSpPr>
              <p:nvPr/>
            </p:nvSpPr>
            <p:spPr bwMode="auto">
              <a:xfrm>
                <a:off x="4589" y="396"/>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70" name="Line 869"/>
              <p:cNvSpPr>
                <a:spLocks noChangeShapeType="1"/>
              </p:cNvSpPr>
              <p:nvPr/>
            </p:nvSpPr>
            <p:spPr bwMode="auto">
              <a:xfrm>
                <a:off x="4589" y="39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71" name="Line 870"/>
              <p:cNvSpPr>
                <a:spLocks noChangeShapeType="1"/>
              </p:cNvSpPr>
              <p:nvPr/>
            </p:nvSpPr>
            <p:spPr bwMode="auto">
              <a:xfrm>
                <a:off x="4589" y="399"/>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72" name="Line 871"/>
              <p:cNvSpPr>
                <a:spLocks noChangeShapeType="1"/>
              </p:cNvSpPr>
              <p:nvPr/>
            </p:nvSpPr>
            <p:spPr bwMode="auto">
              <a:xfrm>
                <a:off x="4589" y="401"/>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73" name="Line 872"/>
              <p:cNvSpPr>
                <a:spLocks noChangeShapeType="1"/>
              </p:cNvSpPr>
              <p:nvPr/>
            </p:nvSpPr>
            <p:spPr bwMode="auto">
              <a:xfrm>
                <a:off x="4589" y="40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74" name="Line 873"/>
              <p:cNvSpPr>
                <a:spLocks noChangeShapeType="1"/>
              </p:cNvSpPr>
              <p:nvPr/>
            </p:nvSpPr>
            <p:spPr bwMode="auto">
              <a:xfrm>
                <a:off x="4589" y="404"/>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75" name="Line 874"/>
              <p:cNvSpPr>
                <a:spLocks noChangeShapeType="1"/>
              </p:cNvSpPr>
              <p:nvPr/>
            </p:nvSpPr>
            <p:spPr bwMode="auto">
              <a:xfrm>
                <a:off x="4589" y="406"/>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76" name="Line 875"/>
              <p:cNvSpPr>
                <a:spLocks noChangeShapeType="1"/>
              </p:cNvSpPr>
              <p:nvPr/>
            </p:nvSpPr>
            <p:spPr bwMode="auto">
              <a:xfrm>
                <a:off x="4589" y="40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77" name="Line 876"/>
              <p:cNvSpPr>
                <a:spLocks noChangeShapeType="1"/>
              </p:cNvSpPr>
              <p:nvPr/>
            </p:nvSpPr>
            <p:spPr bwMode="auto">
              <a:xfrm>
                <a:off x="4589" y="409"/>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78" name="Line 877"/>
              <p:cNvSpPr>
                <a:spLocks noChangeShapeType="1"/>
              </p:cNvSpPr>
              <p:nvPr/>
            </p:nvSpPr>
            <p:spPr bwMode="auto">
              <a:xfrm>
                <a:off x="4589" y="41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79" name="Line 878"/>
              <p:cNvSpPr>
                <a:spLocks noChangeShapeType="1"/>
              </p:cNvSpPr>
              <p:nvPr/>
            </p:nvSpPr>
            <p:spPr bwMode="auto">
              <a:xfrm>
                <a:off x="4589" y="41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80" name="Line 879"/>
              <p:cNvSpPr>
                <a:spLocks noChangeShapeType="1"/>
              </p:cNvSpPr>
              <p:nvPr/>
            </p:nvSpPr>
            <p:spPr bwMode="auto">
              <a:xfrm>
                <a:off x="4589" y="413"/>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81" name="Line 880"/>
              <p:cNvSpPr>
                <a:spLocks noChangeShapeType="1"/>
              </p:cNvSpPr>
              <p:nvPr/>
            </p:nvSpPr>
            <p:spPr bwMode="auto">
              <a:xfrm>
                <a:off x="4589" y="415"/>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82" name="Line 881"/>
              <p:cNvSpPr>
                <a:spLocks noChangeShapeType="1"/>
              </p:cNvSpPr>
              <p:nvPr/>
            </p:nvSpPr>
            <p:spPr bwMode="auto">
              <a:xfrm>
                <a:off x="4589" y="41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83" name="Line 882"/>
              <p:cNvSpPr>
                <a:spLocks noChangeShapeType="1"/>
              </p:cNvSpPr>
              <p:nvPr/>
            </p:nvSpPr>
            <p:spPr bwMode="auto">
              <a:xfrm>
                <a:off x="4589" y="418"/>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84" name="Line 883"/>
              <p:cNvSpPr>
                <a:spLocks noChangeShapeType="1"/>
              </p:cNvSpPr>
              <p:nvPr/>
            </p:nvSpPr>
            <p:spPr bwMode="auto">
              <a:xfrm>
                <a:off x="4589" y="42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85" name="Line 884"/>
              <p:cNvSpPr>
                <a:spLocks noChangeShapeType="1"/>
              </p:cNvSpPr>
              <p:nvPr/>
            </p:nvSpPr>
            <p:spPr bwMode="auto">
              <a:xfrm>
                <a:off x="4574" y="396"/>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86" name="Line 885"/>
              <p:cNvSpPr>
                <a:spLocks noChangeShapeType="1"/>
              </p:cNvSpPr>
              <p:nvPr/>
            </p:nvSpPr>
            <p:spPr bwMode="auto">
              <a:xfrm>
                <a:off x="4574" y="39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87" name="Line 886"/>
              <p:cNvSpPr>
                <a:spLocks noChangeShapeType="1"/>
              </p:cNvSpPr>
              <p:nvPr/>
            </p:nvSpPr>
            <p:spPr bwMode="auto">
              <a:xfrm>
                <a:off x="4574" y="399"/>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88" name="Line 887"/>
              <p:cNvSpPr>
                <a:spLocks noChangeShapeType="1"/>
              </p:cNvSpPr>
              <p:nvPr/>
            </p:nvSpPr>
            <p:spPr bwMode="auto">
              <a:xfrm>
                <a:off x="4574" y="40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89" name="Line 888"/>
              <p:cNvSpPr>
                <a:spLocks noChangeShapeType="1"/>
              </p:cNvSpPr>
              <p:nvPr/>
            </p:nvSpPr>
            <p:spPr bwMode="auto">
              <a:xfrm>
                <a:off x="4574" y="40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90" name="Line 889"/>
              <p:cNvSpPr>
                <a:spLocks noChangeShapeType="1"/>
              </p:cNvSpPr>
              <p:nvPr/>
            </p:nvSpPr>
            <p:spPr bwMode="auto">
              <a:xfrm>
                <a:off x="4574" y="404"/>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91" name="Line 890"/>
              <p:cNvSpPr>
                <a:spLocks noChangeShapeType="1"/>
              </p:cNvSpPr>
              <p:nvPr/>
            </p:nvSpPr>
            <p:spPr bwMode="auto">
              <a:xfrm>
                <a:off x="4574" y="405"/>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92" name="Line 891"/>
              <p:cNvSpPr>
                <a:spLocks noChangeShapeType="1"/>
              </p:cNvSpPr>
              <p:nvPr/>
            </p:nvSpPr>
            <p:spPr bwMode="auto">
              <a:xfrm>
                <a:off x="4574" y="40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93" name="Line 892"/>
              <p:cNvSpPr>
                <a:spLocks noChangeShapeType="1"/>
              </p:cNvSpPr>
              <p:nvPr/>
            </p:nvSpPr>
            <p:spPr bwMode="auto">
              <a:xfrm>
                <a:off x="4574" y="408"/>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94" name="Line 893"/>
              <p:cNvSpPr>
                <a:spLocks noChangeShapeType="1"/>
              </p:cNvSpPr>
              <p:nvPr/>
            </p:nvSpPr>
            <p:spPr bwMode="auto">
              <a:xfrm>
                <a:off x="4574" y="41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95" name="Line 894"/>
              <p:cNvSpPr>
                <a:spLocks noChangeShapeType="1"/>
              </p:cNvSpPr>
              <p:nvPr/>
            </p:nvSpPr>
            <p:spPr bwMode="auto">
              <a:xfrm>
                <a:off x="4574" y="41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96" name="Line 895"/>
              <p:cNvSpPr>
                <a:spLocks noChangeShapeType="1"/>
              </p:cNvSpPr>
              <p:nvPr/>
            </p:nvSpPr>
            <p:spPr bwMode="auto">
              <a:xfrm>
                <a:off x="4574" y="413"/>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97" name="Line 896"/>
              <p:cNvSpPr>
                <a:spLocks noChangeShapeType="1"/>
              </p:cNvSpPr>
              <p:nvPr/>
            </p:nvSpPr>
            <p:spPr bwMode="auto">
              <a:xfrm>
                <a:off x="4574" y="415"/>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98" name="Line 897"/>
              <p:cNvSpPr>
                <a:spLocks noChangeShapeType="1"/>
              </p:cNvSpPr>
              <p:nvPr/>
            </p:nvSpPr>
            <p:spPr bwMode="auto">
              <a:xfrm>
                <a:off x="4574" y="41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99" name="Line 898"/>
              <p:cNvSpPr>
                <a:spLocks noChangeShapeType="1"/>
              </p:cNvSpPr>
              <p:nvPr/>
            </p:nvSpPr>
            <p:spPr bwMode="auto">
              <a:xfrm>
                <a:off x="4574" y="418"/>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00" name="Line 899"/>
              <p:cNvSpPr>
                <a:spLocks noChangeShapeType="1"/>
              </p:cNvSpPr>
              <p:nvPr/>
            </p:nvSpPr>
            <p:spPr bwMode="auto">
              <a:xfrm>
                <a:off x="4574" y="42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01" name="Rectangle 900"/>
              <p:cNvSpPr>
                <a:spLocks noChangeArrowheads="1"/>
              </p:cNvSpPr>
              <p:nvPr/>
            </p:nvSpPr>
            <p:spPr bwMode="auto">
              <a:xfrm>
                <a:off x="4574" y="422"/>
                <a:ext cx="18"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702" name="Rectangle 901"/>
              <p:cNvSpPr>
                <a:spLocks noChangeArrowheads="1"/>
              </p:cNvSpPr>
              <p:nvPr/>
            </p:nvSpPr>
            <p:spPr bwMode="auto">
              <a:xfrm>
                <a:off x="4657" y="394"/>
                <a:ext cx="18"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703" name="Rectangle 902"/>
              <p:cNvSpPr>
                <a:spLocks noChangeArrowheads="1"/>
              </p:cNvSpPr>
              <p:nvPr/>
            </p:nvSpPr>
            <p:spPr bwMode="auto">
              <a:xfrm>
                <a:off x="4661" y="399"/>
                <a:ext cx="10"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704" name="Line 903"/>
              <p:cNvSpPr>
                <a:spLocks noChangeShapeType="1"/>
              </p:cNvSpPr>
              <p:nvPr/>
            </p:nvSpPr>
            <p:spPr bwMode="auto">
              <a:xfrm>
                <a:off x="4672" y="394"/>
                <a:ext cx="0" cy="28"/>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05" name="Line 904"/>
              <p:cNvSpPr>
                <a:spLocks noChangeShapeType="1"/>
              </p:cNvSpPr>
              <p:nvPr/>
            </p:nvSpPr>
            <p:spPr bwMode="auto">
              <a:xfrm>
                <a:off x="4660" y="394"/>
                <a:ext cx="0" cy="28"/>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06" name="Rectangle 905"/>
              <p:cNvSpPr>
                <a:spLocks noChangeArrowheads="1"/>
              </p:cNvSpPr>
              <p:nvPr/>
            </p:nvSpPr>
            <p:spPr bwMode="auto">
              <a:xfrm>
                <a:off x="4668" y="399"/>
                <a:ext cx="1"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707" name="Rectangle 906"/>
              <p:cNvSpPr>
                <a:spLocks noChangeArrowheads="1"/>
              </p:cNvSpPr>
              <p:nvPr/>
            </p:nvSpPr>
            <p:spPr bwMode="auto">
              <a:xfrm>
                <a:off x="4664" y="399"/>
                <a:ext cx="1"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708" name="Rectangle 907"/>
              <p:cNvSpPr>
                <a:spLocks noChangeArrowheads="1"/>
              </p:cNvSpPr>
              <p:nvPr/>
            </p:nvSpPr>
            <p:spPr bwMode="auto">
              <a:xfrm>
                <a:off x="4661" y="408"/>
                <a:ext cx="10"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709" name="Line 908"/>
              <p:cNvSpPr>
                <a:spLocks noChangeShapeType="1"/>
              </p:cNvSpPr>
              <p:nvPr/>
            </p:nvSpPr>
            <p:spPr bwMode="auto">
              <a:xfrm>
                <a:off x="4672" y="396"/>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10" name="Line 909"/>
              <p:cNvSpPr>
                <a:spLocks noChangeShapeType="1"/>
              </p:cNvSpPr>
              <p:nvPr/>
            </p:nvSpPr>
            <p:spPr bwMode="auto">
              <a:xfrm>
                <a:off x="4672" y="39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11" name="Line 910"/>
              <p:cNvSpPr>
                <a:spLocks noChangeShapeType="1"/>
              </p:cNvSpPr>
              <p:nvPr/>
            </p:nvSpPr>
            <p:spPr bwMode="auto">
              <a:xfrm>
                <a:off x="4672" y="399"/>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12" name="Line 911"/>
              <p:cNvSpPr>
                <a:spLocks noChangeShapeType="1"/>
              </p:cNvSpPr>
              <p:nvPr/>
            </p:nvSpPr>
            <p:spPr bwMode="auto">
              <a:xfrm>
                <a:off x="4672" y="401"/>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13" name="Line 912"/>
              <p:cNvSpPr>
                <a:spLocks noChangeShapeType="1"/>
              </p:cNvSpPr>
              <p:nvPr/>
            </p:nvSpPr>
            <p:spPr bwMode="auto">
              <a:xfrm>
                <a:off x="4672" y="40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14" name="Line 913"/>
              <p:cNvSpPr>
                <a:spLocks noChangeShapeType="1"/>
              </p:cNvSpPr>
              <p:nvPr/>
            </p:nvSpPr>
            <p:spPr bwMode="auto">
              <a:xfrm>
                <a:off x="4672" y="404"/>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15" name="Line 914"/>
              <p:cNvSpPr>
                <a:spLocks noChangeShapeType="1"/>
              </p:cNvSpPr>
              <p:nvPr/>
            </p:nvSpPr>
            <p:spPr bwMode="auto">
              <a:xfrm>
                <a:off x="4672" y="406"/>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16" name="Line 915"/>
              <p:cNvSpPr>
                <a:spLocks noChangeShapeType="1"/>
              </p:cNvSpPr>
              <p:nvPr/>
            </p:nvSpPr>
            <p:spPr bwMode="auto">
              <a:xfrm>
                <a:off x="4672" y="40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17" name="Line 916"/>
              <p:cNvSpPr>
                <a:spLocks noChangeShapeType="1"/>
              </p:cNvSpPr>
              <p:nvPr/>
            </p:nvSpPr>
            <p:spPr bwMode="auto">
              <a:xfrm>
                <a:off x="4672" y="409"/>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18" name="Line 917"/>
              <p:cNvSpPr>
                <a:spLocks noChangeShapeType="1"/>
              </p:cNvSpPr>
              <p:nvPr/>
            </p:nvSpPr>
            <p:spPr bwMode="auto">
              <a:xfrm>
                <a:off x="4672" y="41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19" name="Line 918"/>
              <p:cNvSpPr>
                <a:spLocks noChangeShapeType="1"/>
              </p:cNvSpPr>
              <p:nvPr/>
            </p:nvSpPr>
            <p:spPr bwMode="auto">
              <a:xfrm>
                <a:off x="4672" y="41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20" name="Line 919"/>
              <p:cNvSpPr>
                <a:spLocks noChangeShapeType="1"/>
              </p:cNvSpPr>
              <p:nvPr/>
            </p:nvSpPr>
            <p:spPr bwMode="auto">
              <a:xfrm>
                <a:off x="4672" y="413"/>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21" name="Line 920"/>
              <p:cNvSpPr>
                <a:spLocks noChangeShapeType="1"/>
              </p:cNvSpPr>
              <p:nvPr/>
            </p:nvSpPr>
            <p:spPr bwMode="auto">
              <a:xfrm>
                <a:off x="4672" y="415"/>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22" name="Line 921"/>
              <p:cNvSpPr>
                <a:spLocks noChangeShapeType="1"/>
              </p:cNvSpPr>
              <p:nvPr/>
            </p:nvSpPr>
            <p:spPr bwMode="auto">
              <a:xfrm>
                <a:off x="4672" y="41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23" name="Line 922"/>
              <p:cNvSpPr>
                <a:spLocks noChangeShapeType="1"/>
              </p:cNvSpPr>
              <p:nvPr/>
            </p:nvSpPr>
            <p:spPr bwMode="auto">
              <a:xfrm>
                <a:off x="4672" y="418"/>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24" name="Line 923"/>
              <p:cNvSpPr>
                <a:spLocks noChangeShapeType="1"/>
              </p:cNvSpPr>
              <p:nvPr/>
            </p:nvSpPr>
            <p:spPr bwMode="auto">
              <a:xfrm>
                <a:off x="4672" y="42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25" name="Line 924"/>
              <p:cNvSpPr>
                <a:spLocks noChangeShapeType="1"/>
              </p:cNvSpPr>
              <p:nvPr/>
            </p:nvSpPr>
            <p:spPr bwMode="auto">
              <a:xfrm>
                <a:off x="4657" y="396"/>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26" name="Line 925"/>
              <p:cNvSpPr>
                <a:spLocks noChangeShapeType="1"/>
              </p:cNvSpPr>
              <p:nvPr/>
            </p:nvSpPr>
            <p:spPr bwMode="auto">
              <a:xfrm>
                <a:off x="4657" y="39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27" name="Line 926"/>
              <p:cNvSpPr>
                <a:spLocks noChangeShapeType="1"/>
              </p:cNvSpPr>
              <p:nvPr/>
            </p:nvSpPr>
            <p:spPr bwMode="auto">
              <a:xfrm>
                <a:off x="4657" y="399"/>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28" name="Line 927"/>
              <p:cNvSpPr>
                <a:spLocks noChangeShapeType="1"/>
              </p:cNvSpPr>
              <p:nvPr/>
            </p:nvSpPr>
            <p:spPr bwMode="auto">
              <a:xfrm>
                <a:off x="4657" y="40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29" name="Line 928"/>
              <p:cNvSpPr>
                <a:spLocks noChangeShapeType="1"/>
              </p:cNvSpPr>
              <p:nvPr/>
            </p:nvSpPr>
            <p:spPr bwMode="auto">
              <a:xfrm>
                <a:off x="4657" y="40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30" name="Line 929"/>
              <p:cNvSpPr>
                <a:spLocks noChangeShapeType="1"/>
              </p:cNvSpPr>
              <p:nvPr/>
            </p:nvSpPr>
            <p:spPr bwMode="auto">
              <a:xfrm>
                <a:off x="4657" y="404"/>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31" name="Line 930"/>
              <p:cNvSpPr>
                <a:spLocks noChangeShapeType="1"/>
              </p:cNvSpPr>
              <p:nvPr/>
            </p:nvSpPr>
            <p:spPr bwMode="auto">
              <a:xfrm>
                <a:off x="4657" y="405"/>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32" name="Line 931"/>
              <p:cNvSpPr>
                <a:spLocks noChangeShapeType="1"/>
              </p:cNvSpPr>
              <p:nvPr/>
            </p:nvSpPr>
            <p:spPr bwMode="auto">
              <a:xfrm>
                <a:off x="4657" y="40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33" name="Line 932"/>
              <p:cNvSpPr>
                <a:spLocks noChangeShapeType="1"/>
              </p:cNvSpPr>
              <p:nvPr/>
            </p:nvSpPr>
            <p:spPr bwMode="auto">
              <a:xfrm>
                <a:off x="4657" y="408"/>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34" name="Line 933"/>
              <p:cNvSpPr>
                <a:spLocks noChangeShapeType="1"/>
              </p:cNvSpPr>
              <p:nvPr/>
            </p:nvSpPr>
            <p:spPr bwMode="auto">
              <a:xfrm>
                <a:off x="4657" y="41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35" name="Line 934"/>
              <p:cNvSpPr>
                <a:spLocks noChangeShapeType="1"/>
              </p:cNvSpPr>
              <p:nvPr/>
            </p:nvSpPr>
            <p:spPr bwMode="auto">
              <a:xfrm>
                <a:off x="4657" y="41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36" name="Line 935"/>
              <p:cNvSpPr>
                <a:spLocks noChangeShapeType="1"/>
              </p:cNvSpPr>
              <p:nvPr/>
            </p:nvSpPr>
            <p:spPr bwMode="auto">
              <a:xfrm>
                <a:off x="4657" y="413"/>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37" name="Line 936"/>
              <p:cNvSpPr>
                <a:spLocks noChangeShapeType="1"/>
              </p:cNvSpPr>
              <p:nvPr/>
            </p:nvSpPr>
            <p:spPr bwMode="auto">
              <a:xfrm>
                <a:off x="4657" y="415"/>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38" name="Line 937"/>
              <p:cNvSpPr>
                <a:spLocks noChangeShapeType="1"/>
              </p:cNvSpPr>
              <p:nvPr/>
            </p:nvSpPr>
            <p:spPr bwMode="auto">
              <a:xfrm>
                <a:off x="4657" y="41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39" name="Line 938"/>
              <p:cNvSpPr>
                <a:spLocks noChangeShapeType="1"/>
              </p:cNvSpPr>
              <p:nvPr/>
            </p:nvSpPr>
            <p:spPr bwMode="auto">
              <a:xfrm>
                <a:off x="4657" y="418"/>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40" name="Line 939"/>
              <p:cNvSpPr>
                <a:spLocks noChangeShapeType="1"/>
              </p:cNvSpPr>
              <p:nvPr/>
            </p:nvSpPr>
            <p:spPr bwMode="auto">
              <a:xfrm>
                <a:off x="4657" y="42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41" name="Rectangle 940"/>
              <p:cNvSpPr>
                <a:spLocks noChangeArrowheads="1"/>
              </p:cNvSpPr>
              <p:nvPr/>
            </p:nvSpPr>
            <p:spPr bwMode="auto">
              <a:xfrm>
                <a:off x="4657" y="422"/>
                <a:ext cx="18"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742" name="Rectangle 941"/>
              <p:cNvSpPr>
                <a:spLocks noChangeArrowheads="1"/>
              </p:cNvSpPr>
              <p:nvPr/>
            </p:nvSpPr>
            <p:spPr bwMode="auto">
              <a:xfrm>
                <a:off x="4704" y="441"/>
                <a:ext cx="20" cy="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743" name="Rectangle 942"/>
              <p:cNvSpPr>
                <a:spLocks noChangeArrowheads="1"/>
              </p:cNvSpPr>
              <p:nvPr/>
            </p:nvSpPr>
            <p:spPr bwMode="auto">
              <a:xfrm>
                <a:off x="4708" y="450"/>
                <a:ext cx="12"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744" name="Freeform 943"/>
              <p:cNvSpPr>
                <a:spLocks/>
              </p:cNvSpPr>
              <p:nvPr/>
            </p:nvSpPr>
            <p:spPr bwMode="auto">
              <a:xfrm>
                <a:off x="4723" y="447"/>
                <a:ext cx="7" cy="59"/>
              </a:xfrm>
              <a:custGeom>
                <a:avLst/>
                <a:gdLst>
                  <a:gd name="T0" fmla="*/ 0 w 134"/>
                  <a:gd name="T1" fmla="*/ 0 h 536"/>
                  <a:gd name="T2" fmla="*/ 7 w 134"/>
                  <a:gd name="T3" fmla="*/ 1 h 536"/>
                  <a:gd name="T4" fmla="*/ 7 w 134"/>
                  <a:gd name="T5" fmla="*/ 59 h 536"/>
                  <a:gd name="T6" fmla="*/ 0 w 134"/>
                  <a:gd name="T7" fmla="*/ 58 h 536"/>
                  <a:gd name="T8" fmla="*/ 0 w 134"/>
                  <a:gd name="T9" fmla="*/ 0 h 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536">
                    <a:moveTo>
                      <a:pt x="0" y="0"/>
                    </a:moveTo>
                    <a:lnTo>
                      <a:pt x="134" y="7"/>
                    </a:lnTo>
                    <a:lnTo>
                      <a:pt x="134" y="536"/>
                    </a:lnTo>
                    <a:lnTo>
                      <a:pt x="0" y="530"/>
                    </a:lnTo>
                    <a:lnTo>
                      <a:pt x="0" y="0"/>
                    </a:lnTo>
                    <a:close/>
                  </a:path>
                </a:pathLst>
              </a:custGeom>
              <a:solidFill>
                <a:srgbClr val="0000FF"/>
              </a:solidFill>
              <a:ln w="0">
                <a:solidFill>
                  <a:srgbClr val="000000"/>
                </a:solidFill>
                <a:prstDash val="solid"/>
                <a:round/>
                <a:headEnd/>
                <a:tailEnd/>
              </a:ln>
            </p:spPr>
            <p:txBody>
              <a:bodyPr/>
              <a:lstStyle/>
              <a:p>
                <a:endParaRPr lang="en-US" dirty="0"/>
              </a:p>
            </p:txBody>
          </p:sp>
          <p:sp>
            <p:nvSpPr>
              <p:cNvPr id="17745" name="Line 944"/>
              <p:cNvSpPr>
                <a:spLocks noChangeShapeType="1"/>
              </p:cNvSpPr>
              <p:nvPr/>
            </p:nvSpPr>
            <p:spPr bwMode="auto">
              <a:xfrm flipH="1" flipV="1">
                <a:off x="4724" y="44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46" name="Line 945"/>
              <p:cNvSpPr>
                <a:spLocks noChangeShapeType="1"/>
              </p:cNvSpPr>
              <p:nvPr/>
            </p:nvSpPr>
            <p:spPr bwMode="auto">
              <a:xfrm flipH="1" flipV="1">
                <a:off x="4724" y="450"/>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47" name="Line 946"/>
              <p:cNvSpPr>
                <a:spLocks noChangeShapeType="1"/>
              </p:cNvSpPr>
              <p:nvPr/>
            </p:nvSpPr>
            <p:spPr bwMode="auto">
              <a:xfrm flipH="1" flipV="1">
                <a:off x="4724" y="45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48" name="Line 947"/>
              <p:cNvSpPr>
                <a:spLocks noChangeShapeType="1"/>
              </p:cNvSpPr>
              <p:nvPr/>
            </p:nvSpPr>
            <p:spPr bwMode="auto">
              <a:xfrm flipH="1" flipV="1">
                <a:off x="4724" y="454"/>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49" name="Line 948"/>
              <p:cNvSpPr>
                <a:spLocks noChangeShapeType="1"/>
              </p:cNvSpPr>
              <p:nvPr/>
            </p:nvSpPr>
            <p:spPr bwMode="auto">
              <a:xfrm flipH="1" flipV="1">
                <a:off x="4724" y="456"/>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50" name="Line 949"/>
              <p:cNvSpPr>
                <a:spLocks noChangeShapeType="1"/>
              </p:cNvSpPr>
              <p:nvPr/>
            </p:nvSpPr>
            <p:spPr bwMode="auto">
              <a:xfrm flipH="1" flipV="1">
                <a:off x="4724" y="45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51" name="Line 950"/>
              <p:cNvSpPr>
                <a:spLocks noChangeShapeType="1"/>
              </p:cNvSpPr>
              <p:nvPr/>
            </p:nvSpPr>
            <p:spPr bwMode="auto">
              <a:xfrm flipH="1" flipV="1">
                <a:off x="4724" y="460"/>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52" name="Line 951"/>
              <p:cNvSpPr>
                <a:spLocks noChangeShapeType="1"/>
              </p:cNvSpPr>
              <p:nvPr/>
            </p:nvSpPr>
            <p:spPr bwMode="auto">
              <a:xfrm flipH="1" flipV="1">
                <a:off x="4724" y="46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53" name="Line 952"/>
              <p:cNvSpPr>
                <a:spLocks noChangeShapeType="1"/>
              </p:cNvSpPr>
              <p:nvPr/>
            </p:nvSpPr>
            <p:spPr bwMode="auto">
              <a:xfrm flipH="1" flipV="1">
                <a:off x="4724" y="464"/>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54" name="Line 953"/>
              <p:cNvSpPr>
                <a:spLocks noChangeShapeType="1"/>
              </p:cNvSpPr>
              <p:nvPr/>
            </p:nvSpPr>
            <p:spPr bwMode="auto">
              <a:xfrm flipH="1" flipV="1">
                <a:off x="4724" y="466"/>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55" name="Line 954"/>
              <p:cNvSpPr>
                <a:spLocks noChangeShapeType="1"/>
              </p:cNvSpPr>
              <p:nvPr/>
            </p:nvSpPr>
            <p:spPr bwMode="auto">
              <a:xfrm flipH="1" flipV="1">
                <a:off x="4724" y="46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56" name="Line 955"/>
              <p:cNvSpPr>
                <a:spLocks noChangeShapeType="1"/>
              </p:cNvSpPr>
              <p:nvPr/>
            </p:nvSpPr>
            <p:spPr bwMode="auto">
              <a:xfrm flipH="1" flipV="1">
                <a:off x="4724" y="470"/>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57" name="Line 956"/>
              <p:cNvSpPr>
                <a:spLocks noChangeShapeType="1"/>
              </p:cNvSpPr>
              <p:nvPr/>
            </p:nvSpPr>
            <p:spPr bwMode="auto">
              <a:xfrm flipH="1" flipV="1">
                <a:off x="4727" y="478"/>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58" name="Line 957"/>
              <p:cNvSpPr>
                <a:spLocks noChangeShapeType="1"/>
              </p:cNvSpPr>
              <p:nvPr/>
            </p:nvSpPr>
            <p:spPr bwMode="auto">
              <a:xfrm flipH="1" flipV="1">
                <a:off x="4727" y="48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59" name="Line 958"/>
              <p:cNvSpPr>
                <a:spLocks noChangeShapeType="1"/>
              </p:cNvSpPr>
              <p:nvPr/>
            </p:nvSpPr>
            <p:spPr bwMode="auto">
              <a:xfrm flipH="1" flipV="1">
                <a:off x="4727" y="482"/>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60" name="Line 959"/>
              <p:cNvSpPr>
                <a:spLocks noChangeShapeType="1"/>
              </p:cNvSpPr>
              <p:nvPr/>
            </p:nvSpPr>
            <p:spPr bwMode="auto">
              <a:xfrm flipH="1" flipV="1">
                <a:off x="4727" y="484"/>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61" name="Line 960"/>
              <p:cNvSpPr>
                <a:spLocks noChangeShapeType="1"/>
              </p:cNvSpPr>
              <p:nvPr/>
            </p:nvSpPr>
            <p:spPr bwMode="auto">
              <a:xfrm flipH="1" flipV="1">
                <a:off x="4727" y="486"/>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62" name="Line 961"/>
              <p:cNvSpPr>
                <a:spLocks noChangeShapeType="1"/>
              </p:cNvSpPr>
              <p:nvPr/>
            </p:nvSpPr>
            <p:spPr bwMode="auto">
              <a:xfrm flipH="1" flipV="1">
                <a:off x="4727" y="488"/>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7099" name="Group 1163"/>
            <p:cNvGrpSpPr>
              <a:grpSpLocks/>
            </p:cNvGrpSpPr>
            <p:nvPr/>
          </p:nvGrpSpPr>
          <p:grpSpPr bwMode="auto">
            <a:xfrm>
              <a:off x="4573" y="439"/>
              <a:ext cx="156" cy="68"/>
              <a:chOff x="4573" y="439"/>
              <a:chExt cx="156" cy="68"/>
            </a:xfrm>
          </p:grpSpPr>
          <p:sp>
            <p:nvSpPr>
              <p:cNvPr id="17363" name="Line 963"/>
              <p:cNvSpPr>
                <a:spLocks noChangeShapeType="1"/>
              </p:cNvSpPr>
              <p:nvPr/>
            </p:nvSpPr>
            <p:spPr bwMode="auto">
              <a:xfrm flipH="1" flipV="1">
                <a:off x="4727" y="490"/>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64" name="Line 964"/>
              <p:cNvSpPr>
                <a:spLocks noChangeShapeType="1"/>
              </p:cNvSpPr>
              <p:nvPr/>
            </p:nvSpPr>
            <p:spPr bwMode="auto">
              <a:xfrm flipH="1" flipV="1">
                <a:off x="4727" y="492"/>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65" name="Line 965"/>
              <p:cNvSpPr>
                <a:spLocks noChangeShapeType="1"/>
              </p:cNvSpPr>
              <p:nvPr/>
            </p:nvSpPr>
            <p:spPr bwMode="auto">
              <a:xfrm flipH="1" flipV="1">
                <a:off x="4727" y="494"/>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66" name="Line 966"/>
              <p:cNvSpPr>
                <a:spLocks noChangeShapeType="1"/>
              </p:cNvSpPr>
              <p:nvPr/>
            </p:nvSpPr>
            <p:spPr bwMode="auto">
              <a:xfrm flipH="1" flipV="1">
                <a:off x="4727" y="496"/>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67" name="Line 967"/>
              <p:cNvSpPr>
                <a:spLocks noChangeShapeType="1"/>
              </p:cNvSpPr>
              <p:nvPr/>
            </p:nvSpPr>
            <p:spPr bwMode="auto">
              <a:xfrm flipH="1" flipV="1">
                <a:off x="4727" y="498"/>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68" name="Line 968"/>
              <p:cNvSpPr>
                <a:spLocks noChangeShapeType="1"/>
              </p:cNvSpPr>
              <p:nvPr/>
            </p:nvSpPr>
            <p:spPr bwMode="auto">
              <a:xfrm flipH="1" flipV="1">
                <a:off x="4727" y="499"/>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69" name="Line 969"/>
              <p:cNvSpPr>
                <a:spLocks noChangeShapeType="1"/>
              </p:cNvSpPr>
              <p:nvPr/>
            </p:nvSpPr>
            <p:spPr bwMode="auto">
              <a:xfrm flipH="1" flipV="1">
                <a:off x="4727" y="50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70" name="Line 970"/>
              <p:cNvSpPr>
                <a:spLocks noChangeShapeType="1"/>
              </p:cNvSpPr>
              <p:nvPr/>
            </p:nvSpPr>
            <p:spPr bwMode="auto">
              <a:xfrm flipH="1" flipV="1">
                <a:off x="4727" y="50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71" name="Line 971"/>
              <p:cNvSpPr>
                <a:spLocks noChangeShapeType="1"/>
              </p:cNvSpPr>
              <p:nvPr/>
            </p:nvSpPr>
            <p:spPr bwMode="auto">
              <a:xfrm flipH="1" flipV="1">
                <a:off x="4724" y="47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72" name="Line 972"/>
              <p:cNvSpPr>
                <a:spLocks noChangeShapeType="1"/>
              </p:cNvSpPr>
              <p:nvPr/>
            </p:nvSpPr>
            <p:spPr bwMode="auto">
              <a:xfrm flipH="1" flipV="1">
                <a:off x="4724" y="479"/>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73" name="Line 973"/>
              <p:cNvSpPr>
                <a:spLocks noChangeShapeType="1"/>
              </p:cNvSpPr>
              <p:nvPr/>
            </p:nvSpPr>
            <p:spPr bwMode="auto">
              <a:xfrm flipH="1" flipV="1">
                <a:off x="4724" y="48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74" name="Line 974"/>
              <p:cNvSpPr>
                <a:spLocks noChangeShapeType="1"/>
              </p:cNvSpPr>
              <p:nvPr/>
            </p:nvSpPr>
            <p:spPr bwMode="auto">
              <a:xfrm flipH="1" flipV="1">
                <a:off x="4724" y="48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75" name="Line 975"/>
              <p:cNvSpPr>
                <a:spLocks noChangeShapeType="1"/>
              </p:cNvSpPr>
              <p:nvPr/>
            </p:nvSpPr>
            <p:spPr bwMode="auto">
              <a:xfrm flipH="1" flipV="1">
                <a:off x="4724" y="485"/>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76" name="Line 976"/>
              <p:cNvSpPr>
                <a:spLocks noChangeShapeType="1"/>
              </p:cNvSpPr>
              <p:nvPr/>
            </p:nvSpPr>
            <p:spPr bwMode="auto">
              <a:xfrm flipH="1" flipV="1">
                <a:off x="4724" y="48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77" name="Line 977"/>
              <p:cNvSpPr>
                <a:spLocks noChangeShapeType="1"/>
              </p:cNvSpPr>
              <p:nvPr/>
            </p:nvSpPr>
            <p:spPr bwMode="auto">
              <a:xfrm flipH="1" flipV="1">
                <a:off x="4724" y="489"/>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78" name="Line 978"/>
              <p:cNvSpPr>
                <a:spLocks noChangeShapeType="1"/>
              </p:cNvSpPr>
              <p:nvPr/>
            </p:nvSpPr>
            <p:spPr bwMode="auto">
              <a:xfrm flipH="1" flipV="1">
                <a:off x="4724" y="49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79" name="Line 979"/>
              <p:cNvSpPr>
                <a:spLocks noChangeShapeType="1"/>
              </p:cNvSpPr>
              <p:nvPr/>
            </p:nvSpPr>
            <p:spPr bwMode="auto">
              <a:xfrm flipH="1" flipV="1">
                <a:off x="4724" y="49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80" name="Line 980"/>
              <p:cNvSpPr>
                <a:spLocks noChangeShapeType="1"/>
              </p:cNvSpPr>
              <p:nvPr/>
            </p:nvSpPr>
            <p:spPr bwMode="auto">
              <a:xfrm flipH="1" flipV="1">
                <a:off x="4724" y="495"/>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81" name="Line 981"/>
              <p:cNvSpPr>
                <a:spLocks noChangeShapeType="1"/>
              </p:cNvSpPr>
              <p:nvPr/>
            </p:nvSpPr>
            <p:spPr bwMode="auto">
              <a:xfrm flipH="1" flipV="1">
                <a:off x="4724" y="49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82" name="Line 982"/>
              <p:cNvSpPr>
                <a:spLocks noChangeShapeType="1"/>
              </p:cNvSpPr>
              <p:nvPr/>
            </p:nvSpPr>
            <p:spPr bwMode="auto">
              <a:xfrm flipH="1" flipV="1">
                <a:off x="4724" y="499"/>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83" name="Line 983"/>
              <p:cNvSpPr>
                <a:spLocks noChangeShapeType="1"/>
              </p:cNvSpPr>
              <p:nvPr/>
            </p:nvSpPr>
            <p:spPr bwMode="auto">
              <a:xfrm flipH="1" flipV="1">
                <a:off x="4724" y="501"/>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84" name="Line 984"/>
              <p:cNvSpPr>
                <a:spLocks noChangeShapeType="1"/>
              </p:cNvSpPr>
              <p:nvPr/>
            </p:nvSpPr>
            <p:spPr bwMode="auto">
              <a:xfrm flipH="1" flipV="1">
                <a:off x="4724" y="503"/>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85" name="Freeform 985"/>
              <p:cNvSpPr>
                <a:spLocks/>
              </p:cNvSpPr>
              <p:nvPr/>
            </p:nvSpPr>
            <p:spPr bwMode="auto">
              <a:xfrm>
                <a:off x="4698" y="447"/>
                <a:ext cx="8" cy="60"/>
              </a:xfrm>
              <a:custGeom>
                <a:avLst/>
                <a:gdLst>
                  <a:gd name="T0" fmla="*/ 8 w 134"/>
                  <a:gd name="T1" fmla="*/ 0 h 536"/>
                  <a:gd name="T2" fmla="*/ 0 w 134"/>
                  <a:gd name="T3" fmla="*/ 1 h 536"/>
                  <a:gd name="T4" fmla="*/ 0 w 134"/>
                  <a:gd name="T5" fmla="*/ 60 h 536"/>
                  <a:gd name="T6" fmla="*/ 8 w 134"/>
                  <a:gd name="T7" fmla="*/ 59 h 536"/>
                  <a:gd name="T8" fmla="*/ 8 w 134"/>
                  <a:gd name="T9" fmla="*/ 0 h 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536">
                    <a:moveTo>
                      <a:pt x="134" y="0"/>
                    </a:moveTo>
                    <a:lnTo>
                      <a:pt x="0" y="6"/>
                    </a:lnTo>
                    <a:lnTo>
                      <a:pt x="0" y="536"/>
                    </a:lnTo>
                    <a:lnTo>
                      <a:pt x="134" y="530"/>
                    </a:lnTo>
                    <a:lnTo>
                      <a:pt x="134" y="0"/>
                    </a:lnTo>
                    <a:close/>
                  </a:path>
                </a:pathLst>
              </a:custGeom>
              <a:solidFill>
                <a:srgbClr val="0000FF"/>
              </a:solidFill>
              <a:ln w="0">
                <a:solidFill>
                  <a:srgbClr val="000000"/>
                </a:solidFill>
                <a:prstDash val="solid"/>
                <a:round/>
                <a:headEnd/>
                <a:tailEnd/>
              </a:ln>
            </p:spPr>
            <p:txBody>
              <a:bodyPr/>
              <a:lstStyle/>
              <a:p>
                <a:endParaRPr lang="en-US" dirty="0"/>
              </a:p>
            </p:txBody>
          </p:sp>
          <p:sp>
            <p:nvSpPr>
              <p:cNvPr id="17386" name="Line 986"/>
              <p:cNvSpPr>
                <a:spLocks noChangeShapeType="1"/>
              </p:cNvSpPr>
              <p:nvPr/>
            </p:nvSpPr>
            <p:spPr bwMode="auto">
              <a:xfrm flipV="1">
                <a:off x="4700" y="449"/>
                <a:ext cx="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87" name="Line 987"/>
              <p:cNvSpPr>
                <a:spLocks noChangeShapeType="1"/>
              </p:cNvSpPr>
              <p:nvPr/>
            </p:nvSpPr>
            <p:spPr bwMode="auto">
              <a:xfrm flipV="1">
                <a:off x="4700" y="450"/>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88" name="Line 988"/>
              <p:cNvSpPr>
                <a:spLocks noChangeShapeType="1"/>
              </p:cNvSpPr>
              <p:nvPr/>
            </p:nvSpPr>
            <p:spPr bwMode="auto">
              <a:xfrm flipV="1">
                <a:off x="4700" y="45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89" name="Line 989"/>
              <p:cNvSpPr>
                <a:spLocks noChangeShapeType="1"/>
              </p:cNvSpPr>
              <p:nvPr/>
            </p:nvSpPr>
            <p:spPr bwMode="auto">
              <a:xfrm flipV="1">
                <a:off x="4700" y="45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90" name="Line 990"/>
              <p:cNvSpPr>
                <a:spLocks noChangeShapeType="1"/>
              </p:cNvSpPr>
              <p:nvPr/>
            </p:nvSpPr>
            <p:spPr bwMode="auto">
              <a:xfrm flipV="1">
                <a:off x="4700" y="45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91" name="Line 991"/>
              <p:cNvSpPr>
                <a:spLocks noChangeShapeType="1"/>
              </p:cNvSpPr>
              <p:nvPr/>
            </p:nvSpPr>
            <p:spPr bwMode="auto">
              <a:xfrm flipV="1">
                <a:off x="4700" y="45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92" name="Line 992"/>
              <p:cNvSpPr>
                <a:spLocks noChangeShapeType="1"/>
              </p:cNvSpPr>
              <p:nvPr/>
            </p:nvSpPr>
            <p:spPr bwMode="auto">
              <a:xfrm flipV="1">
                <a:off x="4700" y="460"/>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93" name="Line 993"/>
              <p:cNvSpPr>
                <a:spLocks noChangeShapeType="1"/>
              </p:cNvSpPr>
              <p:nvPr/>
            </p:nvSpPr>
            <p:spPr bwMode="auto">
              <a:xfrm flipV="1">
                <a:off x="4700" y="46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94" name="Line 994"/>
              <p:cNvSpPr>
                <a:spLocks noChangeShapeType="1"/>
              </p:cNvSpPr>
              <p:nvPr/>
            </p:nvSpPr>
            <p:spPr bwMode="auto">
              <a:xfrm flipV="1">
                <a:off x="4700" y="46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95" name="Line 995"/>
              <p:cNvSpPr>
                <a:spLocks noChangeShapeType="1"/>
              </p:cNvSpPr>
              <p:nvPr/>
            </p:nvSpPr>
            <p:spPr bwMode="auto">
              <a:xfrm flipV="1">
                <a:off x="4700" y="46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96" name="Line 996"/>
              <p:cNvSpPr>
                <a:spLocks noChangeShapeType="1"/>
              </p:cNvSpPr>
              <p:nvPr/>
            </p:nvSpPr>
            <p:spPr bwMode="auto">
              <a:xfrm flipV="1">
                <a:off x="4700" y="46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97" name="Line 997"/>
              <p:cNvSpPr>
                <a:spLocks noChangeShapeType="1"/>
              </p:cNvSpPr>
              <p:nvPr/>
            </p:nvSpPr>
            <p:spPr bwMode="auto">
              <a:xfrm flipV="1">
                <a:off x="4700" y="470"/>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98" name="Line 998"/>
              <p:cNvSpPr>
                <a:spLocks noChangeShapeType="1"/>
              </p:cNvSpPr>
              <p:nvPr/>
            </p:nvSpPr>
            <p:spPr bwMode="auto">
              <a:xfrm flipV="1">
                <a:off x="4700" y="478"/>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99" name="Line 999"/>
              <p:cNvSpPr>
                <a:spLocks noChangeShapeType="1"/>
              </p:cNvSpPr>
              <p:nvPr/>
            </p:nvSpPr>
            <p:spPr bwMode="auto">
              <a:xfrm flipV="1">
                <a:off x="4700" y="48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00" name="Line 1000"/>
              <p:cNvSpPr>
                <a:spLocks noChangeShapeType="1"/>
              </p:cNvSpPr>
              <p:nvPr/>
            </p:nvSpPr>
            <p:spPr bwMode="auto">
              <a:xfrm flipV="1">
                <a:off x="4700" y="48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01" name="Line 1001"/>
              <p:cNvSpPr>
                <a:spLocks noChangeShapeType="1"/>
              </p:cNvSpPr>
              <p:nvPr/>
            </p:nvSpPr>
            <p:spPr bwMode="auto">
              <a:xfrm flipV="1">
                <a:off x="4700" y="484"/>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02" name="Line 1002"/>
              <p:cNvSpPr>
                <a:spLocks noChangeShapeType="1"/>
              </p:cNvSpPr>
              <p:nvPr/>
            </p:nvSpPr>
            <p:spPr bwMode="auto">
              <a:xfrm flipV="1">
                <a:off x="4700" y="48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03" name="Line 1003"/>
              <p:cNvSpPr>
                <a:spLocks noChangeShapeType="1"/>
              </p:cNvSpPr>
              <p:nvPr/>
            </p:nvSpPr>
            <p:spPr bwMode="auto">
              <a:xfrm flipV="1">
                <a:off x="4700" y="488"/>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04" name="Line 1004"/>
              <p:cNvSpPr>
                <a:spLocks noChangeShapeType="1"/>
              </p:cNvSpPr>
              <p:nvPr/>
            </p:nvSpPr>
            <p:spPr bwMode="auto">
              <a:xfrm flipV="1">
                <a:off x="4700" y="49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05" name="Line 1005"/>
              <p:cNvSpPr>
                <a:spLocks noChangeShapeType="1"/>
              </p:cNvSpPr>
              <p:nvPr/>
            </p:nvSpPr>
            <p:spPr bwMode="auto">
              <a:xfrm flipV="1">
                <a:off x="4700" y="492"/>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06" name="Line 1006"/>
              <p:cNvSpPr>
                <a:spLocks noChangeShapeType="1"/>
              </p:cNvSpPr>
              <p:nvPr/>
            </p:nvSpPr>
            <p:spPr bwMode="auto">
              <a:xfrm flipV="1">
                <a:off x="4700" y="494"/>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07" name="Line 1007"/>
              <p:cNvSpPr>
                <a:spLocks noChangeShapeType="1"/>
              </p:cNvSpPr>
              <p:nvPr/>
            </p:nvSpPr>
            <p:spPr bwMode="auto">
              <a:xfrm flipV="1">
                <a:off x="4700" y="496"/>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08" name="Line 1008"/>
              <p:cNvSpPr>
                <a:spLocks noChangeShapeType="1"/>
              </p:cNvSpPr>
              <p:nvPr/>
            </p:nvSpPr>
            <p:spPr bwMode="auto">
              <a:xfrm flipV="1">
                <a:off x="4700" y="498"/>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09" name="Line 1009"/>
              <p:cNvSpPr>
                <a:spLocks noChangeShapeType="1"/>
              </p:cNvSpPr>
              <p:nvPr/>
            </p:nvSpPr>
            <p:spPr bwMode="auto">
              <a:xfrm flipV="1">
                <a:off x="4700" y="500"/>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10" name="Line 1010"/>
              <p:cNvSpPr>
                <a:spLocks noChangeShapeType="1"/>
              </p:cNvSpPr>
              <p:nvPr/>
            </p:nvSpPr>
            <p:spPr bwMode="auto">
              <a:xfrm flipV="1">
                <a:off x="4700" y="502"/>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11" name="Line 1011"/>
              <p:cNvSpPr>
                <a:spLocks noChangeShapeType="1"/>
              </p:cNvSpPr>
              <p:nvPr/>
            </p:nvSpPr>
            <p:spPr bwMode="auto">
              <a:xfrm flipV="1">
                <a:off x="4700" y="504"/>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12" name="Line 1012"/>
              <p:cNvSpPr>
                <a:spLocks noChangeShapeType="1"/>
              </p:cNvSpPr>
              <p:nvPr/>
            </p:nvSpPr>
            <p:spPr bwMode="auto">
              <a:xfrm flipV="1">
                <a:off x="4702" y="478"/>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13" name="Line 1013"/>
              <p:cNvSpPr>
                <a:spLocks noChangeShapeType="1"/>
              </p:cNvSpPr>
              <p:nvPr/>
            </p:nvSpPr>
            <p:spPr bwMode="auto">
              <a:xfrm flipV="1">
                <a:off x="4702" y="480"/>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14" name="Line 1014"/>
              <p:cNvSpPr>
                <a:spLocks noChangeShapeType="1"/>
              </p:cNvSpPr>
              <p:nvPr/>
            </p:nvSpPr>
            <p:spPr bwMode="auto">
              <a:xfrm flipV="1">
                <a:off x="4702" y="482"/>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15" name="Line 1015"/>
              <p:cNvSpPr>
                <a:spLocks noChangeShapeType="1"/>
              </p:cNvSpPr>
              <p:nvPr/>
            </p:nvSpPr>
            <p:spPr bwMode="auto">
              <a:xfrm flipV="1">
                <a:off x="4702" y="484"/>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16" name="Line 1016"/>
              <p:cNvSpPr>
                <a:spLocks noChangeShapeType="1"/>
              </p:cNvSpPr>
              <p:nvPr/>
            </p:nvSpPr>
            <p:spPr bwMode="auto">
              <a:xfrm flipV="1">
                <a:off x="4702" y="486"/>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17" name="Line 1017"/>
              <p:cNvSpPr>
                <a:spLocks noChangeShapeType="1"/>
              </p:cNvSpPr>
              <p:nvPr/>
            </p:nvSpPr>
            <p:spPr bwMode="auto">
              <a:xfrm flipV="1">
                <a:off x="4702" y="488"/>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18" name="Line 1018"/>
              <p:cNvSpPr>
                <a:spLocks noChangeShapeType="1"/>
              </p:cNvSpPr>
              <p:nvPr/>
            </p:nvSpPr>
            <p:spPr bwMode="auto">
              <a:xfrm flipV="1">
                <a:off x="4702" y="490"/>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19" name="Line 1019"/>
              <p:cNvSpPr>
                <a:spLocks noChangeShapeType="1"/>
              </p:cNvSpPr>
              <p:nvPr/>
            </p:nvSpPr>
            <p:spPr bwMode="auto">
              <a:xfrm flipV="1">
                <a:off x="4702" y="492"/>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0" name="Line 1020"/>
              <p:cNvSpPr>
                <a:spLocks noChangeShapeType="1"/>
              </p:cNvSpPr>
              <p:nvPr/>
            </p:nvSpPr>
            <p:spPr bwMode="auto">
              <a:xfrm flipV="1">
                <a:off x="4702" y="494"/>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1" name="Line 1021"/>
              <p:cNvSpPr>
                <a:spLocks noChangeShapeType="1"/>
              </p:cNvSpPr>
              <p:nvPr/>
            </p:nvSpPr>
            <p:spPr bwMode="auto">
              <a:xfrm flipV="1">
                <a:off x="4702" y="496"/>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2" name="Line 1022"/>
              <p:cNvSpPr>
                <a:spLocks noChangeShapeType="1"/>
              </p:cNvSpPr>
              <p:nvPr/>
            </p:nvSpPr>
            <p:spPr bwMode="auto">
              <a:xfrm flipV="1">
                <a:off x="4702" y="498"/>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3" name="Line 1023"/>
              <p:cNvSpPr>
                <a:spLocks noChangeShapeType="1"/>
              </p:cNvSpPr>
              <p:nvPr/>
            </p:nvSpPr>
            <p:spPr bwMode="auto">
              <a:xfrm flipV="1">
                <a:off x="4702" y="49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4" name="Line 1024"/>
              <p:cNvSpPr>
                <a:spLocks noChangeShapeType="1"/>
              </p:cNvSpPr>
              <p:nvPr/>
            </p:nvSpPr>
            <p:spPr bwMode="auto">
              <a:xfrm flipV="1">
                <a:off x="4702" y="50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5" name="Line 1025"/>
              <p:cNvSpPr>
                <a:spLocks noChangeShapeType="1"/>
              </p:cNvSpPr>
              <p:nvPr/>
            </p:nvSpPr>
            <p:spPr bwMode="auto">
              <a:xfrm flipV="1">
                <a:off x="4702" y="50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6" name="Rectangle 1026"/>
              <p:cNvSpPr>
                <a:spLocks noChangeArrowheads="1"/>
              </p:cNvSpPr>
              <p:nvPr/>
            </p:nvSpPr>
            <p:spPr bwMode="auto">
              <a:xfrm>
                <a:off x="4711" y="448"/>
                <a:ext cx="1"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427" name="Rectangle 1027"/>
              <p:cNvSpPr>
                <a:spLocks noChangeArrowheads="1"/>
              </p:cNvSpPr>
              <p:nvPr/>
            </p:nvSpPr>
            <p:spPr bwMode="auto">
              <a:xfrm>
                <a:off x="4716" y="448"/>
                <a:ext cx="1"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428" name="Rectangle 1028"/>
              <p:cNvSpPr>
                <a:spLocks noChangeArrowheads="1"/>
              </p:cNvSpPr>
              <p:nvPr/>
            </p:nvSpPr>
            <p:spPr bwMode="auto">
              <a:xfrm>
                <a:off x="4707" y="461"/>
                <a:ext cx="14"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429" name="Rectangle 1029"/>
              <p:cNvSpPr>
                <a:spLocks noChangeArrowheads="1"/>
              </p:cNvSpPr>
              <p:nvPr/>
            </p:nvSpPr>
            <p:spPr bwMode="auto">
              <a:xfrm>
                <a:off x="4707" y="475"/>
                <a:ext cx="14"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430" name="Rectangle 1030"/>
              <p:cNvSpPr>
                <a:spLocks noChangeArrowheads="1"/>
              </p:cNvSpPr>
              <p:nvPr/>
            </p:nvSpPr>
            <p:spPr bwMode="auto">
              <a:xfrm>
                <a:off x="4707" y="490"/>
                <a:ext cx="14"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431" name="Rectangle 1031"/>
              <p:cNvSpPr>
                <a:spLocks noChangeArrowheads="1"/>
              </p:cNvSpPr>
              <p:nvPr/>
            </p:nvSpPr>
            <p:spPr bwMode="auto">
              <a:xfrm>
                <a:off x="4703" y="440"/>
                <a:ext cx="23"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432" name="Rectangle 1032"/>
              <p:cNvSpPr>
                <a:spLocks noChangeArrowheads="1"/>
              </p:cNvSpPr>
              <p:nvPr/>
            </p:nvSpPr>
            <p:spPr bwMode="auto">
              <a:xfrm>
                <a:off x="4703" y="440"/>
                <a:ext cx="23"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433" name="Rectangle 1033"/>
              <p:cNvSpPr>
                <a:spLocks noChangeArrowheads="1"/>
              </p:cNvSpPr>
              <p:nvPr/>
            </p:nvSpPr>
            <p:spPr bwMode="auto">
              <a:xfrm>
                <a:off x="4656" y="440"/>
                <a:ext cx="20" cy="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434" name="Rectangle 1034"/>
              <p:cNvSpPr>
                <a:spLocks noChangeArrowheads="1"/>
              </p:cNvSpPr>
              <p:nvPr/>
            </p:nvSpPr>
            <p:spPr bwMode="auto">
              <a:xfrm>
                <a:off x="4660" y="449"/>
                <a:ext cx="12"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435" name="Freeform 1035"/>
              <p:cNvSpPr>
                <a:spLocks/>
              </p:cNvSpPr>
              <p:nvPr/>
            </p:nvSpPr>
            <p:spPr bwMode="auto">
              <a:xfrm>
                <a:off x="4674" y="446"/>
                <a:ext cx="7" cy="59"/>
              </a:xfrm>
              <a:custGeom>
                <a:avLst/>
                <a:gdLst>
                  <a:gd name="T0" fmla="*/ 0 w 133"/>
                  <a:gd name="T1" fmla="*/ 0 h 537"/>
                  <a:gd name="T2" fmla="*/ 7 w 133"/>
                  <a:gd name="T3" fmla="*/ 1 h 537"/>
                  <a:gd name="T4" fmla="*/ 7 w 133"/>
                  <a:gd name="T5" fmla="*/ 59 h 537"/>
                  <a:gd name="T6" fmla="*/ 0 w 133"/>
                  <a:gd name="T7" fmla="*/ 58 h 537"/>
                  <a:gd name="T8" fmla="*/ 0 w 133"/>
                  <a:gd name="T9" fmla="*/ 0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537">
                    <a:moveTo>
                      <a:pt x="0" y="0"/>
                    </a:moveTo>
                    <a:lnTo>
                      <a:pt x="133" y="6"/>
                    </a:lnTo>
                    <a:lnTo>
                      <a:pt x="133" y="537"/>
                    </a:lnTo>
                    <a:lnTo>
                      <a:pt x="0" y="530"/>
                    </a:lnTo>
                    <a:lnTo>
                      <a:pt x="0" y="0"/>
                    </a:lnTo>
                    <a:close/>
                  </a:path>
                </a:pathLst>
              </a:custGeom>
              <a:solidFill>
                <a:srgbClr val="0000FF"/>
              </a:solidFill>
              <a:ln w="0">
                <a:solidFill>
                  <a:srgbClr val="000000"/>
                </a:solidFill>
                <a:prstDash val="solid"/>
                <a:round/>
                <a:headEnd/>
                <a:tailEnd/>
              </a:ln>
            </p:spPr>
            <p:txBody>
              <a:bodyPr/>
              <a:lstStyle/>
              <a:p>
                <a:endParaRPr lang="en-US" dirty="0"/>
              </a:p>
            </p:txBody>
          </p:sp>
          <p:sp>
            <p:nvSpPr>
              <p:cNvPr id="17436" name="Line 1036"/>
              <p:cNvSpPr>
                <a:spLocks noChangeShapeType="1"/>
              </p:cNvSpPr>
              <p:nvPr/>
            </p:nvSpPr>
            <p:spPr bwMode="auto">
              <a:xfrm flipH="1" flipV="1">
                <a:off x="4675" y="447"/>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37" name="Line 1037"/>
              <p:cNvSpPr>
                <a:spLocks noChangeShapeType="1"/>
              </p:cNvSpPr>
              <p:nvPr/>
            </p:nvSpPr>
            <p:spPr bwMode="auto">
              <a:xfrm flipH="1" flipV="1">
                <a:off x="4675" y="44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38" name="Line 1038"/>
              <p:cNvSpPr>
                <a:spLocks noChangeShapeType="1"/>
              </p:cNvSpPr>
              <p:nvPr/>
            </p:nvSpPr>
            <p:spPr bwMode="auto">
              <a:xfrm flipH="1" flipV="1">
                <a:off x="4675" y="4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39" name="Line 1039"/>
              <p:cNvSpPr>
                <a:spLocks noChangeShapeType="1"/>
              </p:cNvSpPr>
              <p:nvPr/>
            </p:nvSpPr>
            <p:spPr bwMode="auto">
              <a:xfrm flipH="1" flipV="1">
                <a:off x="4675" y="453"/>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0" name="Line 1040"/>
              <p:cNvSpPr>
                <a:spLocks noChangeShapeType="1"/>
              </p:cNvSpPr>
              <p:nvPr/>
            </p:nvSpPr>
            <p:spPr bwMode="auto">
              <a:xfrm flipH="1" flipV="1">
                <a:off x="4675" y="455"/>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1" name="Line 1041"/>
              <p:cNvSpPr>
                <a:spLocks noChangeShapeType="1"/>
              </p:cNvSpPr>
              <p:nvPr/>
            </p:nvSpPr>
            <p:spPr bwMode="auto">
              <a:xfrm flipH="1" flipV="1">
                <a:off x="4675" y="457"/>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2" name="Line 1042"/>
              <p:cNvSpPr>
                <a:spLocks noChangeShapeType="1"/>
              </p:cNvSpPr>
              <p:nvPr/>
            </p:nvSpPr>
            <p:spPr bwMode="auto">
              <a:xfrm flipH="1" flipV="1">
                <a:off x="4675" y="45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3" name="Line 1043"/>
              <p:cNvSpPr>
                <a:spLocks noChangeShapeType="1"/>
              </p:cNvSpPr>
              <p:nvPr/>
            </p:nvSpPr>
            <p:spPr bwMode="auto">
              <a:xfrm flipH="1" flipV="1">
                <a:off x="4675" y="46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4" name="Line 1044"/>
              <p:cNvSpPr>
                <a:spLocks noChangeShapeType="1"/>
              </p:cNvSpPr>
              <p:nvPr/>
            </p:nvSpPr>
            <p:spPr bwMode="auto">
              <a:xfrm flipH="1" flipV="1">
                <a:off x="4675" y="463"/>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5" name="Line 1045"/>
              <p:cNvSpPr>
                <a:spLocks noChangeShapeType="1"/>
              </p:cNvSpPr>
              <p:nvPr/>
            </p:nvSpPr>
            <p:spPr bwMode="auto">
              <a:xfrm flipH="1" flipV="1">
                <a:off x="4675" y="465"/>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6" name="Line 1046"/>
              <p:cNvSpPr>
                <a:spLocks noChangeShapeType="1"/>
              </p:cNvSpPr>
              <p:nvPr/>
            </p:nvSpPr>
            <p:spPr bwMode="auto">
              <a:xfrm flipH="1" flipV="1">
                <a:off x="4675" y="467"/>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7" name="Line 1047"/>
              <p:cNvSpPr>
                <a:spLocks noChangeShapeType="1"/>
              </p:cNvSpPr>
              <p:nvPr/>
            </p:nvSpPr>
            <p:spPr bwMode="auto">
              <a:xfrm flipH="1" flipV="1">
                <a:off x="4675" y="46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8" name="Line 1048"/>
              <p:cNvSpPr>
                <a:spLocks noChangeShapeType="1"/>
              </p:cNvSpPr>
              <p:nvPr/>
            </p:nvSpPr>
            <p:spPr bwMode="auto">
              <a:xfrm flipH="1" flipV="1">
                <a:off x="4678" y="47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49" name="Line 1049"/>
              <p:cNvSpPr>
                <a:spLocks noChangeShapeType="1"/>
              </p:cNvSpPr>
              <p:nvPr/>
            </p:nvSpPr>
            <p:spPr bwMode="auto">
              <a:xfrm flipH="1" flipV="1">
                <a:off x="4678" y="479"/>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50" name="Line 1050"/>
              <p:cNvSpPr>
                <a:spLocks noChangeShapeType="1"/>
              </p:cNvSpPr>
              <p:nvPr/>
            </p:nvSpPr>
            <p:spPr bwMode="auto">
              <a:xfrm flipH="1" flipV="1">
                <a:off x="4678" y="481"/>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51" name="Line 1051"/>
              <p:cNvSpPr>
                <a:spLocks noChangeShapeType="1"/>
              </p:cNvSpPr>
              <p:nvPr/>
            </p:nvSpPr>
            <p:spPr bwMode="auto">
              <a:xfrm flipH="1" flipV="1">
                <a:off x="4678" y="483"/>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52" name="Line 1052"/>
              <p:cNvSpPr>
                <a:spLocks noChangeShapeType="1"/>
              </p:cNvSpPr>
              <p:nvPr/>
            </p:nvSpPr>
            <p:spPr bwMode="auto">
              <a:xfrm flipH="1" flipV="1">
                <a:off x="4678" y="485"/>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53" name="Line 1053"/>
              <p:cNvSpPr>
                <a:spLocks noChangeShapeType="1"/>
              </p:cNvSpPr>
              <p:nvPr/>
            </p:nvSpPr>
            <p:spPr bwMode="auto">
              <a:xfrm flipH="1" flipV="1">
                <a:off x="4678" y="487"/>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54" name="Line 1054"/>
              <p:cNvSpPr>
                <a:spLocks noChangeShapeType="1"/>
              </p:cNvSpPr>
              <p:nvPr/>
            </p:nvSpPr>
            <p:spPr bwMode="auto">
              <a:xfrm flipH="1" flipV="1">
                <a:off x="4678" y="489"/>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55" name="Line 1055"/>
              <p:cNvSpPr>
                <a:spLocks noChangeShapeType="1"/>
              </p:cNvSpPr>
              <p:nvPr/>
            </p:nvSpPr>
            <p:spPr bwMode="auto">
              <a:xfrm flipH="1" flipV="1">
                <a:off x="4678" y="491"/>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56" name="Line 1056"/>
              <p:cNvSpPr>
                <a:spLocks noChangeShapeType="1"/>
              </p:cNvSpPr>
              <p:nvPr/>
            </p:nvSpPr>
            <p:spPr bwMode="auto">
              <a:xfrm flipH="1" flipV="1">
                <a:off x="4678" y="493"/>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57" name="Line 1057"/>
              <p:cNvSpPr>
                <a:spLocks noChangeShapeType="1"/>
              </p:cNvSpPr>
              <p:nvPr/>
            </p:nvSpPr>
            <p:spPr bwMode="auto">
              <a:xfrm flipH="1" flipV="1">
                <a:off x="4678" y="495"/>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58" name="Line 1058"/>
              <p:cNvSpPr>
                <a:spLocks noChangeShapeType="1"/>
              </p:cNvSpPr>
              <p:nvPr/>
            </p:nvSpPr>
            <p:spPr bwMode="auto">
              <a:xfrm flipH="1" flipV="1">
                <a:off x="4678" y="497"/>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59" name="Line 1059"/>
              <p:cNvSpPr>
                <a:spLocks noChangeShapeType="1"/>
              </p:cNvSpPr>
              <p:nvPr/>
            </p:nvSpPr>
            <p:spPr bwMode="auto">
              <a:xfrm flipH="1" flipV="1">
                <a:off x="4678" y="498"/>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60" name="Line 1060"/>
              <p:cNvSpPr>
                <a:spLocks noChangeShapeType="1"/>
              </p:cNvSpPr>
              <p:nvPr/>
            </p:nvSpPr>
            <p:spPr bwMode="auto">
              <a:xfrm flipH="1" flipV="1">
                <a:off x="4678" y="50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61" name="Line 1061"/>
              <p:cNvSpPr>
                <a:spLocks noChangeShapeType="1"/>
              </p:cNvSpPr>
              <p:nvPr/>
            </p:nvSpPr>
            <p:spPr bwMode="auto">
              <a:xfrm flipH="1" flipV="1">
                <a:off x="4678" y="50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62" name="Line 1062"/>
              <p:cNvSpPr>
                <a:spLocks noChangeShapeType="1"/>
              </p:cNvSpPr>
              <p:nvPr/>
            </p:nvSpPr>
            <p:spPr bwMode="auto">
              <a:xfrm flipH="1" flipV="1">
                <a:off x="4675" y="47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63" name="Line 1063"/>
              <p:cNvSpPr>
                <a:spLocks noChangeShapeType="1"/>
              </p:cNvSpPr>
              <p:nvPr/>
            </p:nvSpPr>
            <p:spPr bwMode="auto">
              <a:xfrm flipH="1" flipV="1">
                <a:off x="4675" y="479"/>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64" name="Line 1064"/>
              <p:cNvSpPr>
                <a:spLocks noChangeShapeType="1"/>
              </p:cNvSpPr>
              <p:nvPr/>
            </p:nvSpPr>
            <p:spPr bwMode="auto">
              <a:xfrm flipH="1" flipV="1">
                <a:off x="4675" y="48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65" name="Line 1065"/>
              <p:cNvSpPr>
                <a:spLocks noChangeShapeType="1"/>
              </p:cNvSpPr>
              <p:nvPr/>
            </p:nvSpPr>
            <p:spPr bwMode="auto">
              <a:xfrm flipH="1" flipV="1">
                <a:off x="4675" y="48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66" name="Line 1066"/>
              <p:cNvSpPr>
                <a:spLocks noChangeShapeType="1"/>
              </p:cNvSpPr>
              <p:nvPr/>
            </p:nvSpPr>
            <p:spPr bwMode="auto">
              <a:xfrm flipH="1" flipV="1">
                <a:off x="4675" y="484"/>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67" name="Line 1067"/>
              <p:cNvSpPr>
                <a:spLocks noChangeShapeType="1"/>
              </p:cNvSpPr>
              <p:nvPr/>
            </p:nvSpPr>
            <p:spPr bwMode="auto">
              <a:xfrm flipH="1" flipV="1">
                <a:off x="4675" y="48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68" name="Line 1068"/>
              <p:cNvSpPr>
                <a:spLocks noChangeShapeType="1"/>
              </p:cNvSpPr>
              <p:nvPr/>
            </p:nvSpPr>
            <p:spPr bwMode="auto">
              <a:xfrm flipH="1" flipV="1">
                <a:off x="4675" y="488"/>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69" name="Line 1069"/>
              <p:cNvSpPr>
                <a:spLocks noChangeShapeType="1"/>
              </p:cNvSpPr>
              <p:nvPr/>
            </p:nvSpPr>
            <p:spPr bwMode="auto">
              <a:xfrm flipH="1" flipV="1">
                <a:off x="4675" y="49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70" name="Line 1070"/>
              <p:cNvSpPr>
                <a:spLocks noChangeShapeType="1"/>
              </p:cNvSpPr>
              <p:nvPr/>
            </p:nvSpPr>
            <p:spPr bwMode="auto">
              <a:xfrm flipH="1" flipV="1">
                <a:off x="4675" y="49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71" name="Line 1071"/>
              <p:cNvSpPr>
                <a:spLocks noChangeShapeType="1"/>
              </p:cNvSpPr>
              <p:nvPr/>
            </p:nvSpPr>
            <p:spPr bwMode="auto">
              <a:xfrm flipH="1" flipV="1">
                <a:off x="4675" y="494"/>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72" name="Line 1072"/>
              <p:cNvSpPr>
                <a:spLocks noChangeShapeType="1"/>
              </p:cNvSpPr>
              <p:nvPr/>
            </p:nvSpPr>
            <p:spPr bwMode="auto">
              <a:xfrm flipH="1" flipV="1">
                <a:off x="4675" y="496"/>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73" name="Line 1073"/>
              <p:cNvSpPr>
                <a:spLocks noChangeShapeType="1"/>
              </p:cNvSpPr>
              <p:nvPr/>
            </p:nvSpPr>
            <p:spPr bwMode="auto">
              <a:xfrm flipH="1" flipV="1">
                <a:off x="4675" y="498"/>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74" name="Line 1074"/>
              <p:cNvSpPr>
                <a:spLocks noChangeShapeType="1"/>
              </p:cNvSpPr>
              <p:nvPr/>
            </p:nvSpPr>
            <p:spPr bwMode="auto">
              <a:xfrm flipH="1" flipV="1">
                <a:off x="4675" y="500"/>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75" name="Line 1075"/>
              <p:cNvSpPr>
                <a:spLocks noChangeShapeType="1"/>
              </p:cNvSpPr>
              <p:nvPr/>
            </p:nvSpPr>
            <p:spPr bwMode="auto">
              <a:xfrm flipH="1" flipV="1">
                <a:off x="4675" y="502"/>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76" name="Freeform 1076"/>
              <p:cNvSpPr>
                <a:spLocks/>
              </p:cNvSpPr>
              <p:nvPr/>
            </p:nvSpPr>
            <p:spPr bwMode="auto">
              <a:xfrm>
                <a:off x="4651" y="446"/>
                <a:ext cx="7" cy="59"/>
              </a:xfrm>
              <a:custGeom>
                <a:avLst/>
                <a:gdLst>
                  <a:gd name="T0" fmla="*/ 7 w 133"/>
                  <a:gd name="T1" fmla="*/ 0 h 536"/>
                  <a:gd name="T2" fmla="*/ 0 w 133"/>
                  <a:gd name="T3" fmla="*/ 1 h 536"/>
                  <a:gd name="T4" fmla="*/ 0 w 133"/>
                  <a:gd name="T5" fmla="*/ 59 h 536"/>
                  <a:gd name="T6" fmla="*/ 7 w 133"/>
                  <a:gd name="T7" fmla="*/ 58 h 536"/>
                  <a:gd name="T8" fmla="*/ 7 w 133"/>
                  <a:gd name="T9" fmla="*/ 0 h 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536">
                    <a:moveTo>
                      <a:pt x="133" y="0"/>
                    </a:moveTo>
                    <a:lnTo>
                      <a:pt x="0" y="6"/>
                    </a:lnTo>
                    <a:lnTo>
                      <a:pt x="0" y="536"/>
                    </a:lnTo>
                    <a:lnTo>
                      <a:pt x="133" y="529"/>
                    </a:lnTo>
                    <a:lnTo>
                      <a:pt x="133" y="0"/>
                    </a:lnTo>
                    <a:close/>
                  </a:path>
                </a:pathLst>
              </a:custGeom>
              <a:solidFill>
                <a:srgbClr val="0000FF"/>
              </a:solidFill>
              <a:ln w="0">
                <a:solidFill>
                  <a:srgbClr val="000000"/>
                </a:solidFill>
                <a:prstDash val="solid"/>
                <a:round/>
                <a:headEnd/>
                <a:tailEnd/>
              </a:ln>
            </p:spPr>
            <p:txBody>
              <a:bodyPr/>
              <a:lstStyle/>
              <a:p>
                <a:endParaRPr lang="en-US" dirty="0"/>
              </a:p>
            </p:txBody>
          </p:sp>
          <p:sp>
            <p:nvSpPr>
              <p:cNvPr id="17477" name="Line 1077"/>
              <p:cNvSpPr>
                <a:spLocks noChangeShapeType="1"/>
              </p:cNvSpPr>
              <p:nvPr/>
            </p:nvSpPr>
            <p:spPr bwMode="auto">
              <a:xfrm flipV="1">
                <a:off x="4652" y="447"/>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78" name="Line 1078"/>
              <p:cNvSpPr>
                <a:spLocks noChangeShapeType="1"/>
              </p:cNvSpPr>
              <p:nvPr/>
            </p:nvSpPr>
            <p:spPr bwMode="auto">
              <a:xfrm flipV="1">
                <a:off x="4652" y="44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79" name="Line 1079"/>
              <p:cNvSpPr>
                <a:spLocks noChangeShapeType="1"/>
              </p:cNvSpPr>
              <p:nvPr/>
            </p:nvSpPr>
            <p:spPr bwMode="auto">
              <a:xfrm flipV="1">
                <a:off x="4652" y="4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80" name="Line 1080"/>
              <p:cNvSpPr>
                <a:spLocks noChangeShapeType="1"/>
              </p:cNvSpPr>
              <p:nvPr/>
            </p:nvSpPr>
            <p:spPr bwMode="auto">
              <a:xfrm flipV="1">
                <a:off x="4652" y="453"/>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81" name="Line 1081"/>
              <p:cNvSpPr>
                <a:spLocks noChangeShapeType="1"/>
              </p:cNvSpPr>
              <p:nvPr/>
            </p:nvSpPr>
            <p:spPr bwMode="auto">
              <a:xfrm flipV="1">
                <a:off x="4652" y="455"/>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82" name="Line 1082"/>
              <p:cNvSpPr>
                <a:spLocks noChangeShapeType="1"/>
              </p:cNvSpPr>
              <p:nvPr/>
            </p:nvSpPr>
            <p:spPr bwMode="auto">
              <a:xfrm flipV="1">
                <a:off x="4652" y="457"/>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83" name="Line 1083"/>
              <p:cNvSpPr>
                <a:spLocks noChangeShapeType="1"/>
              </p:cNvSpPr>
              <p:nvPr/>
            </p:nvSpPr>
            <p:spPr bwMode="auto">
              <a:xfrm flipV="1">
                <a:off x="4652" y="45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84" name="Line 1084"/>
              <p:cNvSpPr>
                <a:spLocks noChangeShapeType="1"/>
              </p:cNvSpPr>
              <p:nvPr/>
            </p:nvSpPr>
            <p:spPr bwMode="auto">
              <a:xfrm flipV="1">
                <a:off x="4652" y="46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85" name="Line 1085"/>
              <p:cNvSpPr>
                <a:spLocks noChangeShapeType="1"/>
              </p:cNvSpPr>
              <p:nvPr/>
            </p:nvSpPr>
            <p:spPr bwMode="auto">
              <a:xfrm flipV="1">
                <a:off x="4652" y="463"/>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86" name="Line 1086"/>
              <p:cNvSpPr>
                <a:spLocks noChangeShapeType="1"/>
              </p:cNvSpPr>
              <p:nvPr/>
            </p:nvSpPr>
            <p:spPr bwMode="auto">
              <a:xfrm flipV="1">
                <a:off x="4652" y="465"/>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87" name="Line 1087"/>
              <p:cNvSpPr>
                <a:spLocks noChangeShapeType="1"/>
              </p:cNvSpPr>
              <p:nvPr/>
            </p:nvSpPr>
            <p:spPr bwMode="auto">
              <a:xfrm flipV="1">
                <a:off x="4652" y="467"/>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88" name="Line 1088"/>
              <p:cNvSpPr>
                <a:spLocks noChangeShapeType="1"/>
              </p:cNvSpPr>
              <p:nvPr/>
            </p:nvSpPr>
            <p:spPr bwMode="auto">
              <a:xfrm flipV="1">
                <a:off x="4652" y="46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89" name="Line 1089"/>
              <p:cNvSpPr>
                <a:spLocks noChangeShapeType="1"/>
              </p:cNvSpPr>
              <p:nvPr/>
            </p:nvSpPr>
            <p:spPr bwMode="auto">
              <a:xfrm flipV="1">
                <a:off x="4652" y="477"/>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90" name="Line 1090"/>
              <p:cNvSpPr>
                <a:spLocks noChangeShapeType="1"/>
              </p:cNvSpPr>
              <p:nvPr/>
            </p:nvSpPr>
            <p:spPr bwMode="auto">
              <a:xfrm flipV="1">
                <a:off x="4652" y="479"/>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91" name="Line 1091"/>
              <p:cNvSpPr>
                <a:spLocks noChangeShapeType="1"/>
              </p:cNvSpPr>
              <p:nvPr/>
            </p:nvSpPr>
            <p:spPr bwMode="auto">
              <a:xfrm flipV="1">
                <a:off x="4652" y="481"/>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92" name="Line 1092"/>
              <p:cNvSpPr>
                <a:spLocks noChangeShapeType="1"/>
              </p:cNvSpPr>
              <p:nvPr/>
            </p:nvSpPr>
            <p:spPr bwMode="auto">
              <a:xfrm flipV="1">
                <a:off x="4652" y="483"/>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93" name="Line 1093"/>
              <p:cNvSpPr>
                <a:spLocks noChangeShapeType="1"/>
              </p:cNvSpPr>
              <p:nvPr/>
            </p:nvSpPr>
            <p:spPr bwMode="auto">
              <a:xfrm flipV="1">
                <a:off x="4652" y="485"/>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94" name="Line 1094"/>
              <p:cNvSpPr>
                <a:spLocks noChangeShapeType="1"/>
              </p:cNvSpPr>
              <p:nvPr/>
            </p:nvSpPr>
            <p:spPr bwMode="auto">
              <a:xfrm flipV="1">
                <a:off x="4652" y="48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95" name="Line 1095"/>
              <p:cNvSpPr>
                <a:spLocks noChangeShapeType="1"/>
              </p:cNvSpPr>
              <p:nvPr/>
            </p:nvSpPr>
            <p:spPr bwMode="auto">
              <a:xfrm flipV="1">
                <a:off x="4652" y="489"/>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96" name="Line 1096"/>
              <p:cNvSpPr>
                <a:spLocks noChangeShapeType="1"/>
              </p:cNvSpPr>
              <p:nvPr/>
            </p:nvSpPr>
            <p:spPr bwMode="auto">
              <a:xfrm flipV="1">
                <a:off x="4652" y="491"/>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97" name="Line 1097"/>
              <p:cNvSpPr>
                <a:spLocks noChangeShapeType="1"/>
              </p:cNvSpPr>
              <p:nvPr/>
            </p:nvSpPr>
            <p:spPr bwMode="auto">
              <a:xfrm flipV="1">
                <a:off x="4652" y="49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98" name="Line 1098"/>
              <p:cNvSpPr>
                <a:spLocks noChangeShapeType="1"/>
              </p:cNvSpPr>
              <p:nvPr/>
            </p:nvSpPr>
            <p:spPr bwMode="auto">
              <a:xfrm flipV="1">
                <a:off x="4652" y="494"/>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99" name="Line 1099"/>
              <p:cNvSpPr>
                <a:spLocks noChangeShapeType="1"/>
              </p:cNvSpPr>
              <p:nvPr/>
            </p:nvSpPr>
            <p:spPr bwMode="auto">
              <a:xfrm flipV="1">
                <a:off x="4652" y="49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00" name="Line 1100"/>
              <p:cNvSpPr>
                <a:spLocks noChangeShapeType="1"/>
              </p:cNvSpPr>
              <p:nvPr/>
            </p:nvSpPr>
            <p:spPr bwMode="auto">
              <a:xfrm flipV="1">
                <a:off x="4652" y="498"/>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01" name="Line 1101"/>
              <p:cNvSpPr>
                <a:spLocks noChangeShapeType="1"/>
              </p:cNvSpPr>
              <p:nvPr/>
            </p:nvSpPr>
            <p:spPr bwMode="auto">
              <a:xfrm flipV="1">
                <a:off x="4652" y="50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02" name="Line 1102"/>
              <p:cNvSpPr>
                <a:spLocks noChangeShapeType="1"/>
              </p:cNvSpPr>
              <p:nvPr/>
            </p:nvSpPr>
            <p:spPr bwMode="auto">
              <a:xfrm flipV="1">
                <a:off x="4652" y="50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03" name="Line 1103"/>
              <p:cNvSpPr>
                <a:spLocks noChangeShapeType="1"/>
              </p:cNvSpPr>
              <p:nvPr/>
            </p:nvSpPr>
            <p:spPr bwMode="auto">
              <a:xfrm flipV="1">
                <a:off x="4655" y="47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04" name="Line 1104"/>
              <p:cNvSpPr>
                <a:spLocks noChangeShapeType="1"/>
              </p:cNvSpPr>
              <p:nvPr/>
            </p:nvSpPr>
            <p:spPr bwMode="auto">
              <a:xfrm flipV="1">
                <a:off x="4655" y="479"/>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05" name="Line 1105"/>
              <p:cNvSpPr>
                <a:spLocks noChangeShapeType="1"/>
              </p:cNvSpPr>
              <p:nvPr/>
            </p:nvSpPr>
            <p:spPr bwMode="auto">
              <a:xfrm flipV="1">
                <a:off x="4655" y="48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06" name="Line 1106"/>
              <p:cNvSpPr>
                <a:spLocks noChangeShapeType="1"/>
              </p:cNvSpPr>
              <p:nvPr/>
            </p:nvSpPr>
            <p:spPr bwMode="auto">
              <a:xfrm flipV="1">
                <a:off x="4655" y="48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07" name="Line 1107"/>
              <p:cNvSpPr>
                <a:spLocks noChangeShapeType="1"/>
              </p:cNvSpPr>
              <p:nvPr/>
            </p:nvSpPr>
            <p:spPr bwMode="auto">
              <a:xfrm flipV="1">
                <a:off x="4655" y="484"/>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08" name="Line 1108"/>
              <p:cNvSpPr>
                <a:spLocks noChangeShapeType="1"/>
              </p:cNvSpPr>
              <p:nvPr/>
            </p:nvSpPr>
            <p:spPr bwMode="auto">
              <a:xfrm flipV="1">
                <a:off x="4655" y="48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09" name="Line 1109"/>
              <p:cNvSpPr>
                <a:spLocks noChangeShapeType="1"/>
              </p:cNvSpPr>
              <p:nvPr/>
            </p:nvSpPr>
            <p:spPr bwMode="auto">
              <a:xfrm flipV="1">
                <a:off x="4655" y="488"/>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10" name="Line 1110"/>
              <p:cNvSpPr>
                <a:spLocks noChangeShapeType="1"/>
              </p:cNvSpPr>
              <p:nvPr/>
            </p:nvSpPr>
            <p:spPr bwMode="auto">
              <a:xfrm flipV="1">
                <a:off x="4655" y="49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11" name="Line 1111"/>
              <p:cNvSpPr>
                <a:spLocks noChangeShapeType="1"/>
              </p:cNvSpPr>
              <p:nvPr/>
            </p:nvSpPr>
            <p:spPr bwMode="auto">
              <a:xfrm flipV="1">
                <a:off x="4655" y="49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12" name="Line 1112"/>
              <p:cNvSpPr>
                <a:spLocks noChangeShapeType="1"/>
              </p:cNvSpPr>
              <p:nvPr/>
            </p:nvSpPr>
            <p:spPr bwMode="auto">
              <a:xfrm flipV="1">
                <a:off x="4655" y="494"/>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13" name="Line 1113"/>
              <p:cNvSpPr>
                <a:spLocks noChangeShapeType="1"/>
              </p:cNvSpPr>
              <p:nvPr/>
            </p:nvSpPr>
            <p:spPr bwMode="auto">
              <a:xfrm flipV="1">
                <a:off x="4655" y="496"/>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14" name="Line 1114"/>
              <p:cNvSpPr>
                <a:spLocks noChangeShapeType="1"/>
              </p:cNvSpPr>
              <p:nvPr/>
            </p:nvSpPr>
            <p:spPr bwMode="auto">
              <a:xfrm flipV="1">
                <a:off x="4655" y="498"/>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15" name="Line 1115"/>
              <p:cNvSpPr>
                <a:spLocks noChangeShapeType="1"/>
              </p:cNvSpPr>
              <p:nvPr/>
            </p:nvSpPr>
            <p:spPr bwMode="auto">
              <a:xfrm flipV="1">
                <a:off x="4655" y="500"/>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16" name="Line 1116"/>
              <p:cNvSpPr>
                <a:spLocks noChangeShapeType="1"/>
              </p:cNvSpPr>
              <p:nvPr/>
            </p:nvSpPr>
            <p:spPr bwMode="auto">
              <a:xfrm flipV="1">
                <a:off x="4655" y="502"/>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17" name="Rectangle 1117"/>
              <p:cNvSpPr>
                <a:spLocks noChangeArrowheads="1"/>
              </p:cNvSpPr>
              <p:nvPr/>
            </p:nvSpPr>
            <p:spPr bwMode="auto">
              <a:xfrm>
                <a:off x="4663" y="446"/>
                <a:ext cx="1"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518" name="Rectangle 1118"/>
              <p:cNvSpPr>
                <a:spLocks noChangeArrowheads="1"/>
              </p:cNvSpPr>
              <p:nvPr/>
            </p:nvSpPr>
            <p:spPr bwMode="auto">
              <a:xfrm>
                <a:off x="4668" y="446"/>
                <a:ext cx="1"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519" name="Rectangle 1119"/>
              <p:cNvSpPr>
                <a:spLocks noChangeArrowheads="1"/>
              </p:cNvSpPr>
              <p:nvPr/>
            </p:nvSpPr>
            <p:spPr bwMode="auto">
              <a:xfrm>
                <a:off x="4659" y="460"/>
                <a:ext cx="14"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520" name="Rectangle 1120"/>
              <p:cNvSpPr>
                <a:spLocks noChangeArrowheads="1"/>
              </p:cNvSpPr>
              <p:nvPr/>
            </p:nvSpPr>
            <p:spPr bwMode="auto">
              <a:xfrm>
                <a:off x="4659" y="474"/>
                <a:ext cx="14"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521" name="Rectangle 1121"/>
              <p:cNvSpPr>
                <a:spLocks noChangeArrowheads="1"/>
              </p:cNvSpPr>
              <p:nvPr/>
            </p:nvSpPr>
            <p:spPr bwMode="auto">
              <a:xfrm>
                <a:off x="4659" y="488"/>
                <a:ext cx="14"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522" name="Rectangle 1122"/>
              <p:cNvSpPr>
                <a:spLocks noChangeArrowheads="1"/>
              </p:cNvSpPr>
              <p:nvPr/>
            </p:nvSpPr>
            <p:spPr bwMode="auto">
              <a:xfrm>
                <a:off x="4655" y="439"/>
                <a:ext cx="23"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523" name="Rectangle 1123"/>
              <p:cNvSpPr>
                <a:spLocks noChangeArrowheads="1"/>
              </p:cNvSpPr>
              <p:nvPr/>
            </p:nvSpPr>
            <p:spPr bwMode="auto">
              <a:xfrm>
                <a:off x="4655" y="439"/>
                <a:ext cx="23"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524" name="Rectangle 1124"/>
              <p:cNvSpPr>
                <a:spLocks noChangeArrowheads="1"/>
              </p:cNvSpPr>
              <p:nvPr/>
            </p:nvSpPr>
            <p:spPr bwMode="auto">
              <a:xfrm>
                <a:off x="4573" y="440"/>
                <a:ext cx="20" cy="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525" name="Rectangle 1125"/>
              <p:cNvSpPr>
                <a:spLocks noChangeArrowheads="1"/>
              </p:cNvSpPr>
              <p:nvPr/>
            </p:nvSpPr>
            <p:spPr bwMode="auto">
              <a:xfrm>
                <a:off x="4577" y="449"/>
                <a:ext cx="13"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526" name="Freeform 1126"/>
              <p:cNvSpPr>
                <a:spLocks/>
              </p:cNvSpPr>
              <p:nvPr/>
            </p:nvSpPr>
            <p:spPr bwMode="auto">
              <a:xfrm>
                <a:off x="4591" y="446"/>
                <a:ext cx="7" cy="59"/>
              </a:xfrm>
              <a:custGeom>
                <a:avLst/>
                <a:gdLst>
                  <a:gd name="T0" fmla="*/ 0 w 134"/>
                  <a:gd name="T1" fmla="*/ 0 h 537"/>
                  <a:gd name="T2" fmla="*/ 7 w 134"/>
                  <a:gd name="T3" fmla="*/ 1 h 537"/>
                  <a:gd name="T4" fmla="*/ 7 w 134"/>
                  <a:gd name="T5" fmla="*/ 59 h 537"/>
                  <a:gd name="T6" fmla="*/ 0 w 134"/>
                  <a:gd name="T7" fmla="*/ 58 h 537"/>
                  <a:gd name="T8" fmla="*/ 0 w 134"/>
                  <a:gd name="T9" fmla="*/ 0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537">
                    <a:moveTo>
                      <a:pt x="0" y="0"/>
                    </a:moveTo>
                    <a:lnTo>
                      <a:pt x="134" y="6"/>
                    </a:lnTo>
                    <a:lnTo>
                      <a:pt x="134" y="537"/>
                    </a:lnTo>
                    <a:lnTo>
                      <a:pt x="0" y="530"/>
                    </a:lnTo>
                    <a:lnTo>
                      <a:pt x="0" y="0"/>
                    </a:lnTo>
                    <a:close/>
                  </a:path>
                </a:pathLst>
              </a:custGeom>
              <a:solidFill>
                <a:srgbClr val="0000FF"/>
              </a:solidFill>
              <a:ln w="0">
                <a:solidFill>
                  <a:srgbClr val="000000"/>
                </a:solidFill>
                <a:prstDash val="solid"/>
                <a:round/>
                <a:headEnd/>
                <a:tailEnd/>
              </a:ln>
            </p:spPr>
            <p:txBody>
              <a:bodyPr/>
              <a:lstStyle/>
              <a:p>
                <a:endParaRPr lang="en-US" dirty="0"/>
              </a:p>
            </p:txBody>
          </p:sp>
          <p:sp>
            <p:nvSpPr>
              <p:cNvPr id="17527" name="Line 1127"/>
              <p:cNvSpPr>
                <a:spLocks noChangeShapeType="1"/>
              </p:cNvSpPr>
              <p:nvPr/>
            </p:nvSpPr>
            <p:spPr bwMode="auto">
              <a:xfrm flipH="1" flipV="1">
                <a:off x="4592" y="447"/>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28" name="Line 1128"/>
              <p:cNvSpPr>
                <a:spLocks noChangeShapeType="1"/>
              </p:cNvSpPr>
              <p:nvPr/>
            </p:nvSpPr>
            <p:spPr bwMode="auto">
              <a:xfrm flipH="1" flipV="1">
                <a:off x="4592" y="44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29" name="Line 1129"/>
              <p:cNvSpPr>
                <a:spLocks noChangeShapeType="1"/>
              </p:cNvSpPr>
              <p:nvPr/>
            </p:nvSpPr>
            <p:spPr bwMode="auto">
              <a:xfrm flipH="1" flipV="1">
                <a:off x="4592" y="4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30" name="Line 1130"/>
              <p:cNvSpPr>
                <a:spLocks noChangeShapeType="1"/>
              </p:cNvSpPr>
              <p:nvPr/>
            </p:nvSpPr>
            <p:spPr bwMode="auto">
              <a:xfrm flipH="1" flipV="1">
                <a:off x="4592" y="453"/>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31" name="Line 1131"/>
              <p:cNvSpPr>
                <a:spLocks noChangeShapeType="1"/>
              </p:cNvSpPr>
              <p:nvPr/>
            </p:nvSpPr>
            <p:spPr bwMode="auto">
              <a:xfrm flipH="1" flipV="1">
                <a:off x="4592" y="455"/>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32" name="Line 1132"/>
              <p:cNvSpPr>
                <a:spLocks noChangeShapeType="1"/>
              </p:cNvSpPr>
              <p:nvPr/>
            </p:nvSpPr>
            <p:spPr bwMode="auto">
              <a:xfrm flipH="1" flipV="1">
                <a:off x="4592" y="457"/>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33" name="Line 1133"/>
              <p:cNvSpPr>
                <a:spLocks noChangeShapeType="1"/>
              </p:cNvSpPr>
              <p:nvPr/>
            </p:nvSpPr>
            <p:spPr bwMode="auto">
              <a:xfrm flipH="1" flipV="1">
                <a:off x="4592" y="45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34" name="Line 1134"/>
              <p:cNvSpPr>
                <a:spLocks noChangeShapeType="1"/>
              </p:cNvSpPr>
              <p:nvPr/>
            </p:nvSpPr>
            <p:spPr bwMode="auto">
              <a:xfrm flipH="1" flipV="1">
                <a:off x="4592" y="46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35" name="Line 1135"/>
              <p:cNvSpPr>
                <a:spLocks noChangeShapeType="1"/>
              </p:cNvSpPr>
              <p:nvPr/>
            </p:nvSpPr>
            <p:spPr bwMode="auto">
              <a:xfrm flipH="1" flipV="1">
                <a:off x="4592" y="463"/>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36" name="Line 1136"/>
              <p:cNvSpPr>
                <a:spLocks noChangeShapeType="1"/>
              </p:cNvSpPr>
              <p:nvPr/>
            </p:nvSpPr>
            <p:spPr bwMode="auto">
              <a:xfrm flipH="1" flipV="1">
                <a:off x="4592" y="465"/>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37" name="Line 1137"/>
              <p:cNvSpPr>
                <a:spLocks noChangeShapeType="1"/>
              </p:cNvSpPr>
              <p:nvPr/>
            </p:nvSpPr>
            <p:spPr bwMode="auto">
              <a:xfrm flipH="1" flipV="1">
                <a:off x="4592" y="467"/>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38" name="Line 1138"/>
              <p:cNvSpPr>
                <a:spLocks noChangeShapeType="1"/>
              </p:cNvSpPr>
              <p:nvPr/>
            </p:nvSpPr>
            <p:spPr bwMode="auto">
              <a:xfrm flipH="1" flipV="1">
                <a:off x="4592" y="46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39" name="Line 1139"/>
              <p:cNvSpPr>
                <a:spLocks noChangeShapeType="1"/>
              </p:cNvSpPr>
              <p:nvPr/>
            </p:nvSpPr>
            <p:spPr bwMode="auto">
              <a:xfrm flipH="1" flipV="1">
                <a:off x="4595" y="47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40" name="Line 1140"/>
              <p:cNvSpPr>
                <a:spLocks noChangeShapeType="1"/>
              </p:cNvSpPr>
              <p:nvPr/>
            </p:nvSpPr>
            <p:spPr bwMode="auto">
              <a:xfrm flipH="1" flipV="1">
                <a:off x="4595" y="479"/>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41" name="Line 1141"/>
              <p:cNvSpPr>
                <a:spLocks noChangeShapeType="1"/>
              </p:cNvSpPr>
              <p:nvPr/>
            </p:nvSpPr>
            <p:spPr bwMode="auto">
              <a:xfrm flipH="1" flipV="1">
                <a:off x="4595" y="481"/>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42" name="Line 1142"/>
              <p:cNvSpPr>
                <a:spLocks noChangeShapeType="1"/>
              </p:cNvSpPr>
              <p:nvPr/>
            </p:nvSpPr>
            <p:spPr bwMode="auto">
              <a:xfrm flipH="1" flipV="1">
                <a:off x="4595" y="483"/>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43" name="Line 1143"/>
              <p:cNvSpPr>
                <a:spLocks noChangeShapeType="1"/>
              </p:cNvSpPr>
              <p:nvPr/>
            </p:nvSpPr>
            <p:spPr bwMode="auto">
              <a:xfrm flipH="1" flipV="1">
                <a:off x="4595" y="485"/>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44" name="Line 1144"/>
              <p:cNvSpPr>
                <a:spLocks noChangeShapeType="1"/>
              </p:cNvSpPr>
              <p:nvPr/>
            </p:nvSpPr>
            <p:spPr bwMode="auto">
              <a:xfrm flipH="1" flipV="1">
                <a:off x="4595" y="487"/>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45" name="Line 1145"/>
              <p:cNvSpPr>
                <a:spLocks noChangeShapeType="1"/>
              </p:cNvSpPr>
              <p:nvPr/>
            </p:nvSpPr>
            <p:spPr bwMode="auto">
              <a:xfrm flipH="1" flipV="1">
                <a:off x="4595" y="489"/>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46" name="Line 1146"/>
              <p:cNvSpPr>
                <a:spLocks noChangeShapeType="1"/>
              </p:cNvSpPr>
              <p:nvPr/>
            </p:nvSpPr>
            <p:spPr bwMode="auto">
              <a:xfrm flipH="1" flipV="1">
                <a:off x="4595" y="491"/>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47" name="Line 1147"/>
              <p:cNvSpPr>
                <a:spLocks noChangeShapeType="1"/>
              </p:cNvSpPr>
              <p:nvPr/>
            </p:nvSpPr>
            <p:spPr bwMode="auto">
              <a:xfrm flipH="1" flipV="1">
                <a:off x="4595" y="493"/>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48" name="Line 1148"/>
              <p:cNvSpPr>
                <a:spLocks noChangeShapeType="1"/>
              </p:cNvSpPr>
              <p:nvPr/>
            </p:nvSpPr>
            <p:spPr bwMode="auto">
              <a:xfrm flipH="1" flipV="1">
                <a:off x="4595" y="495"/>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49" name="Line 1149"/>
              <p:cNvSpPr>
                <a:spLocks noChangeShapeType="1"/>
              </p:cNvSpPr>
              <p:nvPr/>
            </p:nvSpPr>
            <p:spPr bwMode="auto">
              <a:xfrm flipH="1" flipV="1">
                <a:off x="4595" y="497"/>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50" name="Line 1150"/>
              <p:cNvSpPr>
                <a:spLocks noChangeShapeType="1"/>
              </p:cNvSpPr>
              <p:nvPr/>
            </p:nvSpPr>
            <p:spPr bwMode="auto">
              <a:xfrm flipH="1" flipV="1">
                <a:off x="4595" y="498"/>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51" name="Line 1151"/>
              <p:cNvSpPr>
                <a:spLocks noChangeShapeType="1"/>
              </p:cNvSpPr>
              <p:nvPr/>
            </p:nvSpPr>
            <p:spPr bwMode="auto">
              <a:xfrm flipH="1" flipV="1">
                <a:off x="4595" y="50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52" name="Line 1152"/>
              <p:cNvSpPr>
                <a:spLocks noChangeShapeType="1"/>
              </p:cNvSpPr>
              <p:nvPr/>
            </p:nvSpPr>
            <p:spPr bwMode="auto">
              <a:xfrm flipH="1" flipV="1">
                <a:off x="4595" y="50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53" name="Line 1153"/>
              <p:cNvSpPr>
                <a:spLocks noChangeShapeType="1"/>
              </p:cNvSpPr>
              <p:nvPr/>
            </p:nvSpPr>
            <p:spPr bwMode="auto">
              <a:xfrm flipH="1" flipV="1">
                <a:off x="4592" y="47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54" name="Line 1154"/>
              <p:cNvSpPr>
                <a:spLocks noChangeShapeType="1"/>
              </p:cNvSpPr>
              <p:nvPr/>
            </p:nvSpPr>
            <p:spPr bwMode="auto">
              <a:xfrm flipH="1" flipV="1">
                <a:off x="4592" y="479"/>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55" name="Line 1155"/>
              <p:cNvSpPr>
                <a:spLocks noChangeShapeType="1"/>
              </p:cNvSpPr>
              <p:nvPr/>
            </p:nvSpPr>
            <p:spPr bwMode="auto">
              <a:xfrm flipH="1" flipV="1">
                <a:off x="4592" y="48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56" name="Line 1156"/>
              <p:cNvSpPr>
                <a:spLocks noChangeShapeType="1"/>
              </p:cNvSpPr>
              <p:nvPr/>
            </p:nvSpPr>
            <p:spPr bwMode="auto">
              <a:xfrm flipH="1" flipV="1">
                <a:off x="4592" y="48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57" name="Line 1157"/>
              <p:cNvSpPr>
                <a:spLocks noChangeShapeType="1"/>
              </p:cNvSpPr>
              <p:nvPr/>
            </p:nvSpPr>
            <p:spPr bwMode="auto">
              <a:xfrm flipH="1" flipV="1">
                <a:off x="4592" y="484"/>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58" name="Line 1158"/>
              <p:cNvSpPr>
                <a:spLocks noChangeShapeType="1"/>
              </p:cNvSpPr>
              <p:nvPr/>
            </p:nvSpPr>
            <p:spPr bwMode="auto">
              <a:xfrm flipH="1" flipV="1">
                <a:off x="4592" y="48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59" name="Line 1159"/>
              <p:cNvSpPr>
                <a:spLocks noChangeShapeType="1"/>
              </p:cNvSpPr>
              <p:nvPr/>
            </p:nvSpPr>
            <p:spPr bwMode="auto">
              <a:xfrm flipH="1" flipV="1">
                <a:off x="4592" y="488"/>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60" name="Line 1160"/>
              <p:cNvSpPr>
                <a:spLocks noChangeShapeType="1"/>
              </p:cNvSpPr>
              <p:nvPr/>
            </p:nvSpPr>
            <p:spPr bwMode="auto">
              <a:xfrm flipH="1" flipV="1">
                <a:off x="4592" y="49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61" name="Line 1161"/>
              <p:cNvSpPr>
                <a:spLocks noChangeShapeType="1"/>
              </p:cNvSpPr>
              <p:nvPr/>
            </p:nvSpPr>
            <p:spPr bwMode="auto">
              <a:xfrm flipH="1" flipV="1">
                <a:off x="4592" y="49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62" name="Line 1162"/>
              <p:cNvSpPr>
                <a:spLocks noChangeShapeType="1"/>
              </p:cNvSpPr>
              <p:nvPr/>
            </p:nvSpPr>
            <p:spPr bwMode="auto">
              <a:xfrm flipH="1" flipV="1">
                <a:off x="4592" y="494"/>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7100" name="Group 1364"/>
            <p:cNvGrpSpPr>
              <a:grpSpLocks/>
            </p:cNvGrpSpPr>
            <p:nvPr/>
          </p:nvGrpSpPr>
          <p:grpSpPr bwMode="auto">
            <a:xfrm>
              <a:off x="4526" y="284"/>
              <a:ext cx="238" cy="289"/>
              <a:chOff x="4526" y="284"/>
              <a:chExt cx="238" cy="289"/>
            </a:xfrm>
          </p:grpSpPr>
          <p:sp>
            <p:nvSpPr>
              <p:cNvPr id="17163" name="Line 1164"/>
              <p:cNvSpPr>
                <a:spLocks noChangeShapeType="1"/>
              </p:cNvSpPr>
              <p:nvPr/>
            </p:nvSpPr>
            <p:spPr bwMode="auto">
              <a:xfrm flipH="1" flipV="1">
                <a:off x="4592" y="496"/>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64" name="Line 1165"/>
              <p:cNvSpPr>
                <a:spLocks noChangeShapeType="1"/>
              </p:cNvSpPr>
              <p:nvPr/>
            </p:nvSpPr>
            <p:spPr bwMode="auto">
              <a:xfrm flipH="1" flipV="1">
                <a:off x="4592" y="498"/>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65" name="Line 1166"/>
              <p:cNvSpPr>
                <a:spLocks noChangeShapeType="1"/>
              </p:cNvSpPr>
              <p:nvPr/>
            </p:nvSpPr>
            <p:spPr bwMode="auto">
              <a:xfrm flipH="1" flipV="1">
                <a:off x="4592" y="500"/>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66" name="Line 1167"/>
              <p:cNvSpPr>
                <a:spLocks noChangeShapeType="1"/>
              </p:cNvSpPr>
              <p:nvPr/>
            </p:nvSpPr>
            <p:spPr bwMode="auto">
              <a:xfrm flipH="1" flipV="1">
                <a:off x="4592" y="502"/>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67" name="Freeform 1168"/>
              <p:cNvSpPr>
                <a:spLocks/>
              </p:cNvSpPr>
              <p:nvPr/>
            </p:nvSpPr>
            <p:spPr bwMode="auto">
              <a:xfrm>
                <a:off x="4568" y="446"/>
                <a:ext cx="7" cy="59"/>
              </a:xfrm>
              <a:custGeom>
                <a:avLst/>
                <a:gdLst>
                  <a:gd name="T0" fmla="*/ 7 w 134"/>
                  <a:gd name="T1" fmla="*/ 0 h 536"/>
                  <a:gd name="T2" fmla="*/ 0 w 134"/>
                  <a:gd name="T3" fmla="*/ 1 h 536"/>
                  <a:gd name="T4" fmla="*/ 0 w 134"/>
                  <a:gd name="T5" fmla="*/ 59 h 536"/>
                  <a:gd name="T6" fmla="*/ 7 w 134"/>
                  <a:gd name="T7" fmla="*/ 58 h 536"/>
                  <a:gd name="T8" fmla="*/ 7 w 134"/>
                  <a:gd name="T9" fmla="*/ 0 h 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536">
                    <a:moveTo>
                      <a:pt x="134" y="0"/>
                    </a:moveTo>
                    <a:lnTo>
                      <a:pt x="0" y="6"/>
                    </a:lnTo>
                    <a:lnTo>
                      <a:pt x="0" y="536"/>
                    </a:lnTo>
                    <a:lnTo>
                      <a:pt x="134" y="529"/>
                    </a:lnTo>
                    <a:lnTo>
                      <a:pt x="134" y="0"/>
                    </a:lnTo>
                    <a:close/>
                  </a:path>
                </a:pathLst>
              </a:custGeom>
              <a:solidFill>
                <a:srgbClr val="0000FF"/>
              </a:solidFill>
              <a:ln w="0">
                <a:solidFill>
                  <a:srgbClr val="000000"/>
                </a:solidFill>
                <a:prstDash val="solid"/>
                <a:round/>
                <a:headEnd/>
                <a:tailEnd/>
              </a:ln>
            </p:spPr>
            <p:txBody>
              <a:bodyPr/>
              <a:lstStyle/>
              <a:p>
                <a:endParaRPr lang="en-US" dirty="0"/>
              </a:p>
            </p:txBody>
          </p:sp>
          <p:sp>
            <p:nvSpPr>
              <p:cNvPr id="17168" name="Line 1169"/>
              <p:cNvSpPr>
                <a:spLocks noChangeShapeType="1"/>
              </p:cNvSpPr>
              <p:nvPr/>
            </p:nvSpPr>
            <p:spPr bwMode="auto">
              <a:xfrm flipV="1">
                <a:off x="4569" y="447"/>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69" name="Line 1170"/>
              <p:cNvSpPr>
                <a:spLocks noChangeShapeType="1"/>
              </p:cNvSpPr>
              <p:nvPr/>
            </p:nvSpPr>
            <p:spPr bwMode="auto">
              <a:xfrm flipV="1">
                <a:off x="4569" y="44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70" name="Line 1171"/>
              <p:cNvSpPr>
                <a:spLocks noChangeShapeType="1"/>
              </p:cNvSpPr>
              <p:nvPr/>
            </p:nvSpPr>
            <p:spPr bwMode="auto">
              <a:xfrm flipV="1">
                <a:off x="4569" y="4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71" name="Line 1172"/>
              <p:cNvSpPr>
                <a:spLocks noChangeShapeType="1"/>
              </p:cNvSpPr>
              <p:nvPr/>
            </p:nvSpPr>
            <p:spPr bwMode="auto">
              <a:xfrm flipV="1">
                <a:off x="4569" y="453"/>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72" name="Line 1173"/>
              <p:cNvSpPr>
                <a:spLocks noChangeShapeType="1"/>
              </p:cNvSpPr>
              <p:nvPr/>
            </p:nvSpPr>
            <p:spPr bwMode="auto">
              <a:xfrm flipV="1">
                <a:off x="4569" y="455"/>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73" name="Line 1174"/>
              <p:cNvSpPr>
                <a:spLocks noChangeShapeType="1"/>
              </p:cNvSpPr>
              <p:nvPr/>
            </p:nvSpPr>
            <p:spPr bwMode="auto">
              <a:xfrm flipV="1">
                <a:off x="4569" y="457"/>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74" name="Line 1175"/>
              <p:cNvSpPr>
                <a:spLocks noChangeShapeType="1"/>
              </p:cNvSpPr>
              <p:nvPr/>
            </p:nvSpPr>
            <p:spPr bwMode="auto">
              <a:xfrm flipV="1">
                <a:off x="4569" y="45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75" name="Line 1176"/>
              <p:cNvSpPr>
                <a:spLocks noChangeShapeType="1"/>
              </p:cNvSpPr>
              <p:nvPr/>
            </p:nvSpPr>
            <p:spPr bwMode="auto">
              <a:xfrm flipV="1">
                <a:off x="4569" y="46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76" name="Line 1177"/>
              <p:cNvSpPr>
                <a:spLocks noChangeShapeType="1"/>
              </p:cNvSpPr>
              <p:nvPr/>
            </p:nvSpPr>
            <p:spPr bwMode="auto">
              <a:xfrm flipV="1">
                <a:off x="4569" y="463"/>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77" name="Line 1178"/>
              <p:cNvSpPr>
                <a:spLocks noChangeShapeType="1"/>
              </p:cNvSpPr>
              <p:nvPr/>
            </p:nvSpPr>
            <p:spPr bwMode="auto">
              <a:xfrm flipV="1">
                <a:off x="4569" y="465"/>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78" name="Line 1179"/>
              <p:cNvSpPr>
                <a:spLocks noChangeShapeType="1"/>
              </p:cNvSpPr>
              <p:nvPr/>
            </p:nvSpPr>
            <p:spPr bwMode="auto">
              <a:xfrm flipV="1">
                <a:off x="4569" y="467"/>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79" name="Line 1180"/>
              <p:cNvSpPr>
                <a:spLocks noChangeShapeType="1"/>
              </p:cNvSpPr>
              <p:nvPr/>
            </p:nvSpPr>
            <p:spPr bwMode="auto">
              <a:xfrm flipV="1">
                <a:off x="4569" y="46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80" name="Line 1181"/>
              <p:cNvSpPr>
                <a:spLocks noChangeShapeType="1"/>
              </p:cNvSpPr>
              <p:nvPr/>
            </p:nvSpPr>
            <p:spPr bwMode="auto">
              <a:xfrm flipV="1">
                <a:off x="4569" y="477"/>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81" name="Line 1182"/>
              <p:cNvSpPr>
                <a:spLocks noChangeShapeType="1"/>
              </p:cNvSpPr>
              <p:nvPr/>
            </p:nvSpPr>
            <p:spPr bwMode="auto">
              <a:xfrm flipV="1">
                <a:off x="4569" y="479"/>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82" name="Line 1183"/>
              <p:cNvSpPr>
                <a:spLocks noChangeShapeType="1"/>
              </p:cNvSpPr>
              <p:nvPr/>
            </p:nvSpPr>
            <p:spPr bwMode="auto">
              <a:xfrm flipV="1">
                <a:off x="4569" y="481"/>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83" name="Line 1184"/>
              <p:cNvSpPr>
                <a:spLocks noChangeShapeType="1"/>
              </p:cNvSpPr>
              <p:nvPr/>
            </p:nvSpPr>
            <p:spPr bwMode="auto">
              <a:xfrm flipV="1">
                <a:off x="4569" y="483"/>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84" name="Line 1185"/>
              <p:cNvSpPr>
                <a:spLocks noChangeShapeType="1"/>
              </p:cNvSpPr>
              <p:nvPr/>
            </p:nvSpPr>
            <p:spPr bwMode="auto">
              <a:xfrm flipV="1">
                <a:off x="4569" y="485"/>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85" name="Line 1186"/>
              <p:cNvSpPr>
                <a:spLocks noChangeShapeType="1"/>
              </p:cNvSpPr>
              <p:nvPr/>
            </p:nvSpPr>
            <p:spPr bwMode="auto">
              <a:xfrm flipV="1">
                <a:off x="4569" y="48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86" name="Line 1187"/>
              <p:cNvSpPr>
                <a:spLocks noChangeShapeType="1"/>
              </p:cNvSpPr>
              <p:nvPr/>
            </p:nvSpPr>
            <p:spPr bwMode="auto">
              <a:xfrm flipV="1">
                <a:off x="4569" y="489"/>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87" name="Line 1188"/>
              <p:cNvSpPr>
                <a:spLocks noChangeShapeType="1"/>
              </p:cNvSpPr>
              <p:nvPr/>
            </p:nvSpPr>
            <p:spPr bwMode="auto">
              <a:xfrm flipV="1">
                <a:off x="4569" y="491"/>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88" name="Line 1189"/>
              <p:cNvSpPr>
                <a:spLocks noChangeShapeType="1"/>
              </p:cNvSpPr>
              <p:nvPr/>
            </p:nvSpPr>
            <p:spPr bwMode="auto">
              <a:xfrm flipV="1">
                <a:off x="4569" y="49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89" name="Line 1190"/>
              <p:cNvSpPr>
                <a:spLocks noChangeShapeType="1"/>
              </p:cNvSpPr>
              <p:nvPr/>
            </p:nvSpPr>
            <p:spPr bwMode="auto">
              <a:xfrm flipV="1">
                <a:off x="4569" y="494"/>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90" name="Line 1191"/>
              <p:cNvSpPr>
                <a:spLocks noChangeShapeType="1"/>
              </p:cNvSpPr>
              <p:nvPr/>
            </p:nvSpPr>
            <p:spPr bwMode="auto">
              <a:xfrm flipV="1">
                <a:off x="4569" y="49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91" name="Line 1192"/>
              <p:cNvSpPr>
                <a:spLocks noChangeShapeType="1"/>
              </p:cNvSpPr>
              <p:nvPr/>
            </p:nvSpPr>
            <p:spPr bwMode="auto">
              <a:xfrm flipV="1">
                <a:off x="4569" y="498"/>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92" name="Line 1193"/>
              <p:cNvSpPr>
                <a:spLocks noChangeShapeType="1"/>
              </p:cNvSpPr>
              <p:nvPr/>
            </p:nvSpPr>
            <p:spPr bwMode="auto">
              <a:xfrm flipV="1">
                <a:off x="4569" y="50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93" name="Line 1194"/>
              <p:cNvSpPr>
                <a:spLocks noChangeShapeType="1"/>
              </p:cNvSpPr>
              <p:nvPr/>
            </p:nvSpPr>
            <p:spPr bwMode="auto">
              <a:xfrm flipV="1">
                <a:off x="4569" y="50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94" name="Line 1195"/>
              <p:cNvSpPr>
                <a:spLocks noChangeShapeType="1"/>
              </p:cNvSpPr>
              <p:nvPr/>
            </p:nvSpPr>
            <p:spPr bwMode="auto">
              <a:xfrm flipV="1">
                <a:off x="4572" y="47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95" name="Line 1196"/>
              <p:cNvSpPr>
                <a:spLocks noChangeShapeType="1"/>
              </p:cNvSpPr>
              <p:nvPr/>
            </p:nvSpPr>
            <p:spPr bwMode="auto">
              <a:xfrm flipV="1">
                <a:off x="4572" y="479"/>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96" name="Line 1197"/>
              <p:cNvSpPr>
                <a:spLocks noChangeShapeType="1"/>
              </p:cNvSpPr>
              <p:nvPr/>
            </p:nvSpPr>
            <p:spPr bwMode="auto">
              <a:xfrm flipV="1">
                <a:off x="4572" y="48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97" name="Line 1198"/>
              <p:cNvSpPr>
                <a:spLocks noChangeShapeType="1"/>
              </p:cNvSpPr>
              <p:nvPr/>
            </p:nvSpPr>
            <p:spPr bwMode="auto">
              <a:xfrm flipV="1">
                <a:off x="4572" y="48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98" name="Line 1199"/>
              <p:cNvSpPr>
                <a:spLocks noChangeShapeType="1"/>
              </p:cNvSpPr>
              <p:nvPr/>
            </p:nvSpPr>
            <p:spPr bwMode="auto">
              <a:xfrm flipV="1">
                <a:off x="4572" y="484"/>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99" name="Line 1200"/>
              <p:cNvSpPr>
                <a:spLocks noChangeShapeType="1"/>
              </p:cNvSpPr>
              <p:nvPr/>
            </p:nvSpPr>
            <p:spPr bwMode="auto">
              <a:xfrm flipV="1">
                <a:off x="4572" y="48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00" name="Line 1201"/>
              <p:cNvSpPr>
                <a:spLocks noChangeShapeType="1"/>
              </p:cNvSpPr>
              <p:nvPr/>
            </p:nvSpPr>
            <p:spPr bwMode="auto">
              <a:xfrm flipV="1">
                <a:off x="4572" y="488"/>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01" name="Line 1202"/>
              <p:cNvSpPr>
                <a:spLocks noChangeShapeType="1"/>
              </p:cNvSpPr>
              <p:nvPr/>
            </p:nvSpPr>
            <p:spPr bwMode="auto">
              <a:xfrm flipV="1">
                <a:off x="4572" y="49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02" name="Line 1203"/>
              <p:cNvSpPr>
                <a:spLocks noChangeShapeType="1"/>
              </p:cNvSpPr>
              <p:nvPr/>
            </p:nvSpPr>
            <p:spPr bwMode="auto">
              <a:xfrm flipV="1">
                <a:off x="4572" y="49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03" name="Line 1204"/>
              <p:cNvSpPr>
                <a:spLocks noChangeShapeType="1"/>
              </p:cNvSpPr>
              <p:nvPr/>
            </p:nvSpPr>
            <p:spPr bwMode="auto">
              <a:xfrm flipV="1">
                <a:off x="4572" y="494"/>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04" name="Line 1205"/>
              <p:cNvSpPr>
                <a:spLocks noChangeShapeType="1"/>
              </p:cNvSpPr>
              <p:nvPr/>
            </p:nvSpPr>
            <p:spPr bwMode="auto">
              <a:xfrm flipV="1">
                <a:off x="4572" y="496"/>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05" name="Line 1206"/>
              <p:cNvSpPr>
                <a:spLocks noChangeShapeType="1"/>
              </p:cNvSpPr>
              <p:nvPr/>
            </p:nvSpPr>
            <p:spPr bwMode="auto">
              <a:xfrm flipV="1">
                <a:off x="4572" y="498"/>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06" name="Line 1207"/>
              <p:cNvSpPr>
                <a:spLocks noChangeShapeType="1"/>
              </p:cNvSpPr>
              <p:nvPr/>
            </p:nvSpPr>
            <p:spPr bwMode="auto">
              <a:xfrm flipV="1">
                <a:off x="4572" y="500"/>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07" name="Line 1208"/>
              <p:cNvSpPr>
                <a:spLocks noChangeShapeType="1"/>
              </p:cNvSpPr>
              <p:nvPr/>
            </p:nvSpPr>
            <p:spPr bwMode="auto">
              <a:xfrm flipV="1">
                <a:off x="4572" y="502"/>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08" name="Rectangle 1209"/>
              <p:cNvSpPr>
                <a:spLocks noChangeArrowheads="1"/>
              </p:cNvSpPr>
              <p:nvPr/>
            </p:nvSpPr>
            <p:spPr bwMode="auto">
              <a:xfrm>
                <a:off x="4580" y="446"/>
                <a:ext cx="1"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209" name="Rectangle 1210"/>
              <p:cNvSpPr>
                <a:spLocks noChangeArrowheads="1"/>
              </p:cNvSpPr>
              <p:nvPr/>
            </p:nvSpPr>
            <p:spPr bwMode="auto">
              <a:xfrm>
                <a:off x="4585" y="446"/>
                <a:ext cx="1"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210" name="Rectangle 1211"/>
              <p:cNvSpPr>
                <a:spLocks noChangeArrowheads="1"/>
              </p:cNvSpPr>
              <p:nvPr/>
            </p:nvSpPr>
            <p:spPr bwMode="auto">
              <a:xfrm>
                <a:off x="4576" y="460"/>
                <a:ext cx="14"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211" name="Rectangle 1212"/>
              <p:cNvSpPr>
                <a:spLocks noChangeArrowheads="1"/>
              </p:cNvSpPr>
              <p:nvPr/>
            </p:nvSpPr>
            <p:spPr bwMode="auto">
              <a:xfrm>
                <a:off x="4576" y="474"/>
                <a:ext cx="14"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212" name="Rectangle 1213"/>
              <p:cNvSpPr>
                <a:spLocks noChangeArrowheads="1"/>
              </p:cNvSpPr>
              <p:nvPr/>
            </p:nvSpPr>
            <p:spPr bwMode="auto">
              <a:xfrm>
                <a:off x="4576" y="488"/>
                <a:ext cx="14"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213" name="Rectangle 1214"/>
              <p:cNvSpPr>
                <a:spLocks noChangeArrowheads="1"/>
              </p:cNvSpPr>
              <p:nvPr/>
            </p:nvSpPr>
            <p:spPr bwMode="auto">
              <a:xfrm>
                <a:off x="4572" y="439"/>
                <a:ext cx="23"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214" name="Rectangle 1215"/>
              <p:cNvSpPr>
                <a:spLocks noChangeArrowheads="1"/>
              </p:cNvSpPr>
              <p:nvPr/>
            </p:nvSpPr>
            <p:spPr bwMode="auto">
              <a:xfrm>
                <a:off x="4572" y="439"/>
                <a:ext cx="23"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215" name="Rectangle 1216"/>
              <p:cNvSpPr>
                <a:spLocks noChangeArrowheads="1"/>
              </p:cNvSpPr>
              <p:nvPr/>
            </p:nvSpPr>
            <p:spPr bwMode="auto">
              <a:xfrm>
                <a:off x="4613" y="430"/>
                <a:ext cx="31"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216" name="Rectangle 1217"/>
              <p:cNvSpPr>
                <a:spLocks noChangeArrowheads="1"/>
              </p:cNvSpPr>
              <p:nvPr/>
            </p:nvSpPr>
            <p:spPr bwMode="auto">
              <a:xfrm>
                <a:off x="4613" y="430"/>
                <a:ext cx="31" cy="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217" name="Rectangle 1218"/>
              <p:cNvSpPr>
                <a:spLocks noChangeArrowheads="1"/>
              </p:cNvSpPr>
              <p:nvPr/>
            </p:nvSpPr>
            <p:spPr bwMode="auto">
              <a:xfrm>
                <a:off x="4614" y="436"/>
                <a:ext cx="5" cy="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218" name="Rectangle 1219"/>
              <p:cNvSpPr>
                <a:spLocks noChangeArrowheads="1"/>
              </p:cNvSpPr>
              <p:nvPr/>
            </p:nvSpPr>
            <p:spPr bwMode="auto">
              <a:xfrm>
                <a:off x="4637" y="436"/>
                <a:ext cx="5" cy="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219" name="Line 1220"/>
              <p:cNvSpPr>
                <a:spLocks noChangeShapeType="1"/>
              </p:cNvSpPr>
              <p:nvPr/>
            </p:nvSpPr>
            <p:spPr bwMode="auto">
              <a:xfrm>
                <a:off x="4619" y="441"/>
                <a:ext cx="18"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20" name="Rectangle 1221"/>
              <p:cNvSpPr>
                <a:spLocks noChangeArrowheads="1"/>
              </p:cNvSpPr>
              <p:nvPr/>
            </p:nvSpPr>
            <p:spPr bwMode="auto">
              <a:xfrm>
                <a:off x="4622" y="449"/>
                <a:ext cx="13" cy="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221" name="Rectangle 1222"/>
              <p:cNvSpPr>
                <a:spLocks noChangeArrowheads="1"/>
              </p:cNvSpPr>
              <p:nvPr/>
            </p:nvSpPr>
            <p:spPr bwMode="auto">
              <a:xfrm>
                <a:off x="4620" y="487"/>
                <a:ext cx="16" cy="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222" name="Rectangle 1223"/>
              <p:cNvSpPr>
                <a:spLocks noChangeArrowheads="1"/>
              </p:cNvSpPr>
              <p:nvPr/>
            </p:nvSpPr>
            <p:spPr bwMode="auto">
              <a:xfrm>
                <a:off x="4620" y="491"/>
                <a:ext cx="16" cy="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223" name="Rectangle 1224"/>
              <p:cNvSpPr>
                <a:spLocks noChangeArrowheads="1"/>
              </p:cNvSpPr>
              <p:nvPr/>
            </p:nvSpPr>
            <p:spPr bwMode="auto">
              <a:xfrm>
                <a:off x="4621" y="514"/>
                <a:ext cx="14" cy="15"/>
              </a:xfrm>
              <a:prstGeom prst="rect">
                <a:avLst/>
              </a:prstGeom>
              <a:noFill/>
              <a:ln w="0">
                <a:solidFill>
                  <a:srgbClr val="6E6E6E"/>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224" name="Freeform 1225"/>
              <p:cNvSpPr>
                <a:spLocks/>
              </p:cNvSpPr>
              <p:nvPr/>
            </p:nvSpPr>
            <p:spPr bwMode="auto">
              <a:xfrm>
                <a:off x="4612" y="539"/>
                <a:ext cx="33" cy="6"/>
              </a:xfrm>
              <a:custGeom>
                <a:avLst/>
                <a:gdLst>
                  <a:gd name="T0" fmla="*/ 31 w 620"/>
                  <a:gd name="T1" fmla="*/ 0 h 60"/>
                  <a:gd name="T2" fmla="*/ 33 w 620"/>
                  <a:gd name="T3" fmla="*/ 6 h 60"/>
                  <a:gd name="T4" fmla="*/ 0 w 620"/>
                  <a:gd name="T5" fmla="*/ 6 h 60"/>
                  <a:gd name="T6" fmla="*/ 2 w 620"/>
                  <a:gd name="T7" fmla="*/ 0 h 60"/>
                  <a:gd name="T8" fmla="*/ 31 w 620"/>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0" h="60">
                    <a:moveTo>
                      <a:pt x="584" y="0"/>
                    </a:moveTo>
                    <a:lnTo>
                      <a:pt x="620" y="60"/>
                    </a:lnTo>
                    <a:lnTo>
                      <a:pt x="0" y="60"/>
                    </a:lnTo>
                    <a:lnTo>
                      <a:pt x="35" y="0"/>
                    </a:lnTo>
                    <a:lnTo>
                      <a:pt x="5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225" name="Rectangle 1226"/>
              <p:cNvSpPr>
                <a:spLocks noChangeArrowheads="1"/>
              </p:cNvSpPr>
              <p:nvPr/>
            </p:nvSpPr>
            <p:spPr bwMode="auto">
              <a:xfrm>
                <a:off x="4612" y="545"/>
                <a:ext cx="3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226" name="Freeform 1227"/>
              <p:cNvSpPr>
                <a:spLocks/>
              </p:cNvSpPr>
              <p:nvPr/>
            </p:nvSpPr>
            <p:spPr bwMode="auto">
              <a:xfrm>
                <a:off x="4641" y="473"/>
                <a:ext cx="9" cy="3"/>
              </a:xfrm>
              <a:custGeom>
                <a:avLst/>
                <a:gdLst>
                  <a:gd name="T0" fmla="*/ 9 w 175"/>
                  <a:gd name="T1" fmla="*/ 3 h 29"/>
                  <a:gd name="T2" fmla="*/ 0 w 175"/>
                  <a:gd name="T3" fmla="*/ 3 h 29"/>
                  <a:gd name="T4" fmla="*/ 0 w 175"/>
                  <a:gd name="T5" fmla="*/ 0 h 29"/>
                  <a:gd name="T6" fmla="*/ 9 w 175"/>
                  <a:gd name="T7" fmla="*/ 0 h 29"/>
                  <a:gd name="T8" fmla="*/ 9 w 175"/>
                  <a:gd name="T9" fmla="*/ 3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29">
                    <a:moveTo>
                      <a:pt x="175" y="29"/>
                    </a:moveTo>
                    <a:lnTo>
                      <a:pt x="0" y="29"/>
                    </a:lnTo>
                    <a:lnTo>
                      <a:pt x="4" y="0"/>
                    </a:lnTo>
                    <a:lnTo>
                      <a:pt x="171" y="0"/>
                    </a:lnTo>
                    <a:lnTo>
                      <a:pt x="175" y="29"/>
                    </a:lnTo>
                    <a:close/>
                  </a:path>
                </a:pathLst>
              </a:custGeom>
              <a:solidFill>
                <a:srgbClr val="6E6E6E"/>
              </a:solidFill>
              <a:ln w="0">
                <a:solidFill>
                  <a:srgbClr val="6E6E6E"/>
                </a:solidFill>
                <a:prstDash val="solid"/>
                <a:round/>
                <a:headEnd/>
                <a:tailEnd/>
              </a:ln>
            </p:spPr>
            <p:txBody>
              <a:bodyPr/>
              <a:lstStyle/>
              <a:p>
                <a:endParaRPr lang="en-US" dirty="0"/>
              </a:p>
            </p:txBody>
          </p:sp>
          <p:sp>
            <p:nvSpPr>
              <p:cNvPr id="17227" name="Freeform 1228"/>
              <p:cNvSpPr>
                <a:spLocks/>
              </p:cNvSpPr>
              <p:nvPr/>
            </p:nvSpPr>
            <p:spPr bwMode="auto">
              <a:xfrm>
                <a:off x="4526" y="545"/>
                <a:ext cx="238" cy="28"/>
              </a:xfrm>
              <a:custGeom>
                <a:avLst/>
                <a:gdLst>
                  <a:gd name="T0" fmla="*/ 238 w 4523"/>
                  <a:gd name="T1" fmla="*/ 28 h 246"/>
                  <a:gd name="T2" fmla="*/ 222 w 4523"/>
                  <a:gd name="T3" fmla="*/ 0 h 246"/>
                  <a:gd name="T4" fmla="*/ 17 w 4523"/>
                  <a:gd name="T5" fmla="*/ 0 h 246"/>
                  <a:gd name="T6" fmla="*/ 0 w 4523"/>
                  <a:gd name="T7" fmla="*/ 28 h 246"/>
                  <a:gd name="T8" fmla="*/ 238 w 4523"/>
                  <a:gd name="T9" fmla="*/ 28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3" h="246">
                    <a:moveTo>
                      <a:pt x="4523" y="246"/>
                    </a:moveTo>
                    <a:lnTo>
                      <a:pt x="4216" y="0"/>
                    </a:lnTo>
                    <a:lnTo>
                      <a:pt x="321" y="0"/>
                    </a:lnTo>
                    <a:lnTo>
                      <a:pt x="0" y="246"/>
                    </a:lnTo>
                    <a:lnTo>
                      <a:pt x="4523" y="24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228" name="Freeform 1229"/>
              <p:cNvSpPr>
                <a:spLocks/>
              </p:cNvSpPr>
              <p:nvPr/>
            </p:nvSpPr>
            <p:spPr bwMode="auto">
              <a:xfrm>
                <a:off x="4549" y="314"/>
                <a:ext cx="196" cy="70"/>
              </a:xfrm>
              <a:custGeom>
                <a:avLst/>
                <a:gdLst>
                  <a:gd name="T0" fmla="*/ 196 w 3726"/>
                  <a:gd name="T1" fmla="*/ 70 h 626"/>
                  <a:gd name="T2" fmla="*/ 180 w 3726"/>
                  <a:gd name="T3" fmla="*/ 0 h 626"/>
                  <a:gd name="T4" fmla="*/ 15 w 3726"/>
                  <a:gd name="T5" fmla="*/ 1 h 626"/>
                  <a:gd name="T6" fmla="*/ 0 w 3726"/>
                  <a:gd name="T7" fmla="*/ 69 h 626"/>
                  <a:gd name="T8" fmla="*/ 196 w 3726"/>
                  <a:gd name="T9" fmla="*/ 70 h 6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26" h="626">
                    <a:moveTo>
                      <a:pt x="3726" y="626"/>
                    </a:moveTo>
                    <a:lnTo>
                      <a:pt x="3422" y="0"/>
                    </a:lnTo>
                    <a:lnTo>
                      <a:pt x="287" y="9"/>
                    </a:lnTo>
                    <a:lnTo>
                      <a:pt x="0" y="616"/>
                    </a:lnTo>
                    <a:lnTo>
                      <a:pt x="3726" y="626"/>
                    </a:lnTo>
                    <a:close/>
                  </a:path>
                </a:pathLst>
              </a:custGeom>
              <a:noFill/>
              <a:ln w="0">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229" name="Rectangle 1230"/>
              <p:cNvSpPr>
                <a:spLocks noChangeArrowheads="1"/>
              </p:cNvSpPr>
              <p:nvPr/>
            </p:nvSpPr>
            <p:spPr bwMode="auto">
              <a:xfrm>
                <a:off x="4581" y="284"/>
                <a:ext cx="6" cy="9"/>
              </a:xfrm>
              <a:prstGeom prst="rect">
                <a:avLst/>
              </a:prstGeom>
              <a:solidFill>
                <a:srgbClr val="CC3300"/>
              </a:solidFill>
              <a:ln w="0">
                <a:solidFill>
                  <a:srgbClr val="402C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230" name="Rectangle 1231"/>
              <p:cNvSpPr>
                <a:spLocks noChangeArrowheads="1"/>
              </p:cNvSpPr>
              <p:nvPr/>
            </p:nvSpPr>
            <p:spPr bwMode="auto">
              <a:xfrm>
                <a:off x="4572" y="284"/>
                <a:ext cx="6" cy="9"/>
              </a:xfrm>
              <a:prstGeom prst="rect">
                <a:avLst/>
              </a:prstGeom>
              <a:solidFill>
                <a:srgbClr val="CC3300"/>
              </a:solidFill>
              <a:ln w="0">
                <a:solidFill>
                  <a:srgbClr val="402C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231" name="Freeform 1232"/>
              <p:cNvSpPr>
                <a:spLocks/>
              </p:cNvSpPr>
              <p:nvPr/>
            </p:nvSpPr>
            <p:spPr bwMode="auto">
              <a:xfrm>
                <a:off x="4566" y="319"/>
                <a:ext cx="26" cy="9"/>
              </a:xfrm>
              <a:custGeom>
                <a:avLst/>
                <a:gdLst>
                  <a:gd name="T0" fmla="*/ 26 w 492"/>
                  <a:gd name="T1" fmla="*/ 0 h 84"/>
                  <a:gd name="T2" fmla="*/ 25 w 492"/>
                  <a:gd name="T3" fmla="*/ 9 h 84"/>
                  <a:gd name="T4" fmla="*/ 0 w 492"/>
                  <a:gd name="T5" fmla="*/ 9 h 84"/>
                  <a:gd name="T6" fmla="*/ 2 w 492"/>
                  <a:gd name="T7" fmla="*/ 0 h 84"/>
                  <a:gd name="T8" fmla="*/ 26 w 492"/>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2" h="84">
                    <a:moveTo>
                      <a:pt x="492" y="0"/>
                    </a:moveTo>
                    <a:lnTo>
                      <a:pt x="478" y="84"/>
                    </a:lnTo>
                    <a:lnTo>
                      <a:pt x="0" y="84"/>
                    </a:lnTo>
                    <a:lnTo>
                      <a:pt x="35" y="0"/>
                    </a:lnTo>
                    <a:lnTo>
                      <a:pt x="49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232" name="Rectangle 1233"/>
              <p:cNvSpPr>
                <a:spLocks noChangeArrowheads="1"/>
              </p:cNvSpPr>
              <p:nvPr/>
            </p:nvSpPr>
            <p:spPr bwMode="auto">
              <a:xfrm>
                <a:off x="4570" y="290"/>
                <a:ext cx="18" cy="33"/>
              </a:xfrm>
              <a:prstGeom prst="rect">
                <a:avLst/>
              </a:prstGeom>
              <a:solidFill>
                <a:srgbClr val="CC6633"/>
              </a:solidFill>
              <a:ln w="0">
                <a:solidFill>
                  <a:srgbClr val="402C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233" name="Line 1234"/>
              <p:cNvSpPr>
                <a:spLocks noChangeShapeType="1"/>
              </p:cNvSpPr>
              <p:nvPr/>
            </p:nvSpPr>
            <p:spPr bwMode="auto">
              <a:xfrm flipH="1">
                <a:off x="4570" y="290"/>
                <a:ext cx="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34" name="Line 1235"/>
              <p:cNvSpPr>
                <a:spLocks noChangeShapeType="1"/>
              </p:cNvSpPr>
              <p:nvPr/>
            </p:nvSpPr>
            <p:spPr bwMode="auto">
              <a:xfrm flipH="1">
                <a:off x="4570" y="292"/>
                <a:ext cx="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35" name="Line 1236"/>
              <p:cNvSpPr>
                <a:spLocks noChangeShapeType="1"/>
              </p:cNvSpPr>
              <p:nvPr/>
            </p:nvSpPr>
            <p:spPr bwMode="auto">
              <a:xfrm flipH="1">
                <a:off x="4570" y="295"/>
                <a:ext cx="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36" name="Line 1237"/>
              <p:cNvSpPr>
                <a:spLocks noChangeShapeType="1"/>
              </p:cNvSpPr>
              <p:nvPr/>
            </p:nvSpPr>
            <p:spPr bwMode="auto">
              <a:xfrm flipH="1">
                <a:off x="4570" y="298"/>
                <a:ext cx="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37" name="Line 1238"/>
              <p:cNvSpPr>
                <a:spLocks noChangeShapeType="1"/>
              </p:cNvSpPr>
              <p:nvPr/>
            </p:nvSpPr>
            <p:spPr bwMode="auto">
              <a:xfrm flipH="1">
                <a:off x="4570" y="300"/>
                <a:ext cx="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38" name="Line 1239"/>
              <p:cNvSpPr>
                <a:spLocks noChangeShapeType="1"/>
              </p:cNvSpPr>
              <p:nvPr/>
            </p:nvSpPr>
            <p:spPr bwMode="auto">
              <a:xfrm flipH="1">
                <a:off x="4570" y="303"/>
                <a:ext cx="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39" name="Line 1240"/>
              <p:cNvSpPr>
                <a:spLocks noChangeShapeType="1"/>
              </p:cNvSpPr>
              <p:nvPr/>
            </p:nvSpPr>
            <p:spPr bwMode="auto">
              <a:xfrm flipH="1">
                <a:off x="4570" y="305"/>
                <a:ext cx="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40" name="Line 1241"/>
              <p:cNvSpPr>
                <a:spLocks noChangeShapeType="1"/>
              </p:cNvSpPr>
              <p:nvPr/>
            </p:nvSpPr>
            <p:spPr bwMode="auto">
              <a:xfrm flipH="1">
                <a:off x="4570" y="308"/>
                <a:ext cx="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41" name="Line 1242"/>
              <p:cNvSpPr>
                <a:spLocks noChangeShapeType="1"/>
              </p:cNvSpPr>
              <p:nvPr/>
            </p:nvSpPr>
            <p:spPr bwMode="auto">
              <a:xfrm flipH="1">
                <a:off x="4570" y="310"/>
                <a:ext cx="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42" name="Line 1243"/>
              <p:cNvSpPr>
                <a:spLocks noChangeShapeType="1"/>
              </p:cNvSpPr>
              <p:nvPr/>
            </p:nvSpPr>
            <p:spPr bwMode="auto">
              <a:xfrm flipH="1">
                <a:off x="4570" y="313"/>
                <a:ext cx="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43" name="Line 1244"/>
              <p:cNvSpPr>
                <a:spLocks noChangeShapeType="1"/>
              </p:cNvSpPr>
              <p:nvPr/>
            </p:nvSpPr>
            <p:spPr bwMode="auto">
              <a:xfrm flipH="1">
                <a:off x="4570" y="315"/>
                <a:ext cx="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44" name="Line 1245"/>
              <p:cNvSpPr>
                <a:spLocks noChangeShapeType="1"/>
              </p:cNvSpPr>
              <p:nvPr/>
            </p:nvSpPr>
            <p:spPr bwMode="auto">
              <a:xfrm flipH="1">
                <a:off x="4570" y="318"/>
                <a:ext cx="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45" name="Line 1246"/>
              <p:cNvSpPr>
                <a:spLocks noChangeShapeType="1"/>
              </p:cNvSpPr>
              <p:nvPr/>
            </p:nvSpPr>
            <p:spPr bwMode="auto">
              <a:xfrm flipH="1">
                <a:off x="4570" y="320"/>
                <a:ext cx="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46" name="Line 1247"/>
              <p:cNvSpPr>
                <a:spLocks noChangeShapeType="1"/>
              </p:cNvSpPr>
              <p:nvPr/>
            </p:nvSpPr>
            <p:spPr bwMode="auto">
              <a:xfrm flipH="1">
                <a:off x="4570" y="323"/>
                <a:ext cx="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47" name="Line 1248"/>
              <p:cNvSpPr>
                <a:spLocks noChangeShapeType="1"/>
              </p:cNvSpPr>
              <p:nvPr/>
            </p:nvSpPr>
            <p:spPr bwMode="auto">
              <a:xfrm>
                <a:off x="4587" y="290"/>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48" name="Line 1249"/>
              <p:cNvSpPr>
                <a:spLocks noChangeShapeType="1"/>
              </p:cNvSpPr>
              <p:nvPr/>
            </p:nvSpPr>
            <p:spPr bwMode="auto">
              <a:xfrm>
                <a:off x="4584" y="290"/>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49" name="Line 1250"/>
              <p:cNvSpPr>
                <a:spLocks noChangeShapeType="1"/>
              </p:cNvSpPr>
              <p:nvPr/>
            </p:nvSpPr>
            <p:spPr bwMode="auto">
              <a:xfrm>
                <a:off x="4581" y="290"/>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50" name="Line 1251"/>
              <p:cNvSpPr>
                <a:spLocks noChangeShapeType="1"/>
              </p:cNvSpPr>
              <p:nvPr/>
            </p:nvSpPr>
            <p:spPr bwMode="auto">
              <a:xfrm>
                <a:off x="4577" y="290"/>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51" name="Line 1252"/>
              <p:cNvSpPr>
                <a:spLocks noChangeShapeType="1"/>
              </p:cNvSpPr>
              <p:nvPr/>
            </p:nvSpPr>
            <p:spPr bwMode="auto">
              <a:xfrm>
                <a:off x="4574" y="290"/>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52" name="Line 1253"/>
              <p:cNvSpPr>
                <a:spLocks noChangeShapeType="1"/>
              </p:cNvSpPr>
              <p:nvPr/>
            </p:nvSpPr>
            <p:spPr bwMode="auto">
              <a:xfrm>
                <a:off x="4570" y="290"/>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53" name="Line 1254"/>
              <p:cNvSpPr>
                <a:spLocks noChangeShapeType="1"/>
              </p:cNvSpPr>
              <p:nvPr/>
            </p:nvSpPr>
            <p:spPr bwMode="auto">
              <a:xfrm>
                <a:off x="4571" y="292"/>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54" name="Line 1255"/>
              <p:cNvSpPr>
                <a:spLocks noChangeShapeType="1"/>
              </p:cNvSpPr>
              <p:nvPr/>
            </p:nvSpPr>
            <p:spPr bwMode="auto">
              <a:xfrm>
                <a:off x="4575" y="292"/>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55" name="Line 1256"/>
              <p:cNvSpPr>
                <a:spLocks noChangeShapeType="1"/>
              </p:cNvSpPr>
              <p:nvPr/>
            </p:nvSpPr>
            <p:spPr bwMode="auto">
              <a:xfrm>
                <a:off x="4578" y="292"/>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56" name="Line 1257"/>
              <p:cNvSpPr>
                <a:spLocks noChangeShapeType="1"/>
              </p:cNvSpPr>
              <p:nvPr/>
            </p:nvSpPr>
            <p:spPr bwMode="auto">
              <a:xfrm>
                <a:off x="4581" y="292"/>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57" name="Line 1258"/>
              <p:cNvSpPr>
                <a:spLocks noChangeShapeType="1"/>
              </p:cNvSpPr>
              <p:nvPr/>
            </p:nvSpPr>
            <p:spPr bwMode="auto">
              <a:xfrm>
                <a:off x="4585" y="292"/>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58" name="Line 1259"/>
              <p:cNvSpPr>
                <a:spLocks noChangeShapeType="1"/>
              </p:cNvSpPr>
              <p:nvPr/>
            </p:nvSpPr>
            <p:spPr bwMode="auto">
              <a:xfrm>
                <a:off x="4588" y="292"/>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59" name="Line 1260"/>
              <p:cNvSpPr>
                <a:spLocks noChangeShapeType="1"/>
              </p:cNvSpPr>
              <p:nvPr/>
            </p:nvSpPr>
            <p:spPr bwMode="auto">
              <a:xfrm>
                <a:off x="4587" y="29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60" name="Line 1261"/>
              <p:cNvSpPr>
                <a:spLocks noChangeShapeType="1"/>
              </p:cNvSpPr>
              <p:nvPr/>
            </p:nvSpPr>
            <p:spPr bwMode="auto">
              <a:xfrm>
                <a:off x="4584" y="29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61" name="Line 1262"/>
              <p:cNvSpPr>
                <a:spLocks noChangeShapeType="1"/>
              </p:cNvSpPr>
              <p:nvPr/>
            </p:nvSpPr>
            <p:spPr bwMode="auto">
              <a:xfrm>
                <a:off x="4581" y="29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62" name="Line 1263"/>
              <p:cNvSpPr>
                <a:spLocks noChangeShapeType="1"/>
              </p:cNvSpPr>
              <p:nvPr/>
            </p:nvSpPr>
            <p:spPr bwMode="auto">
              <a:xfrm>
                <a:off x="4577" y="29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63" name="Line 1264"/>
              <p:cNvSpPr>
                <a:spLocks noChangeShapeType="1"/>
              </p:cNvSpPr>
              <p:nvPr/>
            </p:nvSpPr>
            <p:spPr bwMode="auto">
              <a:xfrm>
                <a:off x="4574" y="29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64" name="Line 1265"/>
              <p:cNvSpPr>
                <a:spLocks noChangeShapeType="1"/>
              </p:cNvSpPr>
              <p:nvPr/>
            </p:nvSpPr>
            <p:spPr bwMode="auto">
              <a:xfrm>
                <a:off x="4570" y="29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65" name="Line 1266"/>
              <p:cNvSpPr>
                <a:spLocks noChangeShapeType="1"/>
              </p:cNvSpPr>
              <p:nvPr/>
            </p:nvSpPr>
            <p:spPr bwMode="auto">
              <a:xfrm>
                <a:off x="4571" y="29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66" name="Line 1267"/>
              <p:cNvSpPr>
                <a:spLocks noChangeShapeType="1"/>
              </p:cNvSpPr>
              <p:nvPr/>
            </p:nvSpPr>
            <p:spPr bwMode="auto">
              <a:xfrm>
                <a:off x="4575" y="29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67" name="Line 1268"/>
              <p:cNvSpPr>
                <a:spLocks noChangeShapeType="1"/>
              </p:cNvSpPr>
              <p:nvPr/>
            </p:nvSpPr>
            <p:spPr bwMode="auto">
              <a:xfrm>
                <a:off x="4578" y="29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68" name="Line 1269"/>
              <p:cNvSpPr>
                <a:spLocks noChangeShapeType="1"/>
              </p:cNvSpPr>
              <p:nvPr/>
            </p:nvSpPr>
            <p:spPr bwMode="auto">
              <a:xfrm>
                <a:off x="4581" y="29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69" name="Line 1270"/>
              <p:cNvSpPr>
                <a:spLocks noChangeShapeType="1"/>
              </p:cNvSpPr>
              <p:nvPr/>
            </p:nvSpPr>
            <p:spPr bwMode="auto">
              <a:xfrm>
                <a:off x="4585" y="29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70" name="Line 1271"/>
              <p:cNvSpPr>
                <a:spLocks noChangeShapeType="1"/>
              </p:cNvSpPr>
              <p:nvPr/>
            </p:nvSpPr>
            <p:spPr bwMode="auto">
              <a:xfrm>
                <a:off x="4588" y="29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71" name="Line 1272"/>
              <p:cNvSpPr>
                <a:spLocks noChangeShapeType="1"/>
              </p:cNvSpPr>
              <p:nvPr/>
            </p:nvSpPr>
            <p:spPr bwMode="auto">
              <a:xfrm>
                <a:off x="4587" y="300"/>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72" name="Line 1273"/>
              <p:cNvSpPr>
                <a:spLocks noChangeShapeType="1"/>
              </p:cNvSpPr>
              <p:nvPr/>
            </p:nvSpPr>
            <p:spPr bwMode="auto">
              <a:xfrm>
                <a:off x="4584" y="300"/>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73" name="Line 1274"/>
              <p:cNvSpPr>
                <a:spLocks noChangeShapeType="1"/>
              </p:cNvSpPr>
              <p:nvPr/>
            </p:nvSpPr>
            <p:spPr bwMode="auto">
              <a:xfrm>
                <a:off x="4581" y="300"/>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74" name="Line 1275"/>
              <p:cNvSpPr>
                <a:spLocks noChangeShapeType="1"/>
              </p:cNvSpPr>
              <p:nvPr/>
            </p:nvSpPr>
            <p:spPr bwMode="auto">
              <a:xfrm>
                <a:off x="4577" y="300"/>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75" name="Line 1276"/>
              <p:cNvSpPr>
                <a:spLocks noChangeShapeType="1"/>
              </p:cNvSpPr>
              <p:nvPr/>
            </p:nvSpPr>
            <p:spPr bwMode="auto">
              <a:xfrm>
                <a:off x="4574" y="300"/>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76" name="Line 1277"/>
              <p:cNvSpPr>
                <a:spLocks noChangeShapeType="1"/>
              </p:cNvSpPr>
              <p:nvPr/>
            </p:nvSpPr>
            <p:spPr bwMode="auto">
              <a:xfrm>
                <a:off x="4570" y="300"/>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77" name="Line 1278"/>
              <p:cNvSpPr>
                <a:spLocks noChangeShapeType="1"/>
              </p:cNvSpPr>
              <p:nvPr/>
            </p:nvSpPr>
            <p:spPr bwMode="auto">
              <a:xfrm>
                <a:off x="4571" y="303"/>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78" name="Line 1279"/>
              <p:cNvSpPr>
                <a:spLocks noChangeShapeType="1"/>
              </p:cNvSpPr>
              <p:nvPr/>
            </p:nvSpPr>
            <p:spPr bwMode="auto">
              <a:xfrm>
                <a:off x="4575" y="303"/>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79" name="Line 1280"/>
              <p:cNvSpPr>
                <a:spLocks noChangeShapeType="1"/>
              </p:cNvSpPr>
              <p:nvPr/>
            </p:nvSpPr>
            <p:spPr bwMode="auto">
              <a:xfrm>
                <a:off x="4578" y="303"/>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80" name="Line 1281"/>
              <p:cNvSpPr>
                <a:spLocks noChangeShapeType="1"/>
              </p:cNvSpPr>
              <p:nvPr/>
            </p:nvSpPr>
            <p:spPr bwMode="auto">
              <a:xfrm>
                <a:off x="4581" y="303"/>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81" name="Line 1282"/>
              <p:cNvSpPr>
                <a:spLocks noChangeShapeType="1"/>
              </p:cNvSpPr>
              <p:nvPr/>
            </p:nvSpPr>
            <p:spPr bwMode="auto">
              <a:xfrm>
                <a:off x="4588" y="303"/>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82" name="Line 1283"/>
              <p:cNvSpPr>
                <a:spLocks noChangeShapeType="1"/>
              </p:cNvSpPr>
              <p:nvPr/>
            </p:nvSpPr>
            <p:spPr bwMode="auto">
              <a:xfrm>
                <a:off x="4585" y="303"/>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83" name="Line 1284"/>
              <p:cNvSpPr>
                <a:spLocks noChangeShapeType="1"/>
              </p:cNvSpPr>
              <p:nvPr/>
            </p:nvSpPr>
            <p:spPr bwMode="auto">
              <a:xfrm>
                <a:off x="4570" y="305"/>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84" name="Line 1285"/>
              <p:cNvSpPr>
                <a:spLocks noChangeShapeType="1"/>
              </p:cNvSpPr>
              <p:nvPr/>
            </p:nvSpPr>
            <p:spPr bwMode="auto">
              <a:xfrm>
                <a:off x="4574" y="305"/>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85" name="Line 1286"/>
              <p:cNvSpPr>
                <a:spLocks noChangeShapeType="1"/>
              </p:cNvSpPr>
              <p:nvPr/>
            </p:nvSpPr>
            <p:spPr bwMode="auto">
              <a:xfrm>
                <a:off x="4577" y="305"/>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86" name="Line 1287"/>
              <p:cNvSpPr>
                <a:spLocks noChangeShapeType="1"/>
              </p:cNvSpPr>
              <p:nvPr/>
            </p:nvSpPr>
            <p:spPr bwMode="auto">
              <a:xfrm>
                <a:off x="4580" y="305"/>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87" name="Line 1288"/>
              <p:cNvSpPr>
                <a:spLocks noChangeShapeType="1"/>
              </p:cNvSpPr>
              <p:nvPr/>
            </p:nvSpPr>
            <p:spPr bwMode="auto">
              <a:xfrm>
                <a:off x="4584" y="305"/>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88" name="Line 1289"/>
              <p:cNvSpPr>
                <a:spLocks noChangeShapeType="1"/>
              </p:cNvSpPr>
              <p:nvPr/>
            </p:nvSpPr>
            <p:spPr bwMode="auto">
              <a:xfrm>
                <a:off x="4587" y="305"/>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89" name="Line 1290"/>
              <p:cNvSpPr>
                <a:spLocks noChangeShapeType="1"/>
              </p:cNvSpPr>
              <p:nvPr/>
            </p:nvSpPr>
            <p:spPr bwMode="auto">
              <a:xfrm>
                <a:off x="4588" y="30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90" name="Line 1291"/>
              <p:cNvSpPr>
                <a:spLocks noChangeShapeType="1"/>
              </p:cNvSpPr>
              <p:nvPr/>
            </p:nvSpPr>
            <p:spPr bwMode="auto">
              <a:xfrm>
                <a:off x="4585" y="30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91" name="Line 1292"/>
              <p:cNvSpPr>
                <a:spLocks noChangeShapeType="1"/>
              </p:cNvSpPr>
              <p:nvPr/>
            </p:nvSpPr>
            <p:spPr bwMode="auto">
              <a:xfrm>
                <a:off x="4582" y="30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92" name="Line 1293"/>
              <p:cNvSpPr>
                <a:spLocks noChangeShapeType="1"/>
              </p:cNvSpPr>
              <p:nvPr/>
            </p:nvSpPr>
            <p:spPr bwMode="auto">
              <a:xfrm>
                <a:off x="4578" y="30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93" name="Line 1294"/>
              <p:cNvSpPr>
                <a:spLocks noChangeShapeType="1"/>
              </p:cNvSpPr>
              <p:nvPr/>
            </p:nvSpPr>
            <p:spPr bwMode="auto">
              <a:xfrm>
                <a:off x="4574" y="30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94" name="Line 1295"/>
              <p:cNvSpPr>
                <a:spLocks noChangeShapeType="1"/>
              </p:cNvSpPr>
              <p:nvPr/>
            </p:nvSpPr>
            <p:spPr bwMode="auto">
              <a:xfrm>
                <a:off x="4571" y="30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95" name="Line 1296"/>
              <p:cNvSpPr>
                <a:spLocks noChangeShapeType="1"/>
              </p:cNvSpPr>
              <p:nvPr/>
            </p:nvSpPr>
            <p:spPr bwMode="auto">
              <a:xfrm>
                <a:off x="4570" y="310"/>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96" name="Line 1297"/>
              <p:cNvSpPr>
                <a:spLocks noChangeShapeType="1"/>
              </p:cNvSpPr>
              <p:nvPr/>
            </p:nvSpPr>
            <p:spPr bwMode="auto">
              <a:xfrm>
                <a:off x="4574" y="310"/>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97" name="Line 1298"/>
              <p:cNvSpPr>
                <a:spLocks noChangeShapeType="1"/>
              </p:cNvSpPr>
              <p:nvPr/>
            </p:nvSpPr>
            <p:spPr bwMode="auto">
              <a:xfrm>
                <a:off x="4577" y="310"/>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98" name="Line 1299"/>
              <p:cNvSpPr>
                <a:spLocks noChangeShapeType="1"/>
              </p:cNvSpPr>
              <p:nvPr/>
            </p:nvSpPr>
            <p:spPr bwMode="auto">
              <a:xfrm>
                <a:off x="4580" y="310"/>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99" name="Line 1300"/>
              <p:cNvSpPr>
                <a:spLocks noChangeShapeType="1"/>
              </p:cNvSpPr>
              <p:nvPr/>
            </p:nvSpPr>
            <p:spPr bwMode="auto">
              <a:xfrm>
                <a:off x="4584" y="310"/>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00" name="Line 1301"/>
              <p:cNvSpPr>
                <a:spLocks noChangeShapeType="1"/>
              </p:cNvSpPr>
              <p:nvPr/>
            </p:nvSpPr>
            <p:spPr bwMode="auto">
              <a:xfrm>
                <a:off x="4587" y="310"/>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01" name="Line 1302"/>
              <p:cNvSpPr>
                <a:spLocks noChangeShapeType="1"/>
              </p:cNvSpPr>
              <p:nvPr/>
            </p:nvSpPr>
            <p:spPr bwMode="auto">
              <a:xfrm>
                <a:off x="4588" y="313"/>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02" name="Line 1303"/>
              <p:cNvSpPr>
                <a:spLocks noChangeShapeType="1"/>
              </p:cNvSpPr>
              <p:nvPr/>
            </p:nvSpPr>
            <p:spPr bwMode="auto">
              <a:xfrm>
                <a:off x="4585" y="313"/>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03" name="Line 1304"/>
              <p:cNvSpPr>
                <a:spLocks noChangeShapeType="1"/>
              </p:cNvSpPr>
              <p:nvPr/>
            </p:nvSpPr>
            <p:spPr bwMode="auto">
              <a:xfrm>
                <a:off x="4582" y="313"/>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04" name="Line 1305"/>
              <p:cNvSpPr>
                <a:spLocks noChangeShapeType="1"/>
              </p:cNvSpPr>
              <p:nvPr/>
            </p:nvSpPr>
            <p:spPr bwMode="auto">
              <a:xfrm>
                <a:off x="4578" y="313"/>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05" name="Line 1306"/>
              <p:cNvSpPr>
                <a:spLocks noChangeShapeType="1"/>
              </p:cNvSpPr>
              <p:nvPr/>
            </p:nvSpPr>
            <p:spPr bwMode="auto">
              <a:xfrm>
                <a:off x="4574" y="313"/>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06" name="Line 1307"/>
              <p:cNvSpPr>
                <a:spLocks noChangeShapeType="1"/>
              </p:cNvSpPr>
              <p:nvPr/>
            </p:nvSpPr>
            <p:spPr bwMode="auto">
              <a:xfrm>
                <a:off x="4571" y="313"/>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07" name="Line 1308"/>
              <p:cNvSpPr>
                <a:spLocks noChangeShapeType="1"/>
              </p:cNvSpPr>
              <p:nvPr/>
            </p:nvSpPr>
            <p:spPr bwMode="auto">
              <a:xfrm>
                <a:off x="4570" y="31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08" name="Line 1309"/>
              <p:cNvSpPr>
                <a:spLocks noChangeShapeType="1"/>
              </p:cNvSpPr>
              <p:nvPr/>
            </p:nvSpPr>
            <p:spPr bwMode="auto">
              <a:xfrm>
                <a:off x="4574" y="31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09" name="Line 1310"/>
              <p:cNvSpPr>
                <a:spLocks noChangeShapeType="1"/>
              </p:cNvSpPr>
              <p:nvPr/>
            </p:nvSpPr>
            <p:spPr bwMode="auto">
              <a:xfrm>
                <a:off x="4577" y="31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10" name="Line 1311"/>
              <p:cNvSpPr>
                <a:spLocks noChangeShapeType="1"/>
              </p:cNvSpPr>
              <p:nvPr/>
            </p:nvSpPr>
            <p:spPr bwMode="auto">
              <a:xfrm>
                <a:off x="4580" y="31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11" name="Line 1312"/>
              <p:cNvSpPr>
                <a:spLocks noChangeShapeType="1"/>
              </p:cNvSpPr>
              <p:nvPr/>
            </p:nvSpPr>
            <p:spPr bwMode="auto">
              <a:xfrm>
                <a:off x="4584" y="31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12" name="Line 1313"/>
              <p:cNvSpPr>
                <a:spLocks noChangeShapeType="1"/>
              </p:cNvSpPr>
              <p:nvPr/>
            </p:nvSpPr>
            <p:spPr bwMode="auto">
              <a:xfrm>
                <a:off x="4587" y="31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13" name="Line 1314"/>
              <p:cNvSpPr>
                <a:spLocks noChangeShapeType="1"/>
              </p:cNvSpPr>
              <p:nvPr/>
            </p:nvSpPr>
            <p:spPr bwMode="auto">
              <a:xfrm>
                <a:off x="4588" y="31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14" name="Line 1315"/>
              <p:cNvSpPr>
                <a:spLocks noChangeShapeType="1"/>
              </p:cNvSpPr>
              <p:nvPr/>
            </p:nvSpPr>
            <p:spPr bwMode="auto">
              <a:xfrm>
                <a:off x="4585" y="31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15" name="Line 1316"/>
              <p:cNvSpPr>
                <a:spLocks noChangeShapeType="1"/>
              </p:cNvSpPr>
              <p:nvPr/>
            </p:nvSpPr>
            <p:spPr bwMode="auto">
              <a:xfrm>
                <a:off x="4582" y="31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16" name="Line 1317"/>
              <p:cNvSpPr>
                <a:spLocks noChangeShapeType="1"/>
              </p:cNvSpPr>
              <p:nvPr/>
            </p:nvSpPr>
            <p:spPr bwMode="auto">
              <a:xfrm>
                <a:off x="4578" y="31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17" name="Line 1318"/>
              <p:cNvSpPr>
                <a:spLocks noChangeShapeType="1"/>
              </p:cNvSpPr>
              <p:nvPr/>
            </p:nvSpPr>
            <p:spPr bwMode="auto">
              <a:xfrm>
                <a:off x="4574" y="31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18" name="Line 1319"/>
              <p:cNvSpPr>
                <a:spLocks noChangeShapeType="1"/>
              </p:cNvSpPr>
              <p:nvPr/>
            </p:nvSpPr>
            <p:spPr bwMode="auto">
              <a:xfrm>
                <a:off x="4571" y="31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19" name="Line 1320"/>
              <p:cNvSpPr>
                <a:spLocks noChangeShapeType="1"/>
              </p:cNvSpPr>
              <p:nvPr/>
            </p:nvSpPr>
            <p:spPr bwMode="auto">
              <a:xfrm>
                <a:off x="4570" y="320"/>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20" name="Line 1321"/>
              <p:cNvSpPr>
                <a:spLocks noChangeShapeType="1"/>
              </p:cNvSpPr>
              <p:nvPr/>
            </p:nvSpPr>
            <p:spPr bwMode="auto">
              <a:xfrm>
                <a:off x="4574" y="320"/>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21" name="Line 1322"/>
              <p:cNvSpPr>
                <a:spLocks noChangeShapeType="1"/>
              </p:cNvSpPr>
              <p:nvPr/>
            </p:nvSpPr>
            <p:spPr bwMode="auto">
              <a:xfrm>
                <a:off x="4577" y="320"/>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22" name="Line 1323"/>
              <p:cNvSpPr>
                <a:spLocks noChangeShapeType="1"/>
              </p:cNvSpPr>
              <p:nvPr/>
            </p:nvSpPr>
            <p:spPr bwMode="auto">
              <a:xfrm>
                <a:off x="4580" y="320"/>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23" name="Line 1324"/>
              <p:cNvSpPr>
                <a:spLocks noChangeShapeType="1"/>
              </p:cNvSpPr>
              <p:nvPr/>
            </p:nvSpPr>
            <p:spPr bwMode="auto">
              <a:xfrm>
                <a:off x="4584" y="320"/>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24" name="Line 1325"/>
              <p:cNvSpPr>
                <a:spLocks noChangeShapeType="1"/>
              </p:cNvSpPr>
              <p:nvPr/>
            </p:nvSpPr>
            <p:spPr bwMode="auto">
              <a:xfrm>
                <a:off x="4587" y="320"/>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25" name="Rectangle 1326"/>
              <p:cNvSpPr>
                <a:spLocks noChangeArrowheads="1"/>
              </p:cNvSpPr>
              <p:nvPr/>
            </p:nvSpPr>
            <p:spPr bwMode="auto">
              <a:xfrm>
                <a:off x="4549" y="382"/>
                <a:ext cx="19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326" name="Freeform 1327"/>
              <p:cNvSpPr>
                <a:spLocks/>
              </p:cNvSpPr>
              <p:nvPr/>
            </p:nvSpPr>
            <p:spPr bwMode="auto">
              <a:xfrm>
                <a:off x="4721" y="539"/>
                <a:ext cx="14" cy="9"/>
              </a:xfrm>
              <a:custGeom>
                <a:avLst/>
                <a:gdLst>
                  <a:gd name="T0" fmla="*/ 6 w 254"/>
                  <a:gd name="T1" fmla="*/ 7 h 76"/>
                  <a:gd name="T2" fmla="*/ 7 w 254"/>
                  <a:gd name="T3" fmla="*/ 7 h 76"/>
                  <a:gd name="T4" fmla="*/ 7 w 254"/>
                  <a:gd name="T5" fmla="*/ 7 h 76"/>
                  <a:gd name="T6" fmla="*/ 7 w 254"/>
                  <a:gd name="T7" fmla="*/ 7 h 76"/>
                  <a:gd name="T8" fmla="*/ 8 w 254"/>
                  <a:gd name="T9" fmla="*/ 5 h 76"/>
                  <a:gd name="T10" fmla="*/ 9 w 254"/>
                  <a:gd name="T11" fmla="*/ 6 h 76"/>
                  <a:gd name="T12" fmla="*/ 10 w 254"/>
                  <a:gd name="T13" fmla="*/ 7 h 76"/>
                  <a:gd name="T14" fmla="*/ 12 w 254"/>
                  <a:gd name="T15" fmla="*/ 8 h 76"/>
                  <a:gd name="T16" fmla="*/ 14 w 254"/>
                  <a:gd name="T17" fmla="*/ 7 h 76"/>
                  <a:gd name="T18" fmla="*/ 14 w 254"/>
                  <a:gd name="T19" fmla="*/ 9 h 76"/>
                  <a:gd name="T20" fmla="*/ 13 w 254"/>
                  <a:gd name="T21" fmla="*/ 9 h 76"/>
                  <a:gd name="T22" fmla="*/ 7 w 254"/>
                  <a:gd name="T23" fmla="*/ 9 h 76"/>
                  <a:gd name="T24" fmla="*/ 2 w 254"/>
                  <a:gd name="T25" fmla="*/ 6 h 76"/>
                  <a:gd name="T26" fmla="*/ 1 w 254"/>
                  <a:gd name="T27" fmla="*/ 4 h 76"/>
                  <a:gd name="T28" fmla="*/ 0 w 254"/>
                  <a:gd name="T29" fmla="*/ 2 h 76"/>
                  <a:gd name="T30" fmla="*/ 0 w 254"/>
                  <a:gd name="T31" fmla="*/ 0 h 76"/>
                  <a:gd name="T32" fmla="*/ 1 w 254"/>
                  <a:gd name="T33" fmla="*/ 3 h 76"/>
                  <a:gd name="T34" fmla="*/ 2 w 254"/>
                  <a:gd name="T35" fmla="*/ 5 h 76"/>
                  <a:gd name="T36" fmla="*/ 3 w 254"/>
                  <a:gd name="T37" fmla="*/ 5 h 76"/>
                  <a:gd name="T38" fmla="*/ 4 w 254"/>
                  <a:gd name="T39" fmla="*/ 5 h 76"/>
                  <a:gd name="T40" fmla="*/ 4 w 254"/>
                  <a:gd name="T41" fmla="*/ 3 h 76"/>
                  <a:gd name="T42" fmla="*/ 5 w 254"/>
                  <a:gd name="T43" fmla="*/ 5 h 76"/>
                  <a:gd name="T44" fmla="*/ 5 w 254"/>
                  <a:gd name="T45" fmla="*/ 6 h 76"/>
                  <a:gd name="T46" fmla="*/ 6 w 254"/>
                  <a:gd name="T47" fmla="*/ 7 h 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4" h="76">
                    <a:moveTo>
                      <a:pt x="108" y="61"/>
                    </a:moveTo>
                    <a:lnTo>
                      <a:pt x="120" y="61"/>
                    </a:lnTo>
                    <a:lnTo>
                      <a:pt x="129" y="57"/>
                    </a:lnTo>
                    <a:lnTo>
                      <a:pt x="135" y="56"/>
                    </a:lnTo>
                    <a:lnTo>
                      <a:pt x="143" y="42"/>
                    </a:lnTo>
                    <a:lnTo>
                      <a:pt x="160" y="50"/>
                    </a:lnTo>
                    <a:lnTo>
                      <a:pt x="176" y="63"/>
                    </a:lnTo>
                    <a:lnTo>
                      <a:pt x="209" y="69"/>
                    </a:lnTo>
                    <a:lnTo>
                      <a:pt x="254" y="63"/>
                    </a:lnTo>
                    <a:lnTo>
                      <a:pt x="248" y="72"/>
                    </a:lnTo>
                    <a:lnTo>
                      <a:pt x="238" y="76"/>
                    </a:lnTo>
                    <a:lnTo>
                      <a:pt x="119" y="76"/>
                    </a:lnTo>
                    <a:lnTo>
                      <a:pt x="32" y="52"/>
                    </a:lnTo>
                    <a:lnTo>
                      <a:pt x="15" y="32"/>
                    </a:lnTo>
                    <a:lnTo>
                      <a:pt x="6" y="17"/>
                    </a:lnTo>
                    <a:lnTo>
                      <a:pt x="0" y="0"/>
                    </a:lnTo>
                    <a:lnTo>
                      <a:pt x="18" y="25"/>
                    </a:lnTo>
                    <a:lnTo>
                      <a:pt x="34" y="38"/>
                    </a:lnTo>
                    <a:lnTo>
                      <a:pt x="57" y="44"/>
                    </a:lnTo>
                    <a:lnTo>
                      <a:pt x="74" y="42"/>
                    </a:lnTo>
                    <a:lnTo>
                      <a:pt x="81" y="28"/>
                    </a:lnTo>
                    <a:lnTo>
                      <a:pt x="86" y="44"/>
                    </a:lnTo>
                    <a:lnTo>
                      <a:pt x="91" y="54"/>
                    </a:lnTo>
                    <a:lnTo>
                      <a:pt x="108" y="61"/>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27" name="Freeform 1328"/>
              <p:cNvSpPr>
                <a:spLocks/>
              </p:cNvSpPr>
              <p:nvPr/>
            </p:nvSpPr>
            <p:spPr bwMode="auto">
              <a:xfrm>
                <a:off x="4726" y="541"/>
                <a:ext cx="1" cy="2"/>
              </a:xfrm>
              <a:custGeom>
                <a:avLst/>
                <a:gdLst>
                  <a:gd name="T0" fmla="*/ 1 w 34"/>
                  <a:gd name="T1" fmla="*/ 1 h 22"/>
                  <a:gd name="T2" fmla="*/ 0 w 34"/>
                  <a:gd name="T3" fmla="*/ 0 h 22"/>
                  <a:gd name="T4" fmla="*/ 0 w 34"/>
                  <a:gd name="T5" fmla="*/ 1 h 22"/>
                  <a:gd name="T6" fmla="*/ 0 w 34"/>
                  <a:gd name="T7" fmla="*/ 2 h 22"/>
                  <a:gd name="T8" fmla="*/ 1 w 34"/>
                  <a:gd name="T9" fmla="*/ 2 h 22"/>
                  <a:gd name="T10" fmla="*/ 1 w 34"/>
                  <a:gd name="T11" fmla="*/ 2 h 22"/>
                  <a:gd name="T12" fmla="*/ 1 w 34"/>
                  <a:gd name="T13" fmla="*/ 1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2">
                    <a:moveTo>
                      <a:pt x="17" y="15"/>
                    </a:moveTo>
                    <a:lnTo>
                      <a:pt x="8" y="0"/>
                    </a:lnTo>
                    <a:lnTo>
                      <a:pt x="0" y="10"/>
                    </a:lnTo>
                    <a:lnTo>
                      <a:pt x="13" y="21"/>
                    </a:lnTo>
                    <a:lnTo>
                      <a:pt x="34" y="22"/>
                    </a:lnTo>
                    <a:lnTo>
                      <a:pt x="26" y="19"/>
                    </a:lnTo>
                    <a:lnTo>
                      <a:pt x="17" y="1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28" name="Freeform 1329"/>
              <p:cNvSpPr>
                <a:spLocks/>
              </p:cNvSpPr>
              <p:nvPr/>
            </p:nvSpPr>
            <p:spPr bwMode="auto">
              <a:xfrm>
                <a:off x="4722" y="539"/>
                <a:ext cx="2" cy="4"/>
              </a:xfrm>
              <a:custGeom>
                <a:avLst/>
                <a:gdLst>
                  <a:gd name="T0" fmla="*/ 2 w 44"/>
                  <a:gd name="T1" fmla="*/ 4 h 41"/>
                  <a:gd name="T2" fmla="*/ 2 w 44"/>
                  <a:gd name="T3" fmla="*/ 3 h 41"/>
                  <a:gd name="T4" fmla="*/ 1 w 44"/>
                  <a:gd name="T5" fmla="*/ 3 h 41"/>
                  <a:gd name="T6" fmla="*/ 1 w 44"/>
                  <a:gd name="T7" fmla="*/ 2 h 41"/>
                  <a:gd name="T8" fmla="*/ 0 w 44"/>
                  <a:gd name="T9" fmla="*/ 0 h 41"/>
                  <a:gd name="T10" fmla="*/ 0 w 44"/>
                  <a:gd name="T11" fmla="*/ 0 h 41"/>
                  <a:gd name="T12" fmla="*/ 0 w 44"/>
                  <a:gd name="T13" fmla="*/ 2 h 41"/>
                  <a:gd name="T14" fmla="*/ 1 w 44"/>
                  <a:gd name="T15" fmla="*/ 3 h 41"/>
                  <a:gd name="T16" fmla="*/ 1 w 44"/>
                  <a:gd name="T17" fmla="*/ 4 h 41"/>
                  <a:gd name="T18" fmla="*/ 2 w 44"/>
                  <a:gd name="T19" fmla="*/ 4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41">
                    <a:moveTo>
                      <a:pt x="44" y="39"/>
                    </a:moveTo>
                    <a:lnTo>
                      <a:pt x="38" y="28"/>
                    </a:lnTo>
                    <a:lnTo>
                      <a:pt x="32" y="31"/>
                    </a:lnTo>
                    <a:lnTo>
                      <a:pt x="15" y="18"/>
                    </a:lnTo>
                    <a:lnTo>
                      <a:pt x="3" y="0"/>
                    </a:lnTo>
                    <a:lnTo>
                      <a:pt x="0" y="2"/>
                    </a:lnTo>
                    <a:lnTo>
                      <a:pt x="8" y="19"/>
                    </a:lnTo>
                    <a:lnTo>
                      <a:pt x="19" y="33"/>
                    </a:lnTo>
                    <a:lnTo>
                      <a:pt x="32" y="41"/>
                    </a:lnTo>
                    <a:lnTo>
                      <a:pt x="44" y="3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29" name="Freeform 1330"/>
              <p:cNvSpPr>
                <a:spLocks/>
              </p:cNvSpPr>
              <p:nvPr/>
            </p:nvSpPr>
            <p:spPr bwMode="auto">
              <a:xfrm>
                <a:off x="4722" y="538"/>
                <a:ext cx="3" cy="2"/>
              </a:xfrm>
              <a:custGeom>
                <a:avLst/>
                <a:gdLst>
                  <a:gd name="T0" fmla="*/ 3 w 46"/>
                  <a:gd name="T1" fmla="*/ 2 h 20"/>
                  <a:gd name="T2" fmla="*/ 2 w 46"/>
                  <a:gd name="T3" fmla="*/ 1 h 20"/>
                  <a:gd name="T4" fmla="*/ 2 w 46"/>
                  <a:gd name="T5" fmla="*/ 1 h 20"/>
                  <a:gd name="T6" fmla="*/ 1 w 46"/>
                  <a:gd name="T7" fmla="*/ 1 h 20"/>
                  <a:gd name="T8" fmla="*/ 0 w 46"/>
                  <a:gd name="T9" fmla="*/ 0 h 20"/>
                  <a:gd name="T10" fmla="*/ 1 w 46"/>
                  <a:gd name="T11" fmla="*/ 1 h 20"/>
                  <a:gd name="T12" fmla="*/ 1 w 46"/>
                  <a:gd name="T13" fmla="*/ 1 h 20"/>
                  <a:gd name="T14" fmla="*/ 2 w 46"/>
                  <a:gd name="T15" fmla="*/ 0 h 20"/>
                  <a:gd name="T16" fmla="*/ 3 w 46"/>
                  <a:gd name="T17" fmla="*/ 2 h 20"/>
                  <a:gd name="T18" fmla="*/ 3 w 46"/>
                  <a:gd name="T19" fmla="*/ 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20">
                    <a:moveTo>
                      <a:pt x="42" y="20"/>
                    </a:moveTo>
                    <a:lnTo>
                      <a:pt x="35" y="7"/>
                    </a:lnTo>
                    <a:lnTo>
                      <a:pt x="25" y="7"/>
                    </a:lnTo>
                    <a:lnTo>
                      <a:pt x="8" y="9"/>
                    </a:lnTo>
                    <a:lnTo>
                      <a:pt x="0" y="0"/>
                    </a:lnTo>
                    <a:lnTo>
                      <a:pt x="8" y="5"/>
                    </a:lnTo>
                    <a:lnTo>
                      <a:pt x="19" y="5"/>
                    </a:lnTo>
                    <a:lnTo>
                      <a:pt x="30" y="0"/>
                    </a:lnTo>
                    <a:lnTo>
                      <a:pt x="46" y="20"/>
                    </a:lnTo>
                    <a:lnTo>
                      <a:pt x="42" y="2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30" name="Freeform 1331"/>
              <p:cNvSpPr>
                <a:spLocks/>
              </p:cNvSpPr>
              <p:nvPr/>
            </p:nvSpPr>
            <p:spPr bwMode="auto">
              <a:xfrm>
                <a:off x="4727" y="540"/>
                <a:ext cx="3" cy="4"/>
              </a:xfrm>
              <a:custGeom>
                <a:avLst/>
                <a:gdLst>
                  <a:gd name="T0" fmla="*/ 3 w 48"/>
                  <a:gd name="T1" fmla="*/ 3 h 33"/>
                  <a:gd name="T2" fmla="*/ 2 w 48"/>
                  <a:gd name="T3" fmla="*/ 4 h 33"/>
                  <a:gd name="T4" fmla="*/ 1 w 48"/>
                  <a:gd name="T5" fmla="*/ 3 h 33"/>
                  <a:gd name="T6" fmla="*/ 0 w 48"/>
                  <a:gd name="T7" fmla="*/ 2 h 33"/>
                  <a:gd name="T8" fmla="*/ 0 w 48"/>
                  <a:gd name="T9" fmla="*/ 0 h 33"/>
                  <a:gd name="T10" fmla="*/ 0 w 48"/>
                  <a:gd name="T11" fmla="*/ 0 h 33"/>
                  <a:gd name="T12" fmla="*/ 1 w 48"/>
                  <a:gd name="T13" fmla="*/ 1 h 33"/>
                  <a:gd name="T14" fmla="*/ 2 w 48"/>
                  <a:gd name="T15" fmla="*/ 3 h 33"/>
                  <a:gd name="T16" fmla="*/ 2 w 48"/>
                  <a:gd name="T17" fmla="*/ 2 h 33"/>
                  <a:gd name="T18" fmla="*/ 3 w 48"/>
                  <a:gd name="T19" fmla="*/ 3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33">
                    <a:moveTo>
                      <a:pt x="48" y="26"/>
                    </a:moveTo>
                    <a:lnTo>
                      <a:pt x="34" y="33"/>
                    </a:lnTo>
                    <a:lnTo>
                      <a:pt x="22" y="26"/>
                    </a:lnTo>
                    <a:lnTo>
                      <a:pt x="4" y="15"/>
                    </a:lnTo>
                    <a:lnTo>
                      <a:pt x="0" y="0"/>
                    </a:lnTo>
                    <a:lnTo>
                      <a:pt x="4" y="0"/>
                    </a:lnTo>
                    <a:lnTo>
                      <a:pt x="19" y="11"/>
                    </a:lnTo>
                    <a:lnTo>
                      <a:pt x="27" y="24"/>
                    </a:lnTo>
                    <a:lnTo>
                      <a:pt x="37" y="18"/>
                    </a:lnTo>
                    <a:lnTo>
                      <a:pt x="48" y="2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31" name="Freeform 1332"/>
              <p:cNvSpPr>
                <a:spLocks/>
              </p:cNvSpPr>
              <p:nvPr/>
            </p:nvSpPr>
            <p:spPr bwMode="auto">
              <a:xfrm>
                <a:off x="4730" y="544"/>
                <a:ext cx="2" cy="2"/>
              </a:xfrm>
              <a:custGeom>
                <a:avLst/>
                <a:gdLst>
                  <a:gd name="T0" fmla="*/ 2 w 31"/>
                  <a:gd name="T1" fmla="*/ 2 h 17"/>
                  <a:gd name="T2" fmla="*/ 1 w 31"/>
                  <a:gd name="T3" fmla="*/ 1 h 17"/>
                  <a:gd name="T4" fmla="*/ 1 w 31"/>
                  <a:gd name="T5" fmla="*/ 1 h 17"/>
                  <a:gd name="T6" fmla="*/ 0 w 31"/>
                  <a:gd name="T7" fmla="*/ 0 h 17"/>
                  <a:gd name="T8" fmla="*/ 1 w 31"/>
                  <a:gd name="T9" fmla="*/ 1 h 17"/>
                  <a:gd name="T10" fmla="*/ 1 w 31"/>
                  <a:gd name="T11" fmla="*/ 2 h 17"/>
                  <a:gd name="T12" fmla="*/ 2 w 31"/>
                  <a:gd name="T13" fmla="*/ 1 h 17"/>
                  <a:gd name="T14" fmla="*/ 2 w 31"/>
                  <a:gd name="T15" fmla="*/ 2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17">
                    <a:moveTo>
                      <a:pt x="31" y="15"/>
                    </a:moveTo>
                    <a:lnTo>
                      <a:pt x="22" y="6"/>
                    </a:lnTo>
                    <a:lnTo>
                      <a:pt x="16" y="9"/>
                    </a:lnTo>
                    <a:lnTo>
                      <a:pt x="0" y="0"/>
                    </a:lnTo>
                    <a:lnTo>
                      <a:pt x="8" y="12"/>
                    </a:lnTo>
                    <a:lnTo>
                      <a:pt x="18" y="17"/>
                    </a:lnTo>
                    <a:lnTo>
                      <a:pt x="24" y="12"/>
                    </a:lnTo>
                    <a:lnTo>
                      <a:pt x="31" y="1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32" name="Freeform 1333"/>
              <p:cNvSpPr>
                <a:spLocks/>
              </p:cNvSpPr>
              <p:nvPr/>
            </p:nvSpPr>
            <p:spPr bwMode="auto">
              <a:xfrm>
                <a:off x="4730" y="527"/>
                <a:ext cx="3" cy="1"/>
              </a:xfrm>
              <a:custGeom>
                <a:avLst/>
                <a:gdLst>
                  <a:gd name="T0" fmla="*/ 0 w 57"/>
                  <a:gd name="T1" fmla="*/ 0 h 14"/>
                  <a:gd name="T2" fmla="*/ 2 w 57"/>
                  <a:gd name="T3" fmla="*/ 1 h 14"/>
                  <a:gd name="T4" fmla="*/ 3 w 57"/>
                  <a:gd name="T5" fmla="*/ 1 h 14"/>
                  <a:gd name="T6" fmla="*/ 2 w 57"/>
                  <a:gd name="T7" fmla="*/ 0 h 14"/>
                  <a:gd name="T8" fmla="*/ 2 w 57"/>
                  <a:gd name="T9" fmla="*/ 1 h 14"/>
                  <a:gd name="T10" fmla="*/ 1 w 57"/>
                  <a:gd name="T11" fmla="*/ 0 h 14"/>
                  <a:gd name="T12" fmla="*/ 0 w 57"/>
                  <a:gd name="T13" fmla="*/ 0 h 14"/>
                  <a:gd name="T14" fmla="*/ 0 w 57"/>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14">
                    <a:moveTo>
                      <a:pt x="6" y="6"/>
                    </a:moveTo>
                    <a:lnTo>
                      <a:pt x="45" y="14"/>
                    </a:lnTo>
                    <a:lnTo>
                      <a:pt x="57" y="14"/>
                    </a:lnTo>
                    <a:lnTo>
                      <a:pt x="45" y="6"/>
                    </a:lnTo>
                    <a:lnTo>
                      <a:pt x="33" y="9"/>
                    </a:lnTo>
                    <a:lnTo>
                      <a:pt x="17" y="0"/>
                    </a:lnTo>
                    <a:lnTo>
                      <a:pt x="0" y="3"/>
                    </a:lnTo>
                    <a:lnTo>
                      <a:pt x="6" y="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33" name="Freeform 1334"/>
              <p:cNvSpPr>
                <a:spLocks/>
              </p:cNvSpPr>
              <p:nvPr/>
            </p:nvSpPr>
            <p:spPr bwMode="auto">
              <a:xfrm>
                <a:off x="4735" y="526"/>
                <a:ext cx="2" cy="4"/>
              </a:xfrm>
              <a:custGeom>
                <a:avLst/>
                <a:gdLst>
                  <a:gd name="T0" fmla="*/ 1 w 32"/>
                  <a:gd name="T1" fmla="*/ 1 h 31"/>
                  <a:gd name="T2" fmla="*/ 1 w 32"/>
                  <a:gd name="T3" fmla="*/ 2 h 31"/>
                  <a:gd name="T4" fmla="*/ 2 w 32"/>
                  <a:gd name="T5" fmla="*/ 4 h 31"/>
                  <a:gd name="T6" fmla="*/ 1 w 32"/>
                  <a:gd name="T7" fmla="*/ 4 h 31"/>
                  <a:gd name="T8" fmla="*/ 1 w 32"/>
                  <a:gd name="T9" fmla="*/ 2 h 31"/>
                  <a:gd name="T10" fmla="*/ 0 w 32"/>
                  <a:gd name="T11" fmla="*/ 1 h 31"/>
                  <a:gd name="T12" fmla="*/ 0 w 32"/>
                  <a:gd name="T13" fmla="*/ 0 h 31"/>
                  <a:gd name="T14" fmla="*/ 1 w 32"/>
                  <a:gd name="T15" fmla="*/ 1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31">
                    <a:moveTo>
                      <a:pt x="16" y="7"/>
                    </a:moveTo>
                    <a:lnTo>
                      <a:pt x="22" y="19"/>
                    </a:lnTo>
                    <a:lnTo>
                      <a:pt x="32" y="31"/>
                    </a:lnTo>
                    <a:lnTo>
                      <a:pt x="22" y="30"/>
                    </a:lnTo>
                    <a:lnTo>
                      <a:pt x="15" y="19"/>
                    </a:lnTo>
                    <a:lnTo>
                      <a:pt x="0" y="5"/>
                    </a:lnTo>
                    <a:lnTo>
                      <a:pt x="4" y="0"/>
                    </a:lnTo>
                    <a:lnTo>
                      <a:pt x="16" y="7"/>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34" name="Freeform 1335"/>
              <p:cNvSpPr>
                <a:spLocks/>
              </p:cNvSpPr>
              <p:nvPr/>
            </p:nvSpPr>
            <p:spPr bwMode="auto">
              <a:xfrm>
                <a:off x="4676" y="539"/>
                <a:ext cx="24" cy="9"/>
              </a:xfrm>
              <a:custGeom>
                <a:avLst/>
                <a:gdLst>
                  <a:gd name="T0" fmla="*/ 11 w 459"/>
                  <a:gd name="T1" fmla="*/ 7 h 80"/>
                  <a:gd name="T2" fmla="*/ 14 w 459"/>
                  <a:gd name="T3" fmla="*/ 7 h 80"/>
                  <a:gd name="T4" fmla="*/ 17 w 459"/>
                  <a:gd name="T5" fmla="*/ 7 h 80"/>
                  <a:gd name="T6" fmla="*/ 24 w 459"/>
                  <a:gd name="T7" fmla="*/ 9 h 80"/>
                  <a:gd name="T8" fmla="*/ 21 w 459"/>
                  <a:gd name="T9" fmla="*/ 9 h 80"/>
                  <a:gd name="T10" fmla="*/ 11 w 459"/>
                  <a:gd name="T11" fmla="*/ 9 h 80"/>
                  <a:gd name="T12" fmla="*/ 2 w 459"/>
                  <a:gd name="T13" fmla="*/ 5 h 80"/>
                  <a:gd name="T14" fmla="*/ 0 w 459"/>
                  <a:gd name="T15" fmla="*/ 0 h 80"/>
                  <a:gd name="T16" fmla="*/ 2 w 459"/>
                  <a:gd name="T17" fmla="*/ 3 h 80"/>
                  <a:gd name="T18" fmla="*/ 4 w 459"/>
                  <a:gd name="T19" fmla="*/ 5 h 80"/>
                  <a:gd name="T20" fmla="*/ 7 w 459"/>
                  <a:gd name="T21" fmla="*/ 6 h 80"/>
                  <a:gd name="T22" fmla="*/ 11 w 459"/>
                  <a:gd name="T23" fmla="*/ 7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9" h="80">
                    <a:moveTo>
                      <a:pt x="212" y="65"/>
                    </a:moveTo>
                    <a:lnTo>
                      <a:pt x="275" y="63"/>
                    </a:lnTo>
                    <a:lnTo>
                      <a:pt x="317" y="65"/>
                    </a:lnTo>
                    <a:lnTo>
                      <a:pt x="459" y="80"/>
                    </a:lnTo>
                    <a:lnTo>
                      <a:pt x="410" y="79"/>
                    </a:lnTo>
                    <a:lnTo>
                      <a:pt x="208" y="79"/>
                    </a:lnTo>
                    <a:lnTo>
                      <a:pt x="46" y="47"/>
                    </a:lnTo>
                    <a:lnTo>
                      <a:pt x="0" y="0"/>
                    </a:lnTo>
                    <a:lnTo>
                      <a:pt x="36" y="30"/>
                    </a:lnTo>
                    <a:lnTo>
                      <a:pt x="83" y="45"/>
                    </a:lnTo>
                    <a:lnTo>
                      <a:pt x="134" y="49"/>
                    </a:lnTo>
                    <a:lnTo>
                      <a:pt x="212" y="6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35" name="Freeform 1336"/>
              <p:cNvSpPr>
                <a:spLocks/>
              </p:cNvSpPr>
              <p:nvPr/>
            </p:nvSpPr>
            <p:spPr bwMode="auto">
              <a:xfrm>
                <a:off x="4690" y="539"/>
                <a:ext cx="6" cy="7"/>
              </a:xfrm>
              <a:custGeom>
                <a:avLst/>
                <a:gdLst>
                  <a:gd name="T0" fmla="*/ 6 w 108"/>
                  <a:gd name="T1" fmla="*/ 6 h 63"/>
                  <a:gd name="T2" fmla="*/ 3 w 108"/>
                  <a:gd name="T3" fmla="*/ 5 h 63"/>
                  <a:gd name="T4" fmla="*/ 1 w 108"/>
                  <a:gd name="T5" fmla="*/ 3 h 63"/>
                  <a:gd name="T6" fmla="*/ 0 w 108"/>
                  <a:gd name="T7" fmla="*/ 0 h 63"/>
                  <a:gd name="T8" fmla="*/ 1 w 108"/>
                  <a:gd name="T9" fmla="*/ 1 h 63"/>
                  <a:gd name="T10" fmla="*/ 2 w 108"/>
                  <a:gd name="T11" fmla="*/ 3 h 63"/>
                  <a:gd name="T12" fmla="*/ 4 w 108"/>
                  <a:gd name="T13" fmla="*/ 6 h 63"/>
                  <a:gd name="T14" fmla="*/ 6 w 108"/>
                  <a:gd name="T15" fmla="*/ 7 h 63"/>
                  <a:gd name="T16" fmla="*/ 6 w 108"/>
                  <a:gd name="T17" fmla="*/ 6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63">
                    <a:moveTo>
                      <a:pt x="106" y="54"/>
                    </a:moveTo>
                    <a:lnTo>
                      <a:pt x="51" y="42"/>
                    </a:lnTo>
                    <a:lnTo>
                      <a:pt x="22" y="28"/>
                    </a:lnTo>
                    <a:lnTo>
                      <a:pt x="0" y="0"/>
                    </a:lnTo>
                    <a:lnTo>
                      <a:pt x="21" y="10"/>
                    </a:lnTo>
                    <a:lnTo>
                      <a:pt x="44" y="29"/>
                    </a:lnTo>
                    <a:lnTo>
                      <a:pt x="75" y="51"/>
                    </a:lnTo>
                    <a:lnTo>
                      <a:pt x="108" y="63"/>
                    </a:lnTo>
                    <a:lnTo>
                      <a:pt x="106" y="5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36" name="Freeform 1337"/>
              <p:cNvSpPr>
                <a:spLocks/>
              </p:cNvSpPr>
              <p:nvPr/>
            </p:nvSpPr>
            <p:spPr bwMode="auto">
              <a:xfrm>
                <a:off x="4700" y="545"/>
                <a:ext cx="1" cy="1"/>
              </a:xfrm>
              <a:custGeom>
                <a:avLst/>
                <a:gdLst>
                  <a:gd name="T0" fmla="*/ 0 w 10"/>
                  <a:gd name="T1" fmla="*/ 1 h 16"/>
                  <a:gd name="T2" fmla="*/ 1 w 10"/>
                  <a:gd name="T3" fmla="*/ 0 h 16"/>
                  <a:gd name="T4" fmla="*/ 0 w 10"/>
                  <a:gd name="T5" fmla="*/ 1 h 16"/>
                  <a:gd name="T6" fmla="*/ 0 w 10"/>
                  <a:gd name="T7" fmla="*/ 1 h 16"/>
                  <a:gd name="T8" fmla="*/ 0 w 10"/>
                  <a:gd name="T9" fmla="*/ 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6">
                    <a:moveTo>
                      <a:pt x="1" y="16"/>
                    </a:moveTo>
                    <a:lnTo>
                      <a:pt x="10" y="0"/>
                    </a:lnTo>
                    <a:lnTo>
                      <a:pt x="0" y="9"/>
                    </a:lnTo>
                    <a:lnTo>
                      <a:pt x="0" y="16"/>
                    </a:lnTo>
                    <a:lnTo>
                      <a:pt x="1" y="1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37" name="Freeform 1338"/>
              <p:cNvSpPr>
                <a:spLocks/>
              </p:cNvSpPr>
              <p:nvPr/>
            </p:nvSpPr>
            <p:spPr bwMode="auto">
              <a:xfrm>
                <a:off x="4677" y="515"/>
                <a:ext cx="6" cy="7"/>
              </a:xfrm>
              <a:custGeom>
                <a:avLst/>
                <a:gdLst>
                  <a:gd name="T0" fmla="*/ 0 w 106"/>
                  <a:gd name="T1" fmla="*/ 0 h 63"/>
                  <a:gd name="T2" fmla="*/ 2 w 106"/>
                  <a:gd name="T3" fmla="*/ 1 h 63"/>
                  <a:gd name="T4" fmla="*/ 3 w 106"/>
                  <a:gd name="T5" fmla="*/ 3 h 63"/>
                  <a:gd name="T6" fmla="*/ 4 w 106"/>
                  <a:gd name="T7" fmla="*/ 5 h 63"/>
                  <a:gd name="T8" fmla="*/ 5 w 106"/>
                  <a:gd name="T9" fmla="*/ 6 h 63"/>
                  <a:gd name="T10" fmla="*/ 6 w 106"/>
                  <a:gd name="T11" fmla="*/ 7 h 63"/>
                  <a:gd name="T12" fmla="*/ 6 w 106"/>
                  <a:gd name="T13" fmla="*/ 7 h 63"/>
                  <a:gd name="T14" fmla="*/ 4 w 106"/>
                  <a:gd name="T15" fmla="*/ 7 h 63"/>
                  <a:gd name="T16" fmla="*/ 3 w 106"/>
                  <a:gd name="T17" fmla="*/ 6 h 63"/>
                  <a:gd name="T18" fmla="*/ 2 w 106"/>
                  <a:gd name="T19" fmla="*/ 4 h 63"/>
                  <a:gd name="T20" fmla="*/ 2 w 106"/>
                  <a:gd name="T21" fmla="*/ 2 h 63"/>
                  <a:gd name="T22" fmla="*/ 1 w 106"/>
                  <a:gd name="T23" fmla="*/ 2 h 63"/>
                  <a:gd name="T24" fmla="*/ 0 w 106"/>
                  <a:gd name="T25" fmla="*/ 2 h 63"/>
                  <a:gd name="T26" fmla="*/ 0 w 106"/>
                  <a:gd name="T27" fmla="*/ 0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 h="63">
                    <a:moveTo>
                      <a:pt x="0" y="0"/>
                    </a:moveTo>
                    <a:lnTo>
                      <a:pt x="27" y="6"/>
                    </a:lnTo>
                    <a:lnTo>
                      <a:pt x="53" y="27"/>
                    </a:lnTo>
                    <a:lnTo>
                      <a:pt x="67" y="46"/>
                    </a:lnTo>
                    <a:lnTo>
                      <a:pt x="87" y="56"/>
                    </a:lnTo>
                    <a:lnTo>
                      <a:pt x="106" y="61"/>
                    </a:lnTo>
                    <a:lnTo>
                      <a:pt x="103" y="63"/>
                    </a:lnTo>
                    <a:lnTo>
                      <a:pt x="79" y="63"/>
                    </a:lnTo>
                    <a:lnTo>
                      <a:pt x="58" y="54"/>
                    </a:lnTo>
                    <a:lnTo>
                      <a:pt x="44" y="37"/>
                    </a:lnTo>
                    <a:lnTo>
                      <a:pt x="30" y="15"/>
                    </a:lnTo>
                    <a:lnTo>
                      <a:pt x="15" y="21"/>
                    </a:lnTo>
                    <a:lnTo>
                      <a:pt x="3" y="14"/>
                    </a:lnTo>
                    <a:lnTo>
                      <a:pt x="0"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38" name="Freeform 1339"/>
              <p:cNvSpPr>
                <a:spLocks/>
              </p:cNvSpPr>
              <p:nvPr/>
            </p:nvSpPr>
            <p:spPr bwMode="auto">
              <a:xfrm>
                <a:off x="4707" y="514"/>
                <a:ext cx="3" cy="2"/>
              </a:xfrm>
              <a:custGeom>
                <a:avLst/>
                <a:gdLst>
                  <a:gd name="T0" fmla="*/ 3 w 67"/>
                  <a:gd name="T1" fmla="*/ 0 h 18"/>
                  <a:gd name="T2" fmla="*/ 3 w 67"/>
                  <a:gd name="T3" fmla="*/ 1 h 18"/>
                  <a:gd name="T4" fmla="*/ 2 w 67"/>
                  <a:gd name="T5" fmla="*/ 1 h 18"/>
                  <a:gd name="T6" fmla="*/ 1 w 67"/>
                  <a:gd name="T7" fmla="*/ 2 h 18"/>
                  <a:gd name="T8" fmla="*/ 0 w 67"/>
                  <a:gd name="T9" fmla="*/ 2 h 18"/>
                  <a:gd name="T10" fmla="*/ 0 w 67"/>
                  <a:gd name="T11" fmla="*/ 1 h 18"/>
                  <a:gd name="T12" fmla="*/ 1 w 67"/>
                  <a:gd name="T13" fmla="*/ 0 h 18"/>
                  <a:gd name="T14" fmla="*/ 2 w 67"/>
                  <a:gd name="T15" fmla="*/ 0 h 18"/>
                  <a:gd name="T16" fmla="*/ 3 w 67"/>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18">
                    <a:moveTo>
                      <a:pt x="67" y="0"/>
                    </a:moveTo>
                    <a:lnTo>
                      <a:pt x="62" y="10"/>
                    </a:lnTo>
                    <a:lnTo>
                      <a:pt x="35" y="12"/>
                    </a:lnTo>
                    <a:lnTo>
                      <a:pt x="24" y="18"/>
                    </a:lnTo>
                    <a:lnTo>
                      <a:pt x="4" y="15"/>
                    </a:lnTo>
                    <a:lnTo>
                      <a:pt x="0" y="10"/>
                    </a:lnTo>
                    <a:lnTo>
                      <a:pt x="21" y="4"/>
                    </a:lnTo>
                    <a:lnTo>
                      <a:pt x="43" y="4"/>
                    </a:lnTo>
                    <a:lnTo>
                      <a:pt x="67"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39" name="Freeform 1340"/>
              <p:cNvSpPr>
                <a:spLocks/>
              </p:cNvSpPr>
              <p:nvPr/>
            </p:nvSpPr>
            <p:spPr bwMode="auto">
              <a:xfrm>
                <a:off x="4682" y="517"/>
                <a:ext cx="5" cy="2"/>
              </a:xfrm>
              <a:custGeom>
                <a:avLst/>
                <a:gdLst>
                  <a:gd name="T0" fmla="*/ 0 w 98"/>
                  <a:gd name="T1" fmla="*/ 1 h 23"/>
                  <a:gd name="T2" fmla="*/ 1 w 98"/>
                  <a:gd name="T3" fmla="*/ 2 h 23"/>
                  <a:gd name="T4" fmla="*/ 2 w 98"/>
                  <a:gd name="T5" fmla="*/ 2 h 23"/>
                  <a:gd name="T6" fmla="*/ 4 w 98"/>
                  <a:gd name="T7" fmla="*/ 1 h 23"/>
                  <a:gd name="T8" fmla="*/ 5 w 98"/>
                  <a:gd name="T9" fmla="*/ 1 h 23"/>
                  <a:gd name="T10" fmla="*/ 4 w 98"/>
                  <a:gd name="T11" fmla="*/ 1 h 23"/>
                  <a:gd name="T12" fmla="*/ 3 w 98"/>
                  <a:gd name="T13" fmla="*/ 0 h 23"/>
                  <a:gd name="T14" fmla="*/ 2 w 98"/>
                  <a:gd name="T15" fmla="*/ 1 h 23"/>
                  <a:gd name="T16" fmla="*/ 1 w 98"/>
                  <a:gd name="T17" fmla="*/ 1 h 23"/>
                  <a:gd name="T18" fmla="*/ 0 w 98"/>
                  <a:gd name="T19" fmla="*/ 1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 h="23">
                    <a:moveTo>
                      <a:pt x="0" y="13"/>
                    </a:moveTo>
                    <a:lnTo>
                      <a:pt x="14" y="23"/>
                    </a:lnTo>
                    <a:lnTo>
                      <a:pt x="39" y="20"/>
                    </a:lnTo>
                    <a:lnTo>
                      <a:pt x="83" y="17"/>
                    </a:lnTo>
                    <a:lnTo>
                      <a:pt x="98" y="6"/>
                    </a:lnTo>
                    <a:lnTo>
                      <a:pt x="86" y="10"/>
                    </a:lnTo>
                    <a:lnTo>
                      <a:pt x="49" y="0"/>
                    </a:lnTo>
                    <a:lnTo>
                      <a:pt x="33" y="13"/>
                    </a:lnTo>
                    <a:lnTo>
                      <a:pt x="14" y="10"/>
                    </a:lnTo>
                    <a:lnTo>
                      <a:pt x="0" y="1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40" name="Freeform 1341"/>
              <p:cNvSpPr>
                <a:spLocks/>
              </p:cNvSpPr>
              <p:nvPr/>
            </p:nvSpPr>
            <p:spPr bwMode="auto">
              <a:xfrm>
                <a:off x="4646" y="503"/>
                <a:ext cx="25" cy="45"/>
              </a:xfrm>
              <a:custGeom>
                <a:avLst/>
                <a:gdLst>
                  <a:gd name="T0" fmla="*/ 22 w 479"/>
                  <a:gd name="T1" fmla="*/ 6 h 407"/>
                  <a:gd name="T2" fmla="*/ 21 w 479"/>
                  <a:gd name="T3" fmla="*/ 3 h 407"/>
                  <a:gd name="T4" fmla="*/ 19 w 479"/>
                  <a:gd name="T5" fmla="*/ 1 h 407"/>
                  <a:gd name="T6" fmla="*/ 18 w 479"/>
                  <a:gd name="T7" fmla="*/ 0 h 407"/>
                  <a:gd name="T8" fmla="*/ 16 w 479"/>
                  <a:gd name="T9" fmla="*/ 0 h 407"/>
                  <a:gd name="T10" fmla="*/ 15 w 479"/>
                  <a:gd name="T11" fmla="*/ 1 h 407"/>
                  <a:gd name="T12" fmla="*/ 14 w 479"/>
                  <a:gd name="T13" fmla="*/ 1 h 407"/>
                  <a:gd name="T14" fmla="*/ 14 w 479"/>
                  <a:gd name="T15" fmla="*/ 1 h 407"/>
                  <a:gd name="T16" fmla="*/ 12 w 479"/>
                  <a:gd name="T17" fmla="*/ 1 h 407"/>
                  <a:gd name="T18" fmla="*/ 11 w 479"/>
                  <a:gd name="T19" fmla="*/ 0 h 407"/>
                  <a:gd name="T20" fmla="*/ 9 w 479"/>
                  <a:gd name="T21" fmla="*/ 0 h 407"/>
                  <a:gd name="T22" fmla="*/ 7 w 479"/>
                  <a:gd name="T23" fmla="*/ 1 h 407"/>
                  <a:gd name="T24" fmla="*/ 7 w 479"/>
                  <a:gd name="T25" fmla="*/ 3 h 407"/>
                  <a:gd name="T26" fmla="*/ 6 w 479"/>
                  <a:gd name="T27" fmla="*/ 3 h 407"/>
                  <a:gd name="T28" fmla="*/ 5 w 479"/>
                  <a:gd name="T29" fmla="*/ 3 h 407"/>
                  <a:gd name="T30" fmla="*/ 3 w 479"/>
                  <a:gd name="T31" fmla="*/ 3 h 407"/>
                  <a:gd name="T32" fmla="*/ 2 w 479"/>
                  <a:gd name="T33" fmla="*/ 4 h 407"/>
                  <a:gd name="T34" fmla="*/ 2 w 479"/>
                  <a:gd name="T35" fmla="*/ 6 h 407"/>
                  <a:gd name="T36" fmla="*/ 1 w 479"/>
                  <a:gd name="T37" fmla="*/ 8 h 407"/>
                  <a:gd name="T38" fmla="*/ 0 w 479"/>
                  <a:gd name="T39" fmla="*/ 11 h 407"/>
                  <a:gd name="T40" fmla="*/ 0 w 479"/>
                  <a:gd name="T41" fmla="*/ 16 h 407"/>
                  <a:gd name="T42" fmla="*/ 0 w 479"/>
                  <a:gd name="T43" fmla="*/ 20 h 407"/>
                  <a:gd name="T44" fmla="*/ 1 w 479"/>
                  <a:gd name="T45" fmla="*/ 27 h 407"/>
                  <a:gd name="T46" fmla="*/ 2 w 479"/>
                  <a:gd name="T47" fmla="*/ 32 h 407"/>
                  <a:gd name="T48" fmla="*/ 4 w 479"/>
                  <a:gd name="T49" fmla="*/ 36 h 407"/>
                  <a:gd name="T50" fmla="*/ 4 w 479"/>
                  <a:gd name="T51" fmla="*/ 39 h 407"/>
                  <a:gd name="T52" fmla="*/ 5 w 479"/>
                  <a:gd name="T53" fmla="*/ 42 h 407"/>
                  <a:gd name="T54" fmla="*/ 7 w 479"/>
                  <a:gd name="T55" fmla="*/ 44 h 407"/>
                  <a:gd name="T56" fmla="*/ 9 w 479"/>
                  <a:gd name="T57" fmla="*/ 45 h 407"/>
                  <a:gd name="T58" fmla="*/ 21 w 479"/>
                  <a:gd name="T59" fmla="*/ 45 h 407"/>
                  <a:gd name="T60" fmla="*/ 22 w 479"/>
                  <a:gd name="T61" fmla="*/ 44 h 407"/>
                  <a:gd name="T62" fmla="*/ 23 w 479"/>
                  <a:gd name="T63" fmla="*/ 42 h 407"/>
                  <a:gd name="T64" fmla="*/ 24 w 479"/>
                  <a:gd name="T65" fmla="*/ 35 h 407"/>
                  <a:gd name="T66" fmla="*/ 24 w 479"/>
                  <a:gd name="T67" fmla="*/ 32 h 407"/>
                  <a:gd name="T68" fmla="*/ 25 w 479"/>
                  <a:gd name="T69" fmla="*/ 27 h 407"/>
                  <a:gd name="T70" fmla="*/ 25 w 479"/>
                  <a:gd name="T71" fmla="*/ 21 h 407"/>
                  <a:gd name="T72" fmla="*/ 24 w 479"/>
                  <a:gd name="T73" fmla="*/ 16 h 407"/>
                  <a:gd name="T74" fmla="*/ 24 w 479"/>
                  <a:gd name="T75" fmla="*/ 11 h 407"/>
                  <a:gd name="T76" fmla="*/ 22 w 479"/>
                  <a:gd name="T77" fmla="*/ 6 h 4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9" h="407">
                    <a:moveTo>
                      <a:pt x="428" y="50"/>
                    </a:moveTo>
                    <a:lnTo>
                      <a:pt x="402" y="29"/>
                    </a:lnTo>
                    <a:lnTo>
                      <a:pt x="372" y="12"/>
                    </a:lnTo>
                    <a:lnTo>
                      <a:pt x="340" y="0"/>
                    </a:lnTo>
                    <a:lnTo>
                      <a:pt x="305" y="0"/>
                    </a:lnTo>
                    <a:lnTo>
                      <a:pt x="286" y="6"/>
                    </a:lnTo>
                    <a:lnTo>
                      <a:pt x="275" y="9"/>
                    </a:lnTo>
                    <a:lnTo>
                      <a:pt x="263" y="12"/>
                    </a:lnTo>
                    <a:lnTo>
                      <a:pt x="230" y="6"/>
                    </a:lnTo>
                    <a:lnTo>
                      <a:pt x="209" y="0"/>
                    </a:lnTo>
                    <a:lnTo>
                      <a:pt x="182" y="0"/>
                    </a:lnTo>
                    <a:lnTo>
                      <a:pt x="140" y="13"/>
                    </a:lnTo>
                    <a:lnTo>
                      <a:pt x="128" y="23"/>
                    </a:lnTo>
                    <a:lnTo>
                      <a:pt x="112" y="27"/>
                    </a:lnTo>
                    <a:lnTo>
                      <a:pt x="88" y="27"/>
                    </a:lnTo>
                    <a:lnTo>
                      <a:pt x="64" y="29"/>
                    </a:lnTo>
                    <a:lnTo>
                      <a:pt x="47" y="36"/>
                    </a:lnTo>
                    <a:lnTo>
                      <a:pt x="31" y="51"/>
                    </a:lnTo>
                    <a:lnTo>
                      <a:pt x="14" y="75"/>
                    </a:lnTo>
                    <a:lnTo>
                      <a:pt x="3" y="103"/>
                    </a:lnTo>
                    <a:lnTo>
                      <a:pt x="0" y="142"/>
                    </a:lnTo>
                    <a:lnTo>
                      <a:pt x="7" y="177"/>
                    </a:lnTo>
                    <a:lnTo>
                      <a:pt x="28" y="246"/>
                    </a:lnTo>
                    <a:lnTo>
                      <a:pt x="44" y="291"/>
                    </a:lnTo>
                    <a:lnTo>
                      <a:pt x="70" y="326"/>
                    </a:lnTo>
                    <a:lnTo>
                      <a:pt x="81" y="357"/>
                    </a:lnTo>
                    <a:lnTo>
                      <a:pt x="97" y="382"/>
                    </a:lnTo>
                    <a:lnTo>
                      <a:pt x="125" y="398"/>
                    </a:lnTo>
                    <a:lnTo>
                      <a:pt x="167" y="407"/>
                    </a:lnTo>
                    <a:lnTo>
                      <a:pt x="401" y="407"/>
                    </a:lnTo>
                    <a:lnTo>
                      <a:pt x="430" y="398"/>
                    </a:lnTo>
                    <a:lnTo>
                      <a:pt x="440" y="382"/>
                    </a:lnTo>
                    <a:lnTo>
                      <a:pt x="453" y="319"/>
                    </a:lnTo>
                    <a:lnTo>
                      <a:pt x="465" y="287"/>
                    </a:lnTo>
                    <a:lnTo>
                      <a:pt x="475" y="245"/>
                    </a:lnTo>
                    <a:lnTo>
                      <a:pt x="479" y="190"/>
                    </a:lnTo>
                    <a:lnTo>
                      <a:pt x="467" y="146"/>
                    </a:lnTo>
                    <a:lnTo>
                      <a:pt x="453" y="98"/>
                    </a:lnTo>
                    <a:lnTo>
                      <a:pt x="428" y="50"/>
                    </a:lnTo>
                    <a:close/>
                  </a:path>
                </a:pathLst>
              </a:custGeom>
              <a:solidFill>
                <a:srgbClr val="018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41" name="Freeform 1342"/>
              <p:cNvSpPr>
                <a:spLocks/>
              </p:cNvSpPr>
              <p:nvPr/>
            </p:nvSpPr>
            <p:spPr bwMode="auto">
              <a:xfrm>
                <a:off x="4651" y="545"/>
                <a:ext cx="15" cy="3"/>
              </a:xfrm>
              <a:custGeom>
                <a:avLst/>
                <a:gdLst>
                  <a:gd name="T0" fmla="*/ 2 w 280"/>
                  <a:gd name="T1" fmla="*/ 1 h 27"/>
                  <a:gd name="T2" fmla="*/ 1 w 280"/>
                  <a:gd name="T3" fmla="*/ 0 h 27"/>
                  <a:gd name="T4" fmla="*/ 0 w 280"/>
                  <a:gd name="T5" fmla="*/ 0 h 27"/>
                  <a:gd name="T6" fmla="*/ 2 w 280"/>
                  <a:gd name="T7" fmla="*/ 2 h 27"/>
                  <a:gd name="T8" fmla="*/ 4 w 280"/>
                  <a:gd name="T9" fmla="*/ 3 h 27"/>
                  <a:gd name="T10" fmla="*/ 15 w 280"/>
                  <a:gd name="T11" fmla="*/ 3 h 27"/>
                  <a:gd name="T12" fmla="*/ 7 w 280"/>
                  <a:gd name="T13" fmla="*/ 2 h 27"/>
                  <a:gd name="T14" fmla="*/ 4 w 280"/>
                  <a:gd name="T15" fmla="*/ 2 h 27"/>
                  <a:gd name="T16" fmla="*/ 2 w 280"/>
                  <a:gd name="T17" fmla="*/ 1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0" h="27">
                    <a:moveTo>
                      <a:pt x="42" y="6"/>
                    </a:moveTo>
                    <a:lnTo>
                      <a:pt x="16" y="0"/>
                    </a:lnTo>
                    <a:lnTo>
                      <a:pt x="0" y="0"/>
                    </a:lnTo>
                    <a:lnTo>
                      <a:pt x="30" y="18"/>
                    </a:lnTo>
                    <a:lnTo>
                      <a:pt x="71" y="27"/>
                    </a:lnTo>
                    <a:lnTo>
                      <a:pt x="280" y="27"/>
                    </a:lnTo>
                    <a:lnTo>
                      <a:pt x="138" y="15"/>
                    </a:lnTo>
                    <a:lnTo>
                      <a:pt x="80" y="18"/>
                    </a:lnTo>
                    <a:lnTo>
                      <a:pt x="42" y="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42" name="Freeform 1343"/>
              <p:cNvSpPr>
                <a:spLocks/>
              </p:cNvSpPr>
              <p:nvPr/>
            </p:nvSpPr>
            <p:spPr bwMode="auto">
              <a:xfrm>
                <a:off x="4660" y="543"/>
                <a:ext cx="4" cy="3"/>
              </a:xfrm>
              <a:custGeom>
                <a:avLst/>
                <a:gdLst>
                  <a:gd name="T0" fmla="*/ 4 w 78"/>
                  <a:gd name="T1" fmla="*/ 0 h 32"/>
                  <a:gd name="T2" fmla="*/ 3 w 78"/>
                  <a:gd name="T3" fmla="*/ 2 h 32"/>
                  <a:gd name="T4" fmla="*/ 1 w 78"/>
                  <a:gd name="T5" fmla="*/ 3 h 32"/>
                  <a:gd name="T6" fmla="*/ 0 w 78"/>
                  <a:gd name="T7" fmla="*/ 3 h 32"/>
                  <a:gd name="T8" fmla="*/ 1 w 78"/>
                  <a:gd name="T9" fmla="*/ 2 h 32"/>
                  <a:gd name="T10" fmla="*/ 2 w 78"/>
                  <a:gd name="T11" fmla="*/ 1 h 32"/>
                  <a:gd name="T12" fmla="*/ 4 w 78"/>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32">
                    <a:moveTo>
                      <a:pt x="78" y="0"/>
                    </a:moveTo>
                    <a:lnTo>
                      <a:pt x="61" y="20"/>
                    </a:lnTo>
                    <a:lnTo>
                      <a:pt x="22" y="32"/>
                    </a:lnTo>
                    <a:lnTo>
                      <a:pt x="0" y="29"/>
                    </a:lnTo>
                    <a:lnTo>
                      <a:pt x="22" y="26"/>
                    </a:lnTo>
                    <a:lnTo>
                      <a:pt x="46" y="14"/>
                    </a:lnTo>
                    <a:lnTo>
                      <a:pt x="78"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43" name="Freeform 1344"/>
              <p:cNvSpPr>
                <a:spLocks/>
              </p:cNvSpPr>
              <p:nvPr/>
            </p:nvSpPr>
            <p:spPr bwMode="auto">
              <a:xfrm>
                <a:off x="4656" y="509"/>
                <a:ext cx="6" cy="3"/>
              </a:xfrm>
              <a:custGeom>
                <a:avLst/>
                <a:gdLst>
                  <a:gd name="T0" fmla="*/ 6 w 108"/>
                  <a:gd name="T1" fmla="*/ 1 h 28"/>
                  <a:gd name="T2" fmla="*/ 5 w 108"/>
                  <a:gd name="T3" fmla="*/ 3 h 28"/>
                  <a:gd name="T4" fmla="*/ 4 w 108"/>
                  <a:gd name="T5" fmla="*/ 2 h 28"/>
                  <a:gd name="T6" fmla="*/ 3 w 108"/>
                  <a:gd name="T7" fmla="*/ 1 h 28"/>
                  <a:gd name="T8" fmla="*/ 1 w 108"/>
                  <a:gd name="T9" fmla="*/ 2 h 28"/>
                  <a:gd name="T10" fmla="*/ 0 w 108"/>
                  <a:gd name="T11" fmla="*/ 0 h 28"/>
                  <a:gd name="T12" fmla="*/ 1 w 108"/>
                  <a:gd name="T13" fmla="*/ 1 h 28"/>
                  <a:gd name="T14" fmla="*/ 2 w 108"/>
                  <a:gd name="T15" fmla="*/ 0 h 28"/>
                  <a:gd name="T16" fmla="*/ 5 w 108"/>
                  <a:gd name="T17" fmla="*/ 2 h 28"/>
                  <a:gd name="T18" fmla="*/ 6 w 108"/>
                  <a:gd name="T19" fmla="*/ 1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28">
                    <a:moveTo>
                      <a:pt x="108" y="9"/>
                    </a:moveTo>
                    <a:lnTo>
                      <a:pt x="92" y="28"/>
                    </a:lnTo>
                    <a:lnTo>
                      <a:pt x="77" y="22"/>
                    </a:lnTo>
                    <a:lnTo>
                      <a:pt x="51" y="9"/>
                    </a:lnTo>
                    <a:lnTo>
                      <a:pt x="18" y="18"/>
                    </a:lnTo>
                    <a:lnTo>
                      <a:pt x="0" y="2"/>
                    </a:lnTo>
                    <a:lnTo>
                      <a:pt x="12" y="5"/>
                    </a:lnTo>
                    <a:lnTo>
                      <a:pt x="43" y="0"/>
                    </a:lnTo>
                    <a:lnTo>
                      <a:pt x="86" y="18"/>
                    </a:lnTo>
                    <a:lnTo>
                      <a:pt x="108" y="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44" name="Freeform 1345"/>
              <p:cNvSpPr>
                <a:spLocks/>
              </p:cNvSpPr>
              <p:nvPr/>
            </p:nvSpPr>
            <p:spPr bwMode="auto">
              <a:xfrm>
                <a:off x="4649" y="507"/>
                <a:ext cx="4" cy="3"/>
              </a:xfrm>
              <a:custGeom>
                <a:avLst/>
                <a:gdLst>
                  <a:gd name="T0" fmla="*/ 0 w 78"/>
                  <a:gd name="T1" fmla="*/ 0 h 24"/>
                  <a:gd name="T2" fmla="*/ 1 w 78"/>
                  <a:gd name="T3" fmla="*/ 3 h 24"/>
                  <a:gd name="T4" fmla="*/ 2 w 78"/>
                  <a:gd name="T5" fmla="*/ 3 h 24"/>
                  <a:gd name="T6" fmla="*/ 4 w 78"/>
                  <a:gd name="T7" fmla="*/ 3 h 24"/>
                  <a:gd name="T8" fmla="*/ 3 w 78"/>
                  <a:gd name="T9" fmla="*/ 2 h 24"/>
                  <a:gd name="T10" fmla="*/ 1 w 78"/>
                  <a:gd name="T11" fmla="*/ 2 h 24"/>
                  <a:gd name="T12" fmla="*/ 1 w 78"/>
                  <a:gd name="T13" fmla="*/ 0 h 24"/>
                  <a:gd name="T14" fmla="*/ 0 w 78"/>
                  <a:gd name="T15" fmla="*/ 0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24">
                    <a:moveTo>
                      <a:pt x="0" y="0"/>
                    </a:moveTo>
                    <a:lnTo>
                      <a:pt x="20" y="22"/>
                    </a:lnTo>
                    <a:lnTo>
                      <a:pt x="48" y="24"/>
                    </a:lnTo>
                    <a:lnTo>
                      <a:pt x="78" y="22"/>
                    </a:lnTo>
                    <a:lnTo>
                      <a:pt x="53" y="15"/>
                    </a:lnTo>
                    <a:lnTo>
                      <a:pt x="29" y="12"/>
                    </a:lnTo>
                    <a:lnTo>
                      <a:pt x="15" y="3"/>
                    </a:lnTo>
                    <a:lnTo>
                      <a:pt x="0"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45" name="Freeform 1346"/>
              <p:cNvSpPr>
                <a:spLocks/>
              </p:cNvSpPr>
              <p:nvPr/>
            </p:nvSpPr>
            <p:spPr bwMode="auto">
              <a:xfrm>
                <a:off x="4599" y="535"/>
                <a:ext cx="9" cy="13"/>
              </a:xfrm>
              <a:custGeom>
                <a:avLst/>
                <a:gdLst>
                  <a:gd name="T0" fmla="*/ 9 w 171"/>
                  <a:gd name="T1" fmla="*/ 13 h 114"/>
                  <a:gd name="T2" fmla="*/ 8 w 171"/>
                  <a:gd name="T3" fmla="*/ 13 h 114"/>
                  <a:gd name="T4" fmla="*/ 5 w 171"/>
                  <a:gd name="T5" fmla="*/ 12 h 114"/>
                  <a:gd name="T6" fmla="*/ 4 w 171"/>
                  <a:gd name="T7" fmla="*/ 12 h 114"/>
                  <a:gd name="T8" fmla="*/ 2 w 171"/>
                  <a:gd name="T9" fmla="*/ 10 h 114"/>
                  <a:gd name="T10" fmla="*/ 1 w 171"/>
                  <a:gd name="T11" fmla="*/ 6 h 114"/>
                  <a:gd name="T12" fmla="*/ 1 w 171"/>
                  <a:gd name="T13" fmla="*/ 3 h 114"/>
                  <a:gd name="T14" fmla="*/ 0 w 171"/>
                  <a:gd name="T15" fmla="*/ 0 h 114"/>
                  <a:gd name="T16" fmla="*/ 1 w 171"/>
                  <a:gd name="T17" fmla="*/ 8 h 114"/>
                  <a:gd name="T18" fmla="*/ 2 w 171"/>
                  <a:gd name="T19" fmla="*/ 11 h 114"/>
                  <a:gd name="T20" fmla="*/ 3 w 171"/>
                  <a:gd name="T21" fmla="*/ 12 h 114"/>
                  <a:gd name="T22" fmla="*/ 5 w 171"/>
                  <a:gd name="T23" fmla="*/ 13 h 114"/>
                  <a:gd name="T24" fmla="*/ 9 w 171"/>
                  <a:gd name="T25" fmla="*/ 13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1" h="114">
                    <a:moveTo>
                      <a:pt x="171" y="114"/>
                    </a:moveTo>
                    <a:lnTo>
                      <a:pt x="150" y="110"/>
                    </a:lnTo>
                    <a:lnTo>
                      <a:pt x="100" y="108"/>
                    </a:lnTo>
                    <a:lnTo>
                      <a:pt x="67" y="105"/>
                    </a:lnTo>
                    <a:lnTo>
                      <a:pt x="41" y="88"/>
                    </a:lnTo>
                    <a:lnTo>
                      <a:pt x="26" y="56"/>
                    </a:lnTo>
                    <a:lnTo>
                      <a:pt x="14" y="25"/>
                    </a:lnTo>
                    <a:lnTo>
                      <a:pt x="0" y="0"/>
                    </a:lnTo>
                    <a:lnTo>
                      <a:pt x="25" y="66"/>
                    </a:lnTo>
                    <a:lnTo>
                      <a:pt x="32" y="95"/>
                    </a:lnTo>
                    <a:lnTo>
                      <a:pt x="56" y="107"/>
                    </a:lnTo>
                    <a:lnTo>
                      <a:pt x="92" y="114"/>
                    </a:lnTo>
                    <a:lnTo>
                      <a:pt x="171" y="11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46" name="Freeform 1347"/>
              <p:cNvSpPr>
                <a:spLocks/>
              </p:cNvSpPr>
              <p:nvPr/>
            </p:nvSpPr>
            <p:spPr bwMode="auto">
              <a:xfrm>
                <a:off x="4601" y="516"/>
                <a:ext cx="4" cy="1"/>
              </a:xfrm>
              <a:custGeom>
                <a:avLst/>
                <a:gdLst>
                  <a:gd name="T0" fmla="*/ 0 w 71"/>
                  <a:gd name="T1" fmla="*/ 0 h 9"/>
                  <a:gd name="T2" fmla="*/ 1 w 71"/>
                  <a:gd name="T3" fmla="*/ 1 h 9"/>
                  <a:gd name="T4" fmla="*/ 4 w 71"/>
                  <a:gd name="T5" fmla="*/ 1 h 9"/>
                  <a:gd name="T6" fmla="*/ 1 w 71"/>
                  <a:gd name="T7" fmla="*/ 0 h 9"/>
                  <a:gd name="T8" fmla="*/ 0 w 71"/>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9">
                    <a:moveTo>
                      <a:pt x="0" y="3"/>
                    </a:moveTo>
                    <a:lnTo>
                      <a:pt x="9" y="9"/>
                    </a:lnTo>
                    <a:lnTo>
                      <a:pt x="71" y="6"/>
                    </a:lnTo>
                    <a:lnTo>
                      <a:pt x="19" y="0"/>
                    </a:lnTo>
                    <a:lnTo>
                      <a:pt x="0" y="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47" name="Freeform 1348"/>
              <p:cNvSpPr>
                <a:spLocks/>
              </p:cNvSpPr>
              <p:nvPr/>
            </p:nvSpPr>
            <p:spPr bwMode="auto">
              <a:xfrm>
                <a:off x="4600" y="515"/>
                <a:ext cx="1" cy="2"/>
              </a:xfrm>
              <a:custGeom>
                <a:avLst/>
                <a:gdLst>
                  <a:gd name="T0" fmla="*/ 0 w 17"/>
                  <a:gd name="T1" fmla="*/ 0 h 21"/>
                  <a:gd name="T2" fmla="*/ 0 w 17"/>
                  <a:gd name="T3" fmla="*/ 1 h 21"/>
                  <a:gd name="T4" fmla="*/ 1 w 17"/>
                  <a:gd name="T5" fmla="*/ 2 h 21"/>
                  <a:gd name="T6" fmla="*/ 1 w 17"/>
                  <a:gd name="T7" fmla="*/ 1 h 21"/>
                  <a:gd name="T8" fmla="*/ 0 w 17"/>
                  <a:gd name="T9" fmla="*/ 1 h 21"/>
                  <a:gd name="T10" fmla="*/ 0 w 17"/>
                  <a:gd name="T11" fmla="*/ 0 h 21"/>
                  <a:gd name="T12" fmla="*/ 0 w 17"/>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1">
                    <a:moveTo>
                      <a:pt x="0" y="1"/>
                    </a:moveTo>
                    <a:lnTo>
                      <a:pt x="6" y="11"/>
                    </a:lnTo>
                    <a:lnTo>
                      <a:pt x="17" y="21"/>
                    </a:lnTo>
                    <a:lnTo>
                      <a:pt x="17" y="11"/>
                    </a:lnTo>
                    <a:lnTo>
                      <a:pt x="7" y="6"/>
                    </a:lnTo>
                    <a:lnTo>
                      <a:pt x="2" y="0"/>
                    </a:lnTo>
                    <a:lnTo>
                      <a:pt x="0" y="1"/>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48" name="Freeform 1349"/>
              <p:cNvSpPr>
                <a:spLocks/>
              </p:cNvSpPr>
              <p:nvPr/>
            </p:nvSpPr>
            <p:spPr bwMode="auto">
              <a:xfrm>
                <a:off x="4607" y="513"/>
                <a:ext cx="1" cy="3"/>
              </a:xfrm>
              <a:custGeom>
                <a:avLst/>
                <a:gdLst>
                  <a:gd name="T0" fmla="*/ 1 w 17"/>
                  <a:gd name="T1" fmla="*/ 2 h 30"/>
                  <a:gd name="T2" fmla="*/ 1 w 17"/>
                  <a:gd name="T3" fmla="*/ 1 h 30"/>
                  <a:gd name="T4" fmla="*/ 0 w 17"/>
                  <a:gd name="T5" fmla="*/ 0 h 30"/>
                  <a:gd name="T6" fmla="*/ 0 w 17"/>
                  <a:gd name="T7" fmla="*/ 0 h 30"/>
                  <a:gd name="T8" fmla="*/ 1 w 17"/>
                  <a:gd name="T9" fmla="*/ 0 h 30"/>
                  <a:gd name="T10" fmla="*/ 1 w 17"/>
                  <a:gd name="T11" fmla="*/ 1 h 30"/>
                  <a:gd name="T12" fmla="*/ 0 w 17"/>
                  <a:gd name="T13" fmla="*/ 2 h 30"/>
                  <a:gd name="T14" fmla="*/ 0 w 17"/>
                  <a:gd name="T15" fmla="*/ 3 h 30"/>
                  <a:gd name="T16" fmla="*/ 0 w 17"/>
                  <a:gd name="T17" fmla="*/ 3 h 30"/>
                  <a:gd name="T18" fmla="*/ 1 w 17"/>
                  <a:gd name="T19" fmla="*/ 2 h 30"/>
                  <a:gd name="T20" fmla="*/ 1 w 17"/>
                  <a:gd name="T21" fmla="*/ 2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30">
                    <a:moveTo>
                      <a:pt x="14" y="19"/>
                    </a:moveTo>
                    <a:lnTo>
                      <a:pt x="17" y="8"/>
                    </a:lnTo>
                    <a:lnTo>
                      <a:pt x="6" y="0"/>
                    </a:lnTo>
                    <a:lnTo>
                      <a:pt x="0" y="0"/>
                    </a:lnTo>
                    <a:lnTo>
                      <a:pt x="9" y="4"/>
                    </a:lnTo>
                    <a:lnTo>
                      <a:pt x="13" y="10"/>
                    </a:lnTo>
                    <a:lnTo>
                      <a:pt x="4" y="20"/>
                    </a:lnTo>
                    <a:lnTo>
                      <a:pt x="0" y="25"/>
                    </a:lnTo>
                    <a:lnTo>
                      <a:pt x="1" y="30"/>
                    </a:lnTo>
                    <a:lnTo>
                      <a:pt x="9" y="24"/>
                    </a:lnTo>
                    <a:lnTo>
                      <a:pt x="14" y="1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49" name="Freeform 1350"/>
              <p:cNvSpPr>
                <a:spLocks/>
              </p:cNvSpPr>
              <p:nvPr/>
            </p:nvSpPr>
            <p:spPr bwMode="auto">
              <a:xfrm>
                <a:off x="4601" y="540"/>
                <a:ext cx="2" cy="4"/>
              </a:xfrm>
              <a:custGeom>
                <a:avLst/>
                <a:gdLst>
                  <a:gd name="T0" fmla="*/ 1 w 44"/>
                  <a:gd name="T1" fmla="*/ 3 h 29"/>
                  <a:gd name="T2" fmla="*/ 2 w 44"/>
                  <a:gd name="T3" fmla="*/ 4 h 29"/>
                  <a:gd name="T4" fmla="*/ 2 w 44"/>
                  <a:gd name="T5" fmla="*/ 3 h 29"/>
                  <a:gd name="T6" fmla="*/ 1 w 44"/>
                  <a:gd name="T7" fmla="*/ 1 h 29"/>
                  <a:gd name="T8" fmla="*/ 1 w 44"/>
                  <a:gd name="T9" fmla="*/ 0 h 29"/>
                  <a:gd name="T10" fmla="*/ 1 w 44"/>
                  <a:gd name="T11" fmla="*/ 1 h 29"/>
                  <a:gd name="T12" fmla="*/ 0 w 44"/>
                  <a:gd name="T13" fmla="*/ 0 h 29"/>
                  <a:gd name="T14" fmla="*/ 0 w 44"/>
                  <a:gd name="T15" fmla="*/ 2 h 29"/>
                  <a:gd name="T16" fmla="*/ 1 w 44"/>
                  <a:gd name="T17" fmla="*/ 3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29">
                    <a:moveTo>
                      <a:pt x="30" y="19"/>
                    </a:moveTo>
                    <a:lnTo>
                      <a:pt x="37" y="29"/>
                    </a:lnTo>
                    <a:lnTo>
                      <a:pt x="44" y="19"/>
                    </a:lnTo>
                    <a:lnTo>
                      <a:pt x="32" y="9"/>
                    </a:lnTo>
                    <a:lnTo>
                      <a:pt x="22" y="0"/>
                    </a:lnTo>
                    <a:lnTo>
                      <a:pt x="13" y="4"/>
                    </a:lnTo>
                    <a:lnTo>
                      <a:pt x="4" y="2"/>
                    </a:lnTo>
                    <a:lnTo>
                      <a:pt x="0" y="11"/>
                    </a:lnTo>
                    <a:lnTo>
                      <a:pt x="30" y="1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50" name="Freeform 1351"/>
              <p:cNvSpPr>
                <a:spLocks/>
              </p:cNvSpPr>
              <p:nvPr/>
            </p:nvSpPr>
            <p:spPr bwMode="auto">
              <a:xfrm>
                <a:off x="4600" y="534"/>
                <a:ext cx="2" cy="3"/>
              </a:xfrm>
              <a:custGeom>
                <a:avLst/>
                <a:gdLst>
                  <a:gd name="T0" fmla="*/ 1 w 37"/>
                  <a:gd name="T1" fmla="*/ 3 h 24"/>
                  <a:gd name="T2" fmla="*/ 1 w 37"/>
                  <a:gd name="T3" fmla="*/ 3 h 24"/>
                  <a:gd name="T4" fmla="*/ 2 w 37"/>
                  <a:gd name="T5" fmla="*/ 2 h 24"/>
                  <a:gd name="T6" fmla="*/ 2 w 37"/>
                  <a:gd name="T7" fmla="*/ 0 h 24"/>
                  <a:gd name="T8" fmla="*/ 2 w 37"/>
                  <a:gd name="T9" fmla="*/ 0 h 24"/>
                  <a:gd name="T10" fmla="*/ 1 w 37"/>
                  <a:gd name="T11" fmla="*/ 1 h 24"/>
                  <a:gd name="T12" fmla="*/ 1 w 37"/>
                  <a:gd name="T13" fmla="*/ 0 h 24"/>
                  <a:gd name="T14" fmla="*/ 0 w 37"/>
                  <a:gd name="T15" fmla="*/ 0 h 24"/>
                  <a:gd name="T16" fmla="*/ 0 w 37"/>
                  <a:gd name="T17" fmla="*/ 1 h 24"/>
                  <a:gd name="T18" fmla="*/ 0 w 37"/>
                  <a:gd name="T19" fmla="*/ 0 h 24"/>
                  <a:gd name="T20" fmla="*/ 1 w 37"/>
                  <a:gd name="T21" fmla="*/ 2 h 24"/>
                  <a:gd name="T22" fmla="*/ 0 w 37"/>
                  <a:gd name="T23" fmla="*/ 2 h 24"/>
                  <a:gd name="T24" fmla="*/ 0 w 37"/>
                  <a:gd name="T25" fmla="*/ 3 h 24"/>
                  <a:gd name="T26" fmla="*/ 1 w 37"/>
                  <a:gd name="T27" fmla="*/ 3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 h="24">
                    <a:moveTo>
                      <a:pt x="16" y="22"/>
                    </a:moveTo>
                    <a:lnTo>
                      <a:pt x="23" y="24"/>
                    </a:lnTo>
                    <a:lnTo>
                      <a:pt x="31" y="14"/>
                    </a:lnTo>
                    <a:lnTo>
                      <a:pt x="37" y="3"/>
                    </a:lnTo>
                    <a:lnTo>
                      <a:pt x="29" y="3"/>
                    </a:lnTo>
                    <a:lnTo>
                      <a:pt x="23" y="11"/>
                    </a:lnTo>
                    <a:lnTo>
                      <a:pt x="11" y="3"/>
                    </a:lnTo>
                    <a:lnTo>
                      <a:pt x="4" y="0"/>
                    </a:lnTo>
                    <a:lnTo>
                      <a:pt x="0" y="7"/>
                    </a:lnTo>
                    <a:lnTo>
                      <a:pt x="6" y="3"/>
                    </a:lnTo>
                    <a:lnTo>
                      <a:pt x="17" y="14"/>
                    </a:lnTo>
                    <a:lnTo>
                      <a:pt x="6" y="14"/>
                    </a:lnTo>
                    <a:lnTo>
                      <a:pt x="4" y="22"/>
                    </a:lnTo>
                    <a:lnTo>
                      <a:pt x="16" y="22"/>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51" name="Freeform 1352"/>
              <p:cNvSpPr>
                <a:spLocks/>
              </p:cNvSpPr>
              <p:nvPr/>
            </p:nvSpPr>
            <p:spPr bwMode="auto">
              <a:xfrm>
                <a:off x="4604" y="536"/>
                <a:ext cx="1" cy="2"/>
              </a:xfrm>
              <a:custGeom>
                <a:avLst/>
                <a:gdLst>
                  <a:gd name="T0" fmla="*/ 1 w 28"/>
                  <a:gd name="T1" fmla="*/ 0 h 18"/>
                  <a:gd name="T2" fmla="*/ 1 w 28"/>
                  <a:gd name="T3" fmla="*/ 1 h 18"/>
                  <a:gd name="T4" fmla="*/ 1 w 28"/>
                  <a:gd name="T5" fmla="*/ 2 h 18"/>
                  <a:gd name="T6" fmla="*/ 0 w 28"/>
                  <a:gd name="T7" fmla="*/ 1 h 18"/>
                  <a:gd name="T8" fmla="*/ 0 w 28"/>
                  <a:gd name="T9" fmla="*/ 0 h 18"/>
                  <a:gd name="T10" fmla="*/ 0 w 28"/>
                  <a:gd name="T11" fmla="*/ 0 h 18"/>
                  <a:gd name="T12" fmla="*/ 1 w 28"/>
                  <a:gd name="T13" fmla="*/ 1 h 18"/>
                  <a:gd name="T14" fmla="*/ 1 w 28"/>
                  <a:gd name="T15" fmla="*/ 1 h 18"/>
                  <a:gd name="T16" fmla="*/ 1 w 28"/>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18">
                    <a:moveTo>
                      <a:pt x="28" y="4"/>
                    </a:moveTo>
                    <a:lnTo>
                      <a:pt x="27" y="10"/>
                    </a:lnTo>
                    <a:lnTo>
                      <a:pt x="20" y="18"/>
                    </a:lnTo>
                    <a:lnTo>
                      <a:pt x="9" y="10"/>
                    </a:lnTo>
                    <a:lnTo>
                      <a:pt x="0" y="4"/>
                    </a:lnTo>
                    <a:lnTo>
                      <a:pt x="6" y="0"/>
                    </a:lnTo>
                    <a:lnTo>
                      <a:pt x="15" y="12"/>
                    </a:lnTo>
                    <a:lnTo>
                      <a:pt x="21" y="8"/>
                    </a:lnTo>
                    <a:lnTo>
                      <a:pt x="28" y="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52" name="Freeform 1353"/>
              <p:cNvSpPr>
                <a:spLocks/>
              </p:cNvSpPr>
              <p:nvPr/>
            </p:nvSpPr>
            <p:spPr bwMode="auto">
              <a:xfrm>
                <a:off x="4548" y="496"/>
                <a:ext cx="24" cy="52"/>
              </a:xfrm>
              <a:custGeom>
                <a:avLst/>
                <a:gdLst>
                  <a:gd name="T0" fmla="*/ 24 w 454"/>
                  <a:gd name="T1" fmla="*/ 19 h 463"/>
                  <a:gd name="T2" fmla="*/ 22 w 454"/>
                  <a:gd name="T3" fmla="*/ 10 h 463"/>
                  <a:gd name="T4" fmla="*/ 20 w 454"/>
                  <a:gd name="T5" fmla="*/ 5 h 463"/>
                  <a:gd name="T6" fmla="*/ 19 w 454"/>
                  <a:gd name="T7" fmla="*/ 3 h 463"/>
                  <a:gd name="T8" fmla="*/ 18 w 454"/>
                  <a:gd name="T9" fmla="*/ 2 h 463"/>
                  <a:gd name="T10" fmla="*/ 17 w 454"/>
                  <a:gd name="T11" fmla="*/ 2 h 463"/>
                  <a:gd name="T12" fmla="*/ 15 w 454"/>
                  <a:gd name="T13" fmla="*/ 3 h 463"/>
                  <a:gd name="T14" fmla="*/ 13 w 454"/>
                  <a:gd name="T15" fmla="*/ 5 h 463"/>
                  <a:gd name="T16" fmla="*/ 12 w 454"/>
                  <a:gd name="T17" fmla="*/ 5 h 463"/>
                  <a:gd name="T18" fmla="*/ 12 w 454"/>
                  <a:gd name="T19" fmla="*/ 3 h 463"/>
                  <a:gd name="T20" fmla="*/ 11 w 454"/>
                  <a:gd name="T21" fmla="*/ 1 h 463"/>
                  <a:gd name="T22" fmla="*/ 9 w 454"/>
                  <a:gd name="T23" fmla="*/ 0 h 463"/>
                  <a:gd name="T24" fmla="*/ 8 w 454"/>
                  <a:gd name="T25" fmla="*/ 1 h 463"/>
                  <a:gd name="T26" fmla="*/ 6 w 454"/>
                  <a:gd name="T27" fmla="*/ 2 h 463"/>
                  <a:gd name="T28" fmla="*/ 5 w 454"/>
                  <a:gd name="T29" fmla="*/ 4 h 463"/>
                  <a:gd name="T30" fmla="*/ 3 w 454"/>
                  <a:gd name="T31" fmla="*/ 6 h 463"/>
                  <a:gd name="T32" fmla="*/ 2 w 454"/>
                  <a:gd name="T33" fmla="*/ 10 h 463"/>
                  <a:gd name="T34" fmla="*/ 1 w 454"/>
                  <a:gd name="T35" fmla="*/ 13 h 463"/>
                  <a:gd name="T36" fmla="*/ 0 w 454"/>
                  <a:gd name="T37" fmla="*/ 17 h 463"/>
                  <a:gd name="T38" fmla="*/ 0 w 454"/>
                  <a:gd name="T39" fmla="*/ 25 h 463"/>
                  <a:gd name="T40" fmla="*/ 0 w 454"/>
                  <a:gd name="T41" fmla="*/ 32 h 463"/>
                  <a:gd name="T42" fmla="*/ 0 w 454"/>
                  <a:gd name="T43" fmla="*/ 36 h 463"/>
                  <a:gd name="T44" fmla="*/ 1 w 454"/>
                  <a:gd name="T45" fmla="*/ 40 h 463"/>
                  <a:gd name="T46" fmla="*/ 1 w 454"/>
                  <a:gd name="T47" fmla="*/ 43 h 463"/>
                  <a:gd name="T48" fmla="*/ 2 w 454"/>
                  <a:gd name="T49" fmla="*/ 46 h 463"/>
                  <a:gd name="T50" fmla="*/ 3 w 454"/>
                  <a:gd name="T51" fmla="*/ 51 h 463"/>
                  <a:gd name="T52" fmla="*/ 5 w 454"/>
                  <a:gd name="T53" fmla="*/ 52 h 463"/>
                  <a:gd name="T54" fmla="*/ 18 w 454"/>
                  <a:gd name="T55" fmla="*/ 52 h 463"/>
                  <a:gd name="T56" fmla="*/ 20 w 454"/>
                  <a:gd name="T57" fmla="*/ 51 h 463"/>
                  <a:gd name="T58" fmla="*/ 21 w 454"/>
                  <a:gd name="T59" fmla="*/ 49 h 463"/>
                  <a:gd name="T60" fmla="*/ 22 w 454"/>
                  <a:gd name="T61" fmla="*/ 45 h 463"/>
                  <a:gd name="T62" fmla="*/ 22 w 454"/>
                  <a:gd name="T63" fmla="*/ 41 h 463"/>
                  <a:gd name="T64" fmla="*/ 23 w 454"/>
                  <a:gd name="T65" fmla="*/ 36 h 463"/>
                  <a:gd name="T66" fmla="*/ 24 w 454"/>
                  <a:gd name="T67" fmla="*/ 30 h 463"/>
                  <a:gd name="T68" fmla="*/ 24 w 454"/>
                  <a:gd name="T69" fmla="*/ 19 h 4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54" h="463">
                    <a:moveTo>
                      <a:pt x="451" y="173"/>
                    </a:moveTo>
                    <a:lnTo>
                      <a:pt x="421" y="90"/>
                    </a:lnTo>
                    <a:lnTo>
                      <a:pt x="375" y="44"/>
                    </a:lnTo>
                    <a:lnTo>
                      <a:pt x="358" y="25"/>
                    </a:lnTo>
                    <a:lnTo>
                      <a:pt x="339" y="16"/>
                    </a:lnTo>
                    <a:lnTo>
                      <a:pt x="324" y="18"/>
                    </a:lnTo>
                    <a:lnTo>
                      <a:pt x="283" y="27"/>
                    </a:lnTo>
                    <a:lnTo>
                      <a:pt x="245" y="42"/>
                    </a:lnTo>
                    <a:lnTo>
                      <a:pt x="234" y="42"/>
                    </a:lnTo>
                    <a:lnTo>
                      <a:pt x="228" y="30"/>
                    </a:lnTo>
                    <a:lnTo>
                      <a:pt x="206" y="12"/>
                    </a:lnTo>
                    <a:lnTo>
                      <a:pt x="179" y="0"/>
                    </a:lnTo>
                    <a:lnTo>
                      <a:pt x="152" y="9"/>
                    </a:lnTo>
                    <a:lnTo>
                      <a:pt x="115" y="18"/>
                    </a:lnTo>
                    <a:lnTo>
                      <a:pt x="87" y="38"/>
                    </a:lnTo>
                    <a:lnTo>
                      <a:pt x="60" y="57"/>
                    </a:lnTo>
                    <a:lnTo>
                      <a:pt x="36" y="88"/>
                    </a:lnTo>
                    <a:lnTo>
                      <a:pt x="18" y="120"/>
                    </a:lnTo>
                    <a:lnTo>
                      <a:pt x="5" y="151"/>
                    </a:lnTo>
                    <a:lnTo>
                      <a:pt x="0" y="225"/>
                    </a:lnTo>
                    <a:lnTo>
                      <a:pt x="0" y="289"/>
                    </a:lnTo>
                    <a:lnTo>
                      <a:pt x="6" y="324"/>
                    </a:lnTo>
                    <a:lnTo>
                      <a:pt x="14" y="356"/>
                    </a:lnTo>
                    <a:lnTo>
                      <a:pt x="24" y="387"/>
                    </a:lnTo>
                    <a:lnTo>
                      <a:pt x="40" y="409"/>
                    </a:lnTo>
                    <a:lnTo>
                      <a:pt x="60" y="451"/>
                    </a:lnTo>
                    <a:lnTo>
                      <a:pt x="90" y="463"/>
                    </a:lnTo>
                    <a:lnTo>
                      <a:pt x="340" y="463"/>
                    </a:lnTo>
                    <a:lnTo>
                      <a:pt x="370" y="454"/>
                    </a:lnTo>
                    <a:lnTo>
                      <a:pt x="392" y="436"/>
                    </a:lnTo>
                    <a:lnTo>
                      <a:pt x="411" y="401"/>
                    </a:lnTo>
                    <a:lnTo>
                      <a:pt x="421" y="367"/>
                    </a:lnTo>
                    <a:lnTo>
                      <a:pt x="441" y="323"/>
                    </a:lnTo>
                    <a:lnTo>
                      <a:pt x="454" y="264"/>
                    </a:lnTo>
                    <a:lnTo>
                      <a:pt x="451" y="173"/>
                    </a:lnTo>
                    <a:close/>
                  </a:path>
                </a:pathLst>
              </a:custGeom>
              <a:solidFill>
                <a:srgbClr val="018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53" name="Freeform 1354"/>
              <p:cNvSpPr>
                <a:spLocks/>
              </p:cNvSpPr>
              <p:nvPr/>
            </p:nvSpPr>
            <p:spPr bwMode="auto">
              <a:xfrm>
                <a:off x="4550" y="541"/>
                <a:ext cx="9" cy="7"/>
              </a:xfrm>
              <a:custGeom>
                <a:avLst/>
                <a:gdLst>
                  <a:gd name="T0" fmla="*/ 0 w 170"/>
                  <a:gd name="T1" fmla="*/ 0 h 55"/>
                  <a:gd name="T2" fmla="*/ 3 w 170"/>
                  <a:gd name="T3" fmla="*/ 7 h 55"/>
                  <a:gd name="T4" fmla="*/ 9 w 170"/>
                  <a:gd name="T5" fmla="*/ 7 h 55"/>
                  <a:gd name="T6" fmla="*/ 4 w 170"/>
                  <a:gd name="T7" fmla="*/ 5 h 55"/>
                  <a:gd name="T8" fmla="*/ 3 w 170"/>
                  <a:gd name="T9" fmla="*/ 5 h 55"/>
                  <a:gd name="T10" fmla="*/ 1 w 170"/>
                  <a:gd name="T11" fmla="*/ 2 h 55"/>
                  <a:gd name="T12" fmla="*/ 0 w 170"/>
                  <a:gd name="T13" fmla="*/ 0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55">
                    <a:moveTo>
                      <a:pt x="0" y="0"/>
                    </a:moveTo>
                    <a:lnTo>
                      <a:pt x="51" y="55"/>
                    </a:lnTo>
                    <a:lnTo>
                      <a:pt x="170" y="55"/>
                    </a:lnTo>
                    <a:lnTo>
                      <a:pt x="83" y="43"/>
                    </a:lnTo>
                    <a:lnTo>
                      <a:pt x="51" y="37"/>
                    </a:lnTo>
                    <a:lnTo>
                      <a:pt x="19" y="14"/>
                    </a:lnTo>
                    <a:lnTo>
                      <a:pt x="0"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54" name="Freeform 1355"/>
              <p:cNvSpPr>
                <a:spLocks/>
              </p:cNvSpPr>
              <p:nvPr/>
            </p:nvSpPr>
            <p:spPr bwMode="auto">
              <a:xfrm>
                <a:off x="4553" y="538"/>
                <a:ext cx="9" cy="8"/>
              </a:xfrm>
              <a:custGeom>
                <a:avLst/>
                <a:gdLst>
                  <a:gd name="T0" fmla="*/ 9 w 173"/>
                  <a:gd name="T1" fmla="*/ 8 h 67"/>
                  <a:gd name="T2" fmla="*/ 6 w 173"/>
                  <a:gd name="T3" fmla="*/ 8 h 67"/>
                  <a:gd name="T4" fmla="*/ 4 w 173"/>
                  <a:gd name="T5" fmla="*/ 8 h 67"/>
                  <a:gd name="T6" fmla="*/ 2 w 173"/>
                  <a:gd name="T7" fmla="*/ 7 h 67"/>
                  <a:gd name="T8" fmla="*/ 2 w 173"/>
                  <a:gd name="T9" fmla="*/ 6 h 67"/>
                  <a:gd name="T10" fmla="*/ 1 w 173"/>
                  <a:gd name="T11" fmla="*/ 4 h 67"/>
                  <a:gd name="T12" fmla="*/ 0 w 173"/>
                  <a:gd name="T13" fmla="*/ 0 h 67"/>
                  <a:gd name="T14" fmla="*/ 1 w 173"/>
                  <a:gd name="T15" fmla="*/ 3 h 67"/>
                  <a:gd name="T16" fmla="*/ 1 w 173"/>
                  <a:gd name="T17" fmla="*/ 4 h 67"/>
                  <a:gd name="T18" fmla="*/ 2 w 173"/>
                  <a:gd name="T19" fmla="*/ 5 h 67"/>
                  <a:gd name="T20" fmla="*/ 3 w 173"/>
                  <a:gd name="T21" fmla="*/ 6 h 67"/>
                  <a:gd name="T22" fmla="*/ 5 w 173"/>
                  <a:gd name="T23" fmla="*/ 7 h 67"/>
                  <a:gd name="T24" fmla="*/ 8 w 173"/>
                  <a:gd name="T25" fmla="*/ 7 h 67"/>
                  <a:gd name="T26" fmla="*/ 9 w 173"/>
                  <a:gd name="T27" fmla="*/ 8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3" h="67">
                    <a:moveTo>
                      <a:pt x="173" y="67"/>
                    </a:moveTo>
                    <a:lnTo>
                      <a:pt x="109" y="67"/>
                    </a:lnTo>
                    <a:lnTo>
                      <a:pt x="77" y="65"/>
                    </a:lnTo>
                    <a:lnTo>
                      <a:pt x="43" y="55"/>
                    </a:lnTo>
                    <a:lnTo>
                      <a:pt x="29" y="51"/>
                    </a:lnTo>
                    <a:lnTo>
                      <a:pt x="17" y="37"/>
                    </a:lnTo>
                    <a:lnTo>
                      <a:pt x="0" y="0"/>
                    </a:lnTo>
                    <a:lnTo>
                      <a:pt x="18" y="21"/>
                    </a:lnTo>
                    <a:lnTo>
                      <a:pt x="24" y="34"/>
                    </a:lnTo>
                    <a:lnTo>
                      <a:pt x="33" y="40"/>
                    </a:lnTo>
                    <a:lnTo>
                      <a:pt x="66" y="53"/>
                    </a:lnTo>
                    <a:lnTo>
                      <a:pt x="97" y="55"/>
                    </a:lnTo>
                    <a:lnTo>
                      <a:pt x="157" y="60"/>
                    </a:lnTo>
                    <a:lnTo>
                      <a:pt x="173" y="67"/>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55" name="Freeform 1356"/>
              <p:cNvSpPr>
                <a:spLocks/>
              </p:cNvSpPr>
              <p:nvPr/>
            </p:nvSpPr>
            <p:spPr bwMode="auto">
              <a:xfrm>
                <a:off x="4555" y="532"/>
                <a:ext cx="2" cy="6"/>
              </a:xfrm>
              <a:custGeom>
                <a:avLst/>
                <a:gdLst>
                  <a:gd name="T0" fmla="*/ 1 w 46"/>
                  <a:gd name="T1" fmla="*/ 5 h 49"/>
                  <a:gd name="T2" fmla="*/ 2 w 46"/>
                  <a:gd name="T3" fmla="*/ 4 h 49"/>
                  <a:gd name="T4" fmla="*/ 2 w 46"/>
                  <a:gd name="T5" fmla="*/ 2 h 49"/>
                  <a:gd name="T6" fmla="*/ 1 w 46"/>
                  <a:gd name="T7" fmla="*/ 0 h 49"/>
                  <a:gd name="T8" fmla="*/ 1 w 46"/>
                  <a:gd name="T9" fmla="*/ 2 h 49"/>
                  <a:gd name="T10" fmla="*/ 1 w 46"/>
                  <a:gd name="T11" fmla="*/ 4 h 49"/>
                  <a:gd name="T12" fmla="*/ 1 w 46"/>
                  <a:gd name="T13" fmla="*/ 5 h 49"/>
                  <a:gd name="T14" fmla="*/ 0 w 46"/>
                  <a:gd name="T15" fmla="*/ 6 h 49"/>
                  <a:gd name="T16" fmla="*/ 1 w 46"/>
                  <a:gd name="T17" fmla="*/ 5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9">
                    <a:moveTo>
                      <a:pt x="34" y="41"/>
                    </a:moveTo>
                    <a:lnTo>
                      <a:pt x="44" y="29"/>
                    </a:lnTo>
                    <a:lnTo>
                      <a:pt x="46" y="16"/>
                    </a:lnTo>
                    <a:lnTo>
                      <a:pt x="28" y="0"/>
                    </a:lnTo>
                    <a:lnTo>
                      <a:pt x="34" y="20"/>
                    </a:lnTo>
                    <a:lnTo>
                      <a:pt x="27" y="33"/>
                    </a:lnTo>
                    <a:lnTo>
                      <a:pt x="15" y="41"/>
                    </a:lnTo>
                    <a:lnTo>
                      <a:pt x="0" y="49"/>
                    </a:lnTo>
                    <a:lnTo>
                      <a:pt x="34" y="41"/>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56" name="Freeform 1357"/>
              <p:cNvSpPr>
                <a:spLocks/>
              </p:cNvSpPr>
              <p:nvPr/>
            </p:nvSpPr>
            <p:spPr bwMode="auto">
              <a:xfrm>
                <a:off x="4548" y="528"/>
                <a:ext cx="3" cy="10"/>
              </a:xfrm>
              <a:custGeom>
                <a:avLst/>
                <a:gdLst>
                  <a:gd name="T0" fmla="*/ 0 w 46"/>
                  <a:gd name="T1" fmla="*/ 0 h 93"/>
                  <a:gd name="T2" fmla="*/ 2 w 46"/>
                  <a:gd name="T3" fmla="*/ 10 h 93"/>
                  <a:gd name="T4" fmla="*/ 3 w 46"/>
                  <a:gd name="T5" fmla="*/ 8 h 93"/>
                  <a:gd name="T6" fmla="*/ 2 w 46"/>
                  <a:gd name="T7" fmla="*/ 8 h 93"/>
                  <a:gd name="T8" fmla="*/ 1 w 46"/>
                  <a:gd name="T9" fmla="*/ 4 h 93"/>
                  <a:gd name="T10" fmla="*/ 0 w 46"/>
                  <a:gd name="T11" fmla="*/ 0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93">
                    <a:moveTo>
                      <a:pt x="0" y="0"/>
                    </a:moveTo>
                    <a:lnTo>
                      <a:pt x="29" y="93"/>
                    </a:lnTo>
                    <a:lnTo>
                      <a:pt x="46" y="75"/>
                    </a:lnTo>
                    <a:lnTo>
                      <a:pt x="35" y="72"/>
                    </a:lnTo>
                    <a:lnTo>
                      <a:pt x="14" y="34"/>
                    </a:lnTo>
                    <a:lnTo>
                      <a:pt x="0"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57" name="Freeform 1358"/>
              <p:cNvSpPr>
                <a:spLocks/>
              </p:cNvSpPr>
              <p:nvPr/>
            </p:nvSpPr>
            <p:spPr bwMode="auto">
              <a:xfrm>
                <a:off x="4551" y="526"/>
                <a:ext cx="1" cy="2"/>
              </a:xfrm>
              <a:custGeom>
                <a:avLst/>
                <a:gdLst>
                  <a:gd name="T0" fmla="*/ 0 w 13"/>
                  <a:gd name="T1" fmla="*/ 1 h 16"/>
                  <a:gd name="T2" fmla="*/ 1 w 13"/>
                  <a:gd name="T3" fmla="*/ 0 h 16"/>
                  <a:gd name="T4" fmla="*/ 1 w 13"/>
                  <a:gd name="T5" fmla="*/ 1 h 16"/>
                  <a:gd name="T6" fmla="*/ 1 w 13"/>
                  <a:gd name="T7" fmla="*/ 2 h 16"/>
                  <a:gd name="T8" fmla="*/ 0 w 13"/>
                  <a:gd name="T9" fmla="*/ 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6">
                    <a:moveTo>
                      <a:pt x="0" y="6"/>
                    </a:moveTo>
                    <a:lnTo>
                      <a:pt x="9" y="0"/>
                    </a:lnTo>
                    <a:lnTo>
                      <a:pt x="13" y="9"/>
                    </a:lnTo>
                    <a:lnTo>
                      <a:pt x="9" y="16"/>
                    </a:lnTo>
                    <a:lnTo>
                      <a:pt x="0" y="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58" name="Freeform 1359"/>
              <p:cNvSpPr>
                <a:spLocks/>
              </p:cNvSpPr>
              <p:nvPr/>
            </p:nvSpPr>
            <p:spPr bwMode="auto">
              <a:xfrm>
                <a:off x="4726" y="535"/>
                <a:ext cx="2" cy="3"/>
              </a:xfrm>
              <a:custGeom>
                <a:avLst/>
                <a:gdLst>
                  <a:gd name="T0" fmla="*/ 2 w 39"/>
                  <a:gd name="T1" fmla="*/ 0 h 27"/>
                  <a:gd name="T2" fmla="*/ 1 w 39"/>
                  <a:gd name="T3" fmla="*/ 0 h 27"/>
                  <a:gd name="T4" fmla="*/ 1 w 39"/>
                  <a:gd name="T5" fmla="*/ 0 h 27"/>
                  <a:gd name="T6" fmla="*/ 0 w 39"/>
                  <a:gd name="T7" fmla="*/ 1 h 27"/>
                  <a:gd name="T8" fmla="*/ 0 w 39"/>
                  <a:gd name="T9" fmla="*/ 2 h 27"/>
                  <a:gd name="T10" fmla="*/ 0 w 39"/>
                  <a:gd name="T11" fmla="*/ 3 h 27"/>
                  <a:gd name="T12" fmla="*/ 0 w 39"/>
                  <a:gd name="T13" fmla="*/ 1 h 27"/>
                  <a:gd name="T14" fmla="*/ 1 w 39"/>
                  <a:gd name="T15" fmla="*/ 0 h 27"/>
                  <a:gd name="T16" fmla="*/ 2 w 39"/>
                  <a:gd name="T17" fmla="*/ 1 h 27"/>
                  <a:gd name="T18" fmla="*/ 2 w 39"/>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27">
                    <a:moveTo>
                      <a:pt x="39" y="3"/>
                    </a:moveTo>
                    <a:lnTo>
                      <a:pt x="29" y="0"/>
                    </a:lnTo>
                    <a:lnTo>
                      <a:pt x="16" y="0"/>
                    </a:lnTo>
                    <a:lnTo>
                      <a:pt x="0" y="12"/>
                    </a:lnTo>
                    <a:lnTo>
                      <a:pt x="3" y="20"/>
                    </a:lnTo>
                    <a:lnTo>
                      <a:pt x="0" y="27"/>
                    </a:lnTo>
                    <a:lnTo>
                      <a:pt x="8" y="8"/>
                    </a:lnTo>
                    <a:lnTo>
                      <a:pt x="21" y="3"/>
                    </a:lnTo>
                    <a:lnTo>
                      <a:pt x="33" y="8"/>
                    </a:lnTo>
                    <a:lnTo>
                      <a:pt x="39" y="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59" name="Freeform 1360"/>
              <p:cNvSpPr>
                <a:spLocks/>
              </p:cNvSpPr>
              <p:nvPr/>
            </p:nvSpPr>
            <p:spPr bwMode="auto">
              <a:xfrm>
                <a:off x="4725" y="526"/>
                <a:ext cx="2" cy="1"/>
              </a:xfrm>
              <a:custGeom>
                <a:avLst/>
                <a:gdLst>
                  <a:gd name="T0" fmla="*/ 2 w 32"/>
                  <a:gd name="T1" fmla="*/ 0 h 10"/>
                  <a:gd name="T2" fmla="*/ 1 w 32"/>
                  <a:gd name="T3" fmla="*/ 0 h 10"/>
                  <a:gd name="T4" fmla="*/ 1 w 32"/>
                  <a:gd name="T5" fmla="*/ 1 h 10"/>
                  <a:gd name="T6" fmla="*/ 0 w 32"/>
                  <a:gd name="T7" fmla="*/ 0 h 10"/>
                  <a:gd name="T8" fmla="*/ 1 w 32"/>
                  <a:gd name="T9" fmla="*/ 1 h 10"/>
                  <a:gd name="T10" fmla="*/ 1 w 32"/>
                  <a:gd name="T11" fmla="*/ 1 h 10"/>
                  <a:gd name="T12" fmla="*/ 1 w 32"/>
                  <a:gd name="T13" fmla="*/ 1 h 10"/>
                  <a:gd name="T14" fmla="*/ 2 w 32"/>
                  <a:gd name="T15" fmla="*/ 0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10">
                    <a:moveTo>
                      <a:pt x="32" y="3"/>
                    </a:moveTo>
                    <a:lnTo>
                      <a:pt x="19" y="0"/>
                    </a:lnTo>
                    <a:lnTo>
                      <a:pt x="16" y="6"/>
                    </a:lnTo>
                    <a:lnTo>
                      <a:pt x="0" y="2"/>
                    </a:lnTo>
                    <a:lnTo>
                      <a:pt x="9" y="10"/>
                    </a:lnTo>
                    <a:lnTo>
                      <a:pt x="20" y="10"/>
                    </a:lnTo>
                    <a:lnTo>
                      <a:pt x="23" y="5"/>
                    </a:lnTo>
                    <a:lnTo>
                      <a:pt x="32" y="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60" name="Freeform 1361"/>
              <p:cNvSpPr>
                <a:spLocks/>
              </p:cNvSpPr>
              <p:nvPr/>
            </p:nvSpPr>
            <p:spPr bwMode="auto">
              <a:xfrm>
                <a:off x="4726" y="524"/>
                <a:ext cx="1" cy="1"/>
              </a:xfrm>
              <a:custGeom>
                <a:avLst/>
                <a:gdLst>
                  <a:gd name="T0" fmla="*/ 0 w 18"/>
                  <a:gd name="T1" fmla="*/ 0 h 11"/>
                  <a:gd name="T2" fmla="*/ 0 w 18"/>
                  <a:gd name="T3" fmla="*/ 0 h 11"/>
                  <a:gd name="T4" fmla="*/ 1 w 18"/>
                  <a:gd name="T5" fmla="*/ 1 h 11"/>
                  <a:gd name="T6" fmla="*/ 1 w 18"/>
                  <a:gd name="T7" fmla="*/ 1 h 11"/>
                  <a:gd name="T8" fmla="*/ 1 w 18"/>
                  <a:gd name="T9" fmla="*/ 1 h 11"/>
                  <a:gd name="T10" fmla="*/ 0 w 18"/>
                  <a:gd name="T11" fmla="*/ 1 h 11"/>
                  <a:gd name="T12" fmla="*/ 0 w 18"/>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1">
                    <a:moveTo>
                      <a:pt x="0" y="5"/>
                    </a:moveTo>
                    <a:lnTo>
                      <a:pt x="7" y="0"/>
                    </a:lnTo>
                    <a:lnTo>
                      <a:pt x="13" y="9"/>
                    </a:lnTo>
                    <a:lnTo>
                      <a:pt x="18" y="8"/>
                    </a:lnTo>
                    <a:lnTo>
                      <a:pt x="9" y="11"/>
                    </a:lnTo>
                    <a:lnTo>
                      <a:pt x="5" y="8"/>
                    </a:lnTo>
                    <a:lnTo>
                      <a:pt x="0" y="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61" name="Freeform 1362"/>
              <p:cNvSpPr>
                <a:spLocks/>
              </p:cNvSpPr>
              <p:nvPr/>
            </p:nvSpPr>
            <p:spPr bwMode="auto">
              <a:xfrm>
                <a:off x="4734" y="526"/>
                <a:ext cx="1" cy="1"/>
              </a:xfrm>
              <a:custGeom>
                <a:avLst/>
                <a:gdLst>
                  <a:gd name="T0" fmla="*/ 1 w 19"/>
                  <a:gd name="T1" fmla="*/ 0 h 11"/>
                  <a:gd name="T2" fmla="*/ 1 w 19"/>
                  <a:gd name="T3" fmla="*/ 0 h 11"/>
                  <a:gd name="T4" fmla="*/ 0 w 19"/>
                  <a:gd name="T5" fmla="*/ 1 h 11"/>
                  <a:gd name="T6" fmla="*/ 0 w 19"/>
                  <a:gd name="T7" fmla="*/ 1 h 11"/>
                  <a:gd name="T8" fmla="*/ 1 w 19"/>
                  <a:gd name="T9" fmla="*/ 1 h 11"/>
                  <a:gd name="T10" fmla="*/ 1 w 19"/>
                  <a:gd name="T11" fmla="*/ 1 h 11"/>
                  <a:gd name="T12" fmla="*/ 1 w 19"/>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1">
                    <a:moveTo>
                      <a:pt x="19" y="4"/>
                    </a:moveTo>
                    <a:lnTo>
                      <a:pt x="11" y="0"/>
                    </a:lnTo>
                    <a:lnTo>
                      <a:pt x="5" y="9"/>
                    </a:lnTo>
                    <a:lnTo>
                      <a:pt x="0" y="8"/>
                    </a:lnTo>
                    <a:lnTo>
                      <a:pt x="10" y="11"/>
                    </a:lnTo>
                    <a:lnTo>
                      <a:pt x="14" y="6"/>
                    </a:lnTo>
                    <a:lnTo>
                      <a:pt x="19" y="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62" name="Freeform 1363"/>
              <p:cNvSpPr>
                <a:spLocks/>
              </p:cNvSpPr>
              <p:nvPr/>
            </p:nvSpPr>
            <p:spPr bwMode="auto">
              <a:xfrm>
                <a:off x="4733" y="528"/>
                <a:ext cx="1" cy="1"/>
              </a:xfrm>
              <a:custGeom>
                <a:avLst/>
                <a:gdLst>
                  <a:gd name="T0" fmla="*/ 1 w 19"/>
                  <a:gd name="T1" fmla="*/ 1 h 9"/>
                  <a:gd name="T2" fmla="*/ 1 w 19"/>
                  <a:gd name="T3" fmla="*/ 1 h 9"/>
                  <a:gd name="T4" fmla="*/ 0 w 19"/>
                  <a:gd name="T5" fmla="*/ 0 h 9"/>
                  <a:gd name="T6" fmla="*/ 0 w 19"/>
                  <a:gd name="T7" fmla="*/ 0 h 9"/>
                  <a:gd name="T8" fmla="*/ 1 w 19"/>
                  <a:gd name="T9" fmla="*/ 0 h 9"/>
                  <a:gd name="T10" fmla="*/ 1 w 19"/>
                  <a:gd name="T11" fmla="*/ 0 h 9"/>
                  <a:gd name="T12" fmla="*/ 1 w 19"/>
                  <a:gd name="T13" fmla="*/ 1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9">
                    <a:moveTo>
                      <a:pt x="19" y="5"/>
                    </a:moveTo>
                    <a:lnTo>
                      <a:pt x="12" y="9"/>
                    </a:lnTo>
                    <a:lnTo>
                      <a:pt x="5" y="0"/>
                    </a:lnTo>
                    <a:lnTo>
                      <a:pt x="0" y="1"/>
                    </a:lnTo>
                    <a:lnTo>
                      <a:pt x="10" y="0"/>
                    </a:lnTo>
                    <a:lnTo>
                      <a:pt x="15" y="3"/>
                    </a:lnTo>
                    <a:lnTo>
                      <a:pt x="19" y="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7101" name="Freeform 1365"/>
            <p:cNvSpPr>
              <a:spLocks/>
            </p:cNvSpPr>
            <p:nvPr/>
          </p:nvSpPr>
          <p:spPr bwMode="auto">
            <a:xfrm>
              <a:off x="4727" y="525"/>
              <a:ext cx="3" cy="2"/>
            </a:xfrm>
            <a:custGeom>
              <a:avLst/>
              <a:gdLst>
                <a:gd name="T0" fmla="*/ 0 w 56"/>
                <a:gd name="T1" fmla="*/ 1 h 16"/>
                <a:gd name="T2" fmla="*/ 0 w 56"/>
                <a:gd name="T3" fmla="*/ 0 h 16"/>
                <a:gd name="T4" fmla="*/ 1 w 56"/>
                <a:gd name="T5" fmla="*/ 0 h 16"/>
                <a:gd name="T6" fmla="*/ 2 w 56"/>
                <a:gd name="T7" fmla="*/ 0 h 16"/>
                <a:gd name="T8" fmla="*/ 3 w 56"/>
                <a:gd name="T9" fmla="*/ 0 h 16"/>
                <a:gd name="T10" fmla="*/ 2 w 56"/>
                <a:gd name="T11" fmla="*/ 0 h 16"/>
                <a:gd name="T12" fmla="*/ 2 w 56"/>
                <a:gd name="T13" fmla="*/ 0 h 16"/>
                <a:gd name="T14" fmla="*/ 1 w 56"/>
                <a:gd name="T15" fmla="*/ 2 h 16"/>
                <a:gd name="T16" fmla="*/ 1 w 56"/>
                <a:gd name="T17" fmla="*/ 2 h 16"/>
                <a:gd name="T18" fmla="*/ 0 w 56"/>
                <a:gd name="T19" fmla="*/ 1 h 16"/>
                <a:gd name="T20" fmla="*/ 0 w 56"/>
                <a:gd name="T21" fmla="*/ 1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16">
                  <a:moveTo>
                    <a:pt x="5" y="8"/>
                  </a:moveTo>
                  <a:lnTo>
                    <a:pt x="7" y="3"/>
                  </a:lnTo>
                  <a:lnTo>
                    <a:pt x="16" y="0"/>
                  </a:lnTo>
                  <a:lnTo>
                    <a:pt x="34" y="0"/>
                  </a:lnTo>
                  <a:lnTo>
                    <a:pt x="56" y="0"/>
                  </a:lnTo>
                  <a:lnTo>
                    <a:pt x="45" y="0"/>
                  </a:lnTo>
                  <a:lnTo>
                    <a:pt x="32" y="0"/>
                  </a:lnTo>
                  <a:lnTo>
                    <a:pt x="20" y="13"/>
                  </a:lnTo>
                  <a:lnTo>
                    <a:pt x="11" y="16"/>
                  </a:lnTo>
                  <a:lnTo>
                    <a:pt x="0" y="11"/>
                  </a:lnTo>
                  <a:lnTo>
                    <a:pt x="5" y="8"/>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02" name="Freeform 1366"/>
            <p:cNvSpPr>
              <a:spLocks/>
            </p:cNvSpPr>
            <p:nvPr/>
          </p:nvSpPr>
          <p:spPr bwMode="auto">
            <a:xfrm>
              <a:off x="4733" y="532"/>
              <a:ext cx="2" cy="4"/>
            </a:xfrm>
            <a:custGeom>
              <a:avLst/>
              <a:gdLst>
                <a:gd name="T0" fmla="*/ 2 w 37"/>
                <a:gd name="T1" fmla="*/ 4 h 32"/>
                <a:gd name="T2" fmla="*/ 1 w 37"/>
                <a:gd name="T3" fmla="*/ 4 h 32"/>
                <a:gd name="T4" fmla="*/ 1 w 37"/>
                <a:gd name="T5" fmla="*/ 4 h 32"/>
                <a:gd name="T6" fmla="*/ 0 w 37"/>
                <a:gd name="T7" fmla="*/ 2 h 32"/>
                <a:gd name="T8" fmla="*/ 0 w 37"/>
                <a:gd name="T9" fmla="*/ 1 h 32"/>
                <a:gd name="T10" fmla="*/ 0 w 37"/>
                <a:gd name="T11" fmla="*/ 0 h 32"/>
                <a:gd name="T12" fmla="*/ 0 w 37"/>
                <a:gd name="T13" fmla="*/ 2 h 32"/>
                <a:gd name="T14" fmla="*/ 1 w 37"/>
                <a:gd name="T15" fmla="*/ 4 h 32"/>
                <a:gd name="T16" fmla="*/ 2 w 37"/>
                <a:gd name="T17" fmla="*/ 3 h 32"/>
                <a:gd name="T18" fmla="*/ 2 w 37"/>
                <a:gd name="T19" fmla="*/ 4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32">
                  <a:moveTo>
                    <a:pt x="37" y="32"/>
                  </a:moveTo>
                  <a:lnTo>
                    <a:pt x="27" y="32"/>
                  </a:lnTo>
                  <a:lnTo>
                    <a:pt x="14" y="29"/>
                  </a:lnTo>
                  <a:lnTo>
                    <a:pt x="0" y="15"/>
                  </a:lnTo>
                  <a:lnTo>
                    <a:pt x="5" y="6"/>
                  </a:lnTo>
                  <a:lnTo>
                    <a:pt x="4" y="0"/>
                  </a:lnTo>
                  <a:lnTo>
                    <a:pt x="8" y="19"/>
                  </a:lnTo>
                  <a:lnTo>
                    <a:pt x="19" y="28"/>
                  </a:lnTo>
                  <a:lnTo>
                    <a:pt x="31" y="23"/>
                  </a:lnTo>
                  <a:lnTo>
                    <a:pt x="37" y="32"/>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03" name="Freeform 1367"/>
            <p:cNvSpPr>
              <a:spLocks/>
            </p:cNvSpPr>
            <p:nvPr/>
          </p:nvSpPr>
          <p:spPr bwMode="auto">
            <a:xfrm>
              <a:off x="4730" y="533"/>
              <a:ext cx="2" cy="2"/>
            </a:xfrm>
            <a:custGeom>
              <a:avLst/>
              <a:gdLst>
                <a:gd name="T0" fmla="*/ 0 w 44"/>
                <a:gd name="T1" fmla="*/ 2 h 18"/>
                <a:gd name="T2" fmla="*/ 0 w 44"/>
                <a:gd name="T3" fmla="*/ 1 h 18"/>
                <a:gd name="T4" fmla="*/ 1 w 44"/>
                <a:gd name="T5" fmla="*/ 0 h 18"/>
                <a:gd name="T6" fmla="*/ 2 w 44"/>
                <a:gd name="T7" fmla="*/ 0 h 18"/>
                <a:gd name="T8" fmla="*/ 2 w 44"/>
                <a:gd name="T9" fmla="*/ 1 h 18"/>
                <a:gd name="T10" fmla="*/ 2 w 44"/>
                <a:gd name="T11" fmla="*/ 1 h 18"/>
                <a:gd name="T12" fmla="*/ 1 w 44"/>
                <a:gd name="T13" fmla="*/ 0 h 18"/>
                <a:gd name="T14" fmla="*/ 1 w 44"/>
                <a:gd name="T15" fmla="*/ 1 h 18"/>
                <a:gd name="T16" fmla="*/ 0 w 44"/>
                <a:gd name="T17" fmla="*/ 2 h 18"/>
                <a:gd name="T18" fmla="*/ 0 w 44"/>
                <a:gd name="T19" fmla="*/ 2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18">
                  <a:moveTo>
                    <a:pt x="0" y="17"/>
                  </a:moveTo>
                  <a:lnTo>
                    <a:pt x="6" y="9"/>
                  </a:lnTo>
                  <a:lnTo>
                    <a:pt x="17" y="2"/>
                  </a:lnTo>
                  <a:lnTo>
                    <a:pt x="37" y="0"/>
                  </a:lnTo>
                  <a:lnTo>
                    <a:pt x="39" y="9"/>
                  </a:lnTo>
                  <a:lnTo>
                    <a:pt x="44" y="13"/>
                  </a:lnTo>
                  <a:lnTo>
                    <a:pt x="29" y="4"/>
                  </a:lnTo>
                  <a:lnTo>
                    <a:pt x="15" y="7"/>
                  </a:lnTo>
                  <a:lnTo>
                    <a:pt x="10" y="18"/>
                  </a:lnTo>
                  <a:lnTo>
                    <a:pt x="0" y="17"/>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04" name="Freeform 1368"/>
            <p:cNvSpPr>
              <a:spLocks/>
            </p:cNvSpPr>
            <p:nvPr/>
          </p:nvSpPr>
          <p:spPr bwMode="auto">
            <a:xfrm>
              <a:off x="4732" y="534"/>
              <a:ext cx="2" cy="2"/>
            </a:xfrm>
            <a:custGeom>
              <a:avLst/>
              <a:gdLst>
                <a:gd name="T0" fmla="*/ 0 w 44"/>
                <a:gd name="T1" fmla="*/ 2 h 19"/>
                <a:gd name="T2" fmla="*/ 0 w 44"/>
                <a:gd name="T3" fmla="*/ 1 h 19"/>
                <a:gd name="T4" fmla="*/ 1 w 44"/>
                <a:gd name="T5" fmla="*/ 0 h 19"/>
                <a:gd name="T6" fmla="*/ 2 w 44"/>
                <a:gd name="T7" fmla="*/ 0 h 19"/>
                <a:gd name="T8" fmla="*/ 2 w 44"/>
                <a:gd name="T9" fmla="*/ 1 h 19"/>
                <a:gd name="T10" fmla="*/ 2 w 44"/>
                <a:gd name="T11" fmla="*/ 1 h 19"/>
                <a:gd name="T12" fmla="*/ 1 w 44"/>
                <a:gd name="T13" fmla="*/ 0 h 19"/>
                <a:gd name="T14" fmla="*/ 1 w 44"/>
                <a:gd name="T15" fmla="*/ 1 h 19"/>
                <a:gd name="T16" fmla="*/ 0 w 44"/>
                <a:gd name="T17" fmla="*/ 2 h 19"/>
                <a:gd name="T18" fmla="*/ 0 w 44"/>
                <a:gd name="T19" fmla="*/ 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19">
                  <a:moveTo>
                    <a:pt x="0" y="17"/>
                  </a:moveTo>
                  <a:lnTo>
                    <a:pt x="6" y="10"/>
                  </a:lnTo>
                  <a:lnTo>
                    <a:pt x="17" y="1"/>
                  </a:lnTo>
                  <a:lnTo>
                    <a:pt x="37" y="0"/>
                  </a:lnTo>
                  <a:lnTo>
                    <a:pt x="39" y="10"/>
                  </a:lnTo>
                  <a:lnTo>
                    <a:pt x="44" y="13"/>
                  </a:lnTo>
                  <a:lnTo>
                    <a:pt x="28" y="3"/>
                  </a:lnTo>
                  <a:lnTo>
                    <a:pt x="14" y="7"/>
                  </a:lnTo>
                  <a:lnTo>
                    <a:pt x="9" y="19"/>
                  </a:lnTo>
                  <a:lnTo>
                    <a:pt x="0" y="17"/>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05" name="Freeform 1369"/>
            <p:cNvSpPr>
              <a:spLocks/>
            </p:cNvSpPr>
            <p:nvPr/>
          </p:nvSpPr>
          <p:spPr bwMode="auto">
            <a:xfrm>
              <a:off x="4726" y="529"/>
              <a:ext cx="2" cy="4"/>
            </a:xfrm>
            <a:custGeom>
              <a:avLst/>
              <a:gdLst>
                <a:gd name="T0" fmla="*/ 2 w 37"/>
                <a:gd name="T1" fmla="*/ 0 h 32"/>
                <a:gd name="T2" fmla="*/ 1 w 37"/>
                <a:gd name="T3" fmla="*/ 0 h 32"/>
                <a:gd name="T4" fmla="*/ 1 w 37"/>
                <a:gd name="T5" fmla="*/ 0 h 32"/>
                <a:gd name="T6" fmla="*/ 0 w 37"/>
                <a:gd name="T7" fmla="*/ 2 h 32"/>
                <a:gd name="T8" fmla="*/ 0 w 37"/>
                <a:gd name="T9" fmla="*/ 3 h 32"/>
                <a:gd name="T10" fmla="*/ 0 w 37"/>
                <a:gd name="T11" fmla="*/ 4 h 32"/>
                <a:gd name="T12" fmla="*/ 0 w 37"/>
                <a:gd name="T13" fmla="*/ 2 h 32"/>
                <a:gd name="T14" fmla="*/ 1 w 37"/>
                <a:gd name="T15" fmla="*/ 1 h 32"/>
                <a:gd name="T16" fmla="*/ 2 w 37"/>
                <a:gd name="T17" fmla="*/ 1 h 32"/>
                <a:gd name="T18" fmla="*/ 2 w 37"/>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32">
                  <a:moveTo>
                    <a:pt x="37" y="0"/>
                  </a:moveTo>
                  <a:lnTo>
                    <a:pt x="26" y="0"/>
                  </a:lnTo>
                  <a:lnTo>
                    <a:pt x="13" y="3"/>
                  </a:lnTo>
                  <a:lnTo>
                    <a:pt x="0" y="16"/>
                  </a:lnTo>
                  <a:lnTo>
                    <a:pt x="4" y="25"/>
                  </a:lnTo>
                  <a:lnTo>
                    <a:pt x="3" y="32"/>
                  </a:lnTo>
                  <a:lnTo>
                    <a:pt x="7" y="13"/>
                  </a:lnTo>
                  <a:lnTo>
                    <a:pt x="18" y="4"/>
                  </a:lnTo>
                  <a:lnTo>
                    <a:pt x="31" y="7"/>
                  </a:lnTo>
                  <a:lnTo>
                    <a:pt x="37"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06" name="Freeform 1370"/>
            <p:cNvSpPr>
              <a:spLocks/>
            </p:cNvSpPr>
            <p:nvPr/>
          </p:nvSpPr>
          <p:spPr bwMode="auto">
            <a:xfrm>
              <a:off x="4723" y="530"/>
              <a:ext cx="2" cy="2"/>
            </a:xfrm>
            <a:custGeom>
              <a:avLst/>
              <a:gdLst>
                <a:gd name="T0" fmla="*/ 0 w 46"/>
                <a:gd name="T1" fmla="*/ 0 h 19"/>
                <a:gd name="T2" fmla="*/ 0 w 46"/>
                <a:gd name="T3" fmla="*/ 1 h 19"/>
                <a:gd name="T4" fmla="*/ 1 w 46"/>
                <a:gd name="T5" fmla="*/ 2 h 19"/>
                <a:gd name="T6" fmla="*/ 2 w 46"/>
                <a:gd name="T7" fmla="*/ 2 h 19"/>
                <a:gd name="T8" fmla="*/ 2 w 46"/>
                <a:gd name="T9" fmla="*/ 1 h 19"/>
                <a:gd name="T10" fmla="*/ 2 w 46"/>
                <a:gd name="T11" fmla="*/ 1 h 19"/>
                <a:gd name="T12" fmla="*/ 1 w 46"/>
                <a:gd name="T13" fmla="*/ 2 h 19"/>
                <a:gd name="T14" fmla="*/ 1 w 46"/>
                <a:gd name="T15" fmla="*/ 1 h 19"/>
                <a:gd name="T16" fmla="*/ 0 w 46"/>
                <a:gd name="T17" fmla="*/ 0 h 19"/>
                <a:gd name="T18" fmla="*/ 0 w 46"/>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19">
                  <a:moveTo>
                    <a:pt x="0" y="3"/>
                  </a:moveTo>
                  <a:lnTo>
                    <a:pt x="8" y="10"/>
                  </a:lnTo>
                  <a:lnTo>
                    <a:pt x="17" y="18"/>
                  </a:lnTo>
                  <a:lnTo>
                    <a:pt x="38" y="19"/>
                  </a:lnTo>
                  <a:lnTo>
                    <a:pt x="39" y="10"/>
                  </a:lnTo>
                  <a:lnTo>
                    <a:pt x="46" y="7"/>
                  </a:lnTo>
                  <a:lnTo>
                    <a:pt x="30" y="16"/>
                  </a:lnTo>
                  <a:lnTo>
                    <a:pt x="14" y="12"/>
                  </a:lnTo>
                  <a:lnTo>
                    <a:pt x="9" y="0"/>
                  </a:lnTo>
                  <a:lnTo>
                    <a:pt x="0" y="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07" name="Freeform 1371"/>
            <p:cNvSpPr>
              <a:spLocks/>
            </p:cNvSpPr>
            <p:nvPr/>
          </p:nvSpPr>
          <p:spPr bwMode="auto">
            <a:xfrm>
              <a:off x="4725" y="529"/>
              <a:ext cx="2" cy="2"/>
            </a:xfrm>
            <a:custGeom>
              <a:avLst/>
              <a:gdLst>
                <a:gd name="T0" fmla="*/ 0 w 43"/>
                <a:gd name="T1" fmla="*/ 0 h 18"/>
                <a:gd name="T2" fmla="*/ 0 w 43"/>
                <a:gd name="T3" fmla="*/ 1 h 18"/>
                <a:gd name="T4" fmla="*/ 1 w 43"/>
                <a:gd name="T5" fmla="*/ 2 h 18"/>
                <a:gd name="T6" fmla="*/ 2 w 43"/>
                <a:gd name="T7" fmla="*/ 2 h 18"/>
                <a:gd name="T8" fmla="*/ 2 w 43"/>
                <a:gd name="T9" fmla="*/ 1 h 18"/>
                <a:gd name="T10" fmla="*/ 2 w 43"/>
                <a:gd name="T11" fmla="*/ 1 h 18"/>
                <a:gd name="T12" fmla="*/ 1 w 43"/>
                <a:gd name="T13" fmla="*/ 2 h 18"/>
                <a:gd name="T14" fmla="*/ 1 w 43"/>
                <a:gd name="T15" fmla="*/ 1 h 18"/>
                <a:gd name="T16" fmla="*/ 0 w 43"/>
                <a:gd name="T17" fmla="*/ 0 h 18"/>
                <a:gd name="T18" fmla="*/ 0 w 43"/>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8">
                  <a:moveTo>
                    <a:pt x="0" y="2"/>
                  </a:moveTo>
                  <a:lnTo>
                    <a:pt x="6" y="10"/>
                  </a:lnTo>
                  <a:lnTo>
                    <a:pt x="17" y="17"/>
                  </a:lnTo>
                  <a:lnTo>
                    <a:pt x="36" y="18"/>
                  </a:lnTo>
                  <a:lnTo>
                    <a:pt x="38" y="10"/>
                  </a:lnTo>
                  <a:lnTo>
                    <a:pt x="43" y="5"/>
                  </a:lnTo>
                  <a:lnTo>
                    <a:pt x="28" y="16"/>
                  </a:lnTo>
                  <a:lnTo>
                    <a:pt x="14" y="12"/>
                  </a:lnTo>
                  <a:lnTo>
                    <a:pt x="9" y="0"/>
                  </a:lnTo>
                  <a:lnTo>
                    <a:pt x="0" y="2"/>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08" name="Freeform 1372"/>
            <p:cNvSpPr>
              <a:spLocks/>
            </p:cNvSpPr>
            <p:nvPr/>
          </p:nvSpPr>
          <p:spPr bwMode="auto">
            <a:xfrm>
              <a:off x="4735" y="535"/>
              <a:ext cx="2" cy="4"/>
            </a:xfrm>
            <a:custGeom>
              <a:avLst/>
              <a:gdLst>
                <a:gd name="T0" fmla="*/ 2 w 38"/>
                <a:gd name="T1" fmla="*/ 0 h 32"/>
                <a:gd name="T2" fmla="*/ 1 w 38"/>
                <a:gd name="T3" fmla="*/ 0 h 32"/>
                <a:gd name="T4" fmla="*/ 1 w 38"/>
                <a:gd name="T5" fmla="*/ 0 h 32"/>
                <a:gd name="T6" fmla="*/ 0 w 38"/>
                <a:gd name="T7" fmla="*/ 2 h 32"/>
                <a:gd name="T8" fmla="*/ 0 w 38"/>
                <a:gd name="T9" fmla="*/ 3 h 32"/>
                <a:gd name="T10" fmla="*/ 0 w 38"/>
                <a:gd name="T11" fmla="*/ 4 h 32"/>
                <a:gd name="T12" fmla="*/ 0 w 38"/>
                <a:gd name="T13" fmla="*/ 2 h 32"/>
                <a:gd name="T14" fmla="*/ 1 w 38"/>
                <a:gd name="T15" fmla="*/ 1 h 32"/>
                <a:gd name="T16" fmla="*/ 2 w 38"/>
                <a:gd name="T17" fmla="*/ 1 h 32"/>
                <a:gd name="T18" fmla="*/ 2 w 38"/>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32">
                  <a:moveTo>
                    <a:pt x="38" y="0"/>
                  </a:moveTo>
                  <a:lnTo>
                    <a:pt x="28" y="0"/>
                  </a:lnTo>
                  <a:lnTo>
                    <a:pt x="15" y="3"/>
                  </a:lnTo>
                  <a:lnTo>
                    <a:pt x="0" y="16"/>
                  </a:lnTo>
                  <a:lnTo>
                    <a:pt x="6" y="25"/>
                  </a:lnTo>
                  <a:lnTo>
                    <a:pt x="5" y="32"/>
                  </a:lnTo>
                  <a:lnTo>
                    <a:pt x="9" y="14"/>
                  </a:lnTo>
                  <a:lnTo>
                    <a:pt x="20" y="4"/>
                  </a:lnTo>
                  <a:lnTo>
                    <a:pt x="33" y="7"/>
                  </a:lnTo>
                  <a:lnTo>
                    <a:pt x="38"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09" name="Freeform 1373"/>
            <p:cNvSpPr>
              <a:spLocks/>
            </p:cNvSpPr>
            <p:nvPr/>
          </p:nvSpPr>
          <p:spPr bwMode="auto">
            <a:xfrm>
              <a:off x="4732" y="536"/>
              <a:ext cx="2" cy="2"/>
            </a:xfrm>
            <a:custGeom>
              <a:avLst/>
              <a:gdLst>
                <a:gd name="T0" fmla="*/ 0 w 44"/>
                <a:gd name="T1" fmla="*/ 0 h 19"/>
                <a:gd name="T2" fmla="*/ 0 w 44"/>
                <a:gd name="T3" fmla="*/ 1 h 19"/>
                <a:gd name="T4" fmla="*/ 1 w 44"/>
                <a:gd name="T5" fmla="*/ 2 h 19"/>
                <a:gd name="T6" fmla="*/ 2 w 44"/>
                <a:gd name="T7" fmla="*/ 2 h 19"/>
                <a:gd name="T8" fmla="*/ 2 w 44"/>
                <a:gd name="T9" fmla="*/ 1 h 19"/>
                <a:gd name="T10" fmla="*/ 2 w 44"/>
                <a:gd name="T11" fmla="*/ 1 h 19"/>
                <a:gd name="T12" fmla="*/ 1 w 44"/>
                <a:gd name="T13" fmla="*/ 2 h 19"/>
                <a:gd name="T14" fmla="*/ 1 w 44"/>
                <a:gd name="T15" fmla="*/ 1 h 19"/>
                <a:gd name="T16" fmla="*/ 0 w 44"/>
                <a:gd name="T17" fmla="*/ 0 h 19"/>
                <a:gd name="T18" fmla="*/ 0 w 44"/>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19">
                  <a:moveTo>
                    <a:pt x="0" y="2"/>
                  </a:moveTo>
                  <a:lnTo>
                    <a:pt x="7" y="10"/>
                  </a:lnTo>
                  <a:lnTo>
                    <a:pt x="17" y="18"/>
                  </a:lnTo>
                  <a:lnTo>
                    <a:pt x="38" y="19"/>
                  </a:lnTo>
                  <a:lnTo>
                    <a:pt x="39" y="10"/>
                  </a:lnTo>
                  <a:lnTo>
                    <a:pt x="44" y="7"/>
                  </a:lnTo>
                  <a:lnTo>
                    <a:pt x="29" y="16"/>
                  </a:lnTo>
                  <a:lnTo>
                    <a:pt x="14" y="12"/>
                  </a:lnTo>
                  <a:lnTo>
                    <a:pt x="10" y="0"/>
                  </a:lnTo>
                  <a:lnTo>
                    <a:pt x="0" y="2"/>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10" name="Freeform 1374"/>
            <p:cNvSpPr>
              <a:spLocks/>
            </p:cNvSpPr>
            <p:nvPr/>
          </p:nvSpPr>
          <p:spPr bwMode="auto">
            <a:xfrm>
              <a:off x="4734" y="535"/>
              <a:ext cx="2" cy="2"/>
            </a:xfrm>
            <a:custGeom>
              <a:avLst/>
              <a:gdLst>
                <a:gd name="T0" fmla="*/ 0 w 44"/>
                <a:gd name="T1" fmla="*/ 0 h 18"/>
                <a:gd name="T2" fmla="*/ 0 w 44"/>
                <a:gd name="T3" fmla="*/ 1 h 18"/>
                <a:gd name="T4" fmla="*/ 1 w 44"/>
                <a:gd name="T5" fmla="*/ 2 h 18"/>
                <a:gd name="T6" fmla="*/ 2 w 44"/>
                <a:gd name="T7" fmla="*/ 2 h 18"/>
                <a:gd name="T8" fmla="*/ 2 w 44"/>
                <a:gd name="T9" fmla="*/ 1 h 18"/>
                <a:gd name="T10" fmla="*/ 2 w 44"/>
                <a:gd name="T11" fmla="*/ 1 h 18"/>
                <a:gd name="T12" fmla="*/ 1 w 44"/>
                <a:gd name="T13" fmla="*/ 2 h 18"/>
                <a:gd name="T14" fmla="*/ 1 w 44"/>
                <a:gd name="T15" fmla="*/ 1 h 18"/>
                <a:gd name="T16" fmla="*/ 0 w 44"/>
                <a:gd name="T17" fmla="*/ 0 h 18"/>
                <a:gd name="T18" fmla="*/ 0 w 44"/>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18">
                  <a:moveTo>
                    <a:pt x="0" y="2"/>
                  </a:moveTo>
                  <a:lnTo>
                    <a:pt x="6" y="9"/>
                  </a:lnTo>
                  <a:lnTo>
                    <a:pt x="17" y="17"/>
                  </a:lnTo>
                  <a:lnTo>
                    <a:pt x="36" y="18"/>
                  </a:lnTo>
                  <a:lnTo>
                    <a:pt x="38" y="9"/>
                  </a:lnTo>
                  <a:lnTo>
                    <a:pt x="44" y="6"/>
                  </a:lnTo>
                  <a:lnTo>
                    <a:pt x="29" y="16"/>
                  </a:lnTo>
                  <a:lnTo>
                    <a:pt x="14" y="12"/>
                  </a:lnTo>
                  <a:lnTo>
                    <a:pt x="9" y="0"/>
                  </a:lnTo>
                  <a:lnTo>
                    <a:pt x="0" y="2"/>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11" name="Freeform 1375"/>
            <p:cNvSpPr>
              <a:spLocks/>
            </p:cNvSpPr>
            <p:nvPr/>
          </p:nvSpPr>
          <p:spPr bwMode="auto">
            <a:xfrm>
              <a:off x="4735" y="544"/>
              <a:ext cx="1" cy="2"/>
            </a:xfrm>
            <a:custGeom>
              <a:avLst/>
              <a:gdLst>
                <a:gd name="T0" fmla="*/ 1 w 30"/>
                <a:gd name="T1" fmla="*/ 0 h 17"/>
                <a:gd name="T2" fmla="*/ 1 w 30"/>
                <a:gd name="T3" fmla="*/ 1 h 17"/>
                <a:gd name="T4" fmla="*/ 1 w 30"/>
                <a:gd name="T5" fmla="*/ 1 h 17"/>
                <a:gd name="T6" fmla="*/ 0 w 30"/>
                <a:gd name="T7" fmla="*/ 2 h 17"/>
                <a:gd name="T8" fmla="*/ 0 w 30"/>
                <a:gd name="T9" fmla="*/ 1 h 17"/>
                <a:gd name="T10" fmla="*/ 1 w 30"/>
                <a:gd name="T11" fmla="*/ 0 h 17"/>
                <a:gd name="T12" fmla="*/ 1 w 30"/>
                <a:gd name="T13" fmla="*/ 1 h 17"/>
                <a:gd name="T14" fmla="*/ 1 w 30"/>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17">
                  <a:moveTo>
                    <a:pt x="30" y="2"/>
                  </a:moveTo>
                  <a:lnTo>
                    <a:pt x="21" y="11"/>
                  </a:lnTo>
                  <a:lnTo>
                    <a:pt x="15" y="7"/>
                  </a:lnTo>
                  <a:lnTo>
                    <a:pt x="0" y="17"/>
                  </a:lnTo>
                  <a:lnTo>
                    <a:pt x="7" y="6"/>
                  </a:lnTo>
                  <a:lnTo>
                    <a:pt x="18" y="0"/>
                  </a:lnTo>
                  <a:lnTo>
                    <a:pt x="23" y="6"/>
                  </a:lnTo>
                  <a:lnTo>
                    <a:pt x="30" y="2"/>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12" name="Freeform 1376"/>
            <p:cNvSpPr>
              <a:spLocks/>
            </p:cNvSpPr>
            <p:nvPr/>
          </p:nvSpPr>
          <p:spPr bwMode="auto">
            <a:xfrm>
              <a:off x="4735" y="542"/>
              <a:ext cx="1" cy="2"/>
            </a:xfrm>
            <a:custGeom>
              <a:avLst/>
              <a:gdLst>
                <a:gd name="T0" fmla="*/ 1 w 27"/>
                <a:gd name="T1" fmla="*/ 2 h 18"/>
                <a:gd name="T2" fmla="*/ 1 w 27"/>
                <a:gd name="T3" fmla="*/ 1 h 18"/>
                <a:gd name="T4" fmla="*/ 0 w 27"/>
                <a:gd name="T5" fmla="*/ 1 h 18"/>
                <a:gd name="T6" fmla="*/ 0 w 27"/>
                <a:gd name="T7" fmla="*/ 0 h 18"/>
                <a:gd name="T8" fmla="*/ 0 w 27"/>
                <a:gd name="T9" fmla="*/ 1 h 18"/>
                <a:gd name="T10" fmla="*/ 1 w 27"/>
                <a:gd name="T11" fmla="*/ 2 h 18"/>
                <a:gd name="T12" fmla="*/ 1 w 27"/>
                <a:gd name="T13" fmla="*/ 2 h 18"/>
                <a:gd name="T14" fmla="*/ 1 w 27"/>
                <a:gd name="T15" fmla="*/ 2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18">
                  <a:moveTo>
                    <a:pt x="27" y="18"/>
                  </a:moveTo>
                  <a:lnTo>
                    <a:pt x="20" y="7"/>
                  </a:lnTo>
                  <a:lnTo>
                    <a:pt x="13" y="11"/>
                  </a:lnTo>
                  <a:lnTo>
                    <a:pt x="0" y="0"/>
                  </a:lnTo>
                  <a:lnTo>
                    <a:pt x="5" y="12"/>
                  </a:lnTo>
                  <a:lnTo>
                    <a:pt x="14" y="18"/>
                  </a:lnTo>
                  <a:lnTo>
                    <a:pt x="20" y="14"/>
                  </a:lnTo>
                  <a:lnTo>
                    <a:pt x="27" y="18"/>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13" name="Freeform 1377"/>
            <p:cNvSpPr>
              <a:spLocks/>
            </p:cNvSpPr>
            <p:nvPr/>
          </p:nvSpPr>
          <p:spPr bwMode="auto">
            <a:xfrm>
              <a:off x="4733" y="541"/>
              <a:ext cx="1" cy="2"/>
            </a:xfrm>
            <a:custGeom>
              <a:avLst/>
              <a:gdLst>
                <a:gd name="T0" fmla="*/ 1 w 31"/>
                <a:gd name="T1" fmla="*/ 0 h 17"/>
                <a:gd name="T2" fmla="*/ 1 w 31"/>
                <a:gd name="T3" fmla="*/ 1 h 17"/>
                <a:gd name="T4" fmla="*/ 1 w 31"/>
                <a:gd name="T5" fmla="*/ 1 h 17"/>
                <a:gd name="T6" fmla="*/ 0 w 31"/>
                <a:gd name="T7" fmla="*/ 2 h 17"/>
                <a:gd name="T8" fmla="*/ 0 w 31"/>
                <a:gd name="T9" fmla="*/ 1 h 17"/>
                <a:gd name="T10" fmla="*/ 1 w 31"/>
                <a:gd name="T11" fmla="*/ 0 h 17"/>
                <a:gd name="T12" fmla="*/ 1 w 31"/>
                <a:gd name="T13" fmla="*/ 1 h 17"/>
                <a:gd name="T14" fmla="*/ 1 w 31"/>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17">
                  <a:moveTo>
                    <a:pt x="31" y="2"/>
                  </a:moveTo>
                  <a:lnTo>
                    <a:pt x="22" y="12"/>
                  </a:lnTo>
                  <a:lnTo>
                    <a:pt x="16" y="8"/>
                  </a:lnTo>
                  <a:lnTo>
                    <a:pt x="0" y="17"/>
                  </a:lnTo>
                  <a:lnTo>
                    <a:pt x="9" y="5"/>
                  </a:lnTo>
                  <a:lnTo>
                    <a:pt x="20" y="0"/>
                  </a:lnTo>
                  <a:lnTo>
                    <a:pt x="24" y="5"/>
                  </a:lnTo>
                  <a:lnTo>
                    <a:pt x="31" y="2"/>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14" name="Freeform 1378"/>
            <p:cNvSpPr>
              <a:spLocks/>
            </p:cNvSpPr>
            <p:nvPr/>
          </p:nvSpPr>
          <p:spPr bwMode="auto">
            <a:xfrm>
              <a:off x="4697" y="516"/>
              <a:ext cx="5" cy="3"/>
            </a:xfrm>
            <a:custGeom>
              <a:avLst/>
              <a:gdLst>
                <a:gd name="T0" fmla="*/ 0 w 93"/>
                <a:gd name="T1" fmla="*/ 3 h 27"/>
                <a:gd name="T2" fmla="*/ 1 w 93"/>
                <a:gd name="T3" fmla="*/ 3 h 27"/>
                <a:gd name="T4" fmla="*/ 2 w 93"/>
                <a:gd name="T5" fmla="*/ 3 h 27"/>
                <a:gd name="T6" fmla="*/ 4 w 93"/>
                <a:gd name="T7" fmla="*/ 2 h 27"/>
                <a:gd name="T8" fmla="*/ 5 w 93"/>
                <a:gd name="T9" fmla="*/ 0 h 27"/>
                <a:gd name="T10" fmla="*/ 4 w 93"/>
                <a:gd name="T11" fmla="*/ 2 h 27"/>
                <a:gd name="T12" fmla="*/ 2 w 93"/>
                <a:gd name="T13" fmla="*/ 2 h 27"/>
                <a:gd name="T14" fmla="*/ 2 w 93"/>
                <a:gd name="T15" fmla="*/ 2 h 27"/>
                <a:gd name="T16" fmla="*/ 1 w 93"/>
                <a:gd name="T17" fmla="*/ 2 h 27"/>
                <a:gd name="T18" fmla="*/ 0 w 93"/>
                <a:gd name="T19" fmla="*/ 3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3" h="27">
                  <a:moveTo>
                    <a:pt x="0" y="27"/>
                  </a:moveTo>
                  <a:lnTo>
                    <a:pt x="19" y="27"/>
                  </a:lnTo>
                  <a:lnTo>
                    <a:pt x="38" y="26"/>
                  </a:lnTo>
                  <a:lnTo>
                    <a:pt x="81" y="14"/>
                  </a:lnTo>
                  <a:lnTo>
                    <a:pt x="93" y="0"/>
                  </a:lnTo>
                  <a:lnTo>
                    <a:pt x="72" y="17"/>
                  </a:lnTo>
                  <a:lnTo>
                    <a:pt x="45" y="15"/>
                  </a:lnTo>
                  <a:lnTo>
                    <a:pt x="31" y="21"/>
                  </a:lnTo>
                  <a:lnTo>
                    <a:pt x="12" y="22"/>
                  </a:lnTo>
                  <a:lnTo>
                    <a:pt x="0" y="27"/>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15" name="Freeform 1379"/>
            <p:cNvSpPr>
              <a:spLocks/>
            </p:cNvSpPr>
            <p:nvPr/>
          </p:nvSpPr>
          <p:spPr bwMode="auto">
            <a:xfrm>
              <a:off x="4703" y="530"/>
              <a:ext cx="2" cy="6"/>
            </a:xfrm>
            <a:custGeom>
              <a:avLst/>
              <a:gdLst>
                <a:gd name="T0" fmla="*/ 2 w 45"/>
                <a:gd name="T1" fmla="*/ 0 h 57"/>
                <a:gd name="T2" fmla="*/ 2 w 45"/>
                <a:gd name="T3" fmla="*/ 1 h 57"/>
                <a:gd name="T4" fmla="*/ 1 w 45"/>
                <a:gd name="T5" fmla="*/ 3 h 57"/>
                <a:gd name="T6" fmla="*/ 1 w 45"/>
                <a:gd name="T7" fmla="*/ 5 h 57"/>
                <a:gd name="T8" fmla="*/ 0 w 45"/>
                <a:gd name="T9" fmla="*/ 6 h 57"/>
                <a:gd name="T10" fmla="*/ 0 w 45"/>
                <a:gd name="T11" fmla="*/ 6 h 57"/>
                <a:gd name="T12" fmla="*/ 1 w 45"/>
                <a:gd name="T13" fmla="*/ 4 h 57"/>
                <a:gd name="T14" fmla="*/ 1 w 45"/>
                <a:gd name="T15" fmla="*/ 2 h 57"/>
                <a:gd name="T16" fmla="*/ 2 w 45"/>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57">
                  <a:moveTo>
                    <a:pt x="43" y="0"/>
                  </a:moveTo>
                  <a:lnTo>
                    <a:pt x="45" y="10"/>
                  </a:lnTo>
                  <a:lnTo>
                    <a:pt x="28" y="33"/>
                  </a:lnTo>
                  <a:lnTo>
                    <a:pt x="24" y="44"/>
                  </a:lnTo>
                  <a:lnTo>
                    <a:pt x="6" y="57"/>
                  </a:lnTo>
                  <a:lnTo>
                    <a:pt x="0" y="57"/>
                  </a:lnTo>
                  <a:lnTo>
                    <a:pt x="12" y="37"/>
                  </a:lnTo>
                  <a:lnTo>
                    <a:pt x="29" y="21"/>
                  </a:lnTo>
                  <a:lnTo>
                    <a:pt x="43"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16" name="Freeform 1380"/>
            <p:cNvSpPr>
              <a:spLocks/>
            </p:cNvSpPr>
            <p:nvPr/>
          </p:nvSpPr>
          <p:spPr bwMode="auto">
            <a:xfrm>
              <a:off x="4696" y="524"/>
              <a:ext cx="3" cy="6"/>
            </a:xfrm>
            <a:custGeom>
              <a:avLst/>
              <a:gdLst>
                <a:gd name="T0" fmla="*/ 1 w 44"/>
                <a:gd name="T1" fmla="*/ 1 h 46"/>
                <a:gd name="T2" fmla="*/ 0 w 44"/>
                <a:gd name="T3" fmla="*/ 0 h 46"/>
                <a:gd name="T4" fmla="*/ 2 w 44"/>
                <a:gd name="T5" fmla="*/ 3 h 46"/>
                <a:gd name="T6" fmla="*/ 2 w 44"/>
                <a:gd name="T7" fmla="*/ 5 h 46"/>
                <a:gd name="T8" fmla="*/ 3 w 44"/>
                <a:gd name="T9" fmla="*/ 6 h 46"/>
                <a:gd name="T10" fmla="*/ 3 w 44"/>
                <a:gd name="T11" fmla="*/ 6 h 46"/>
                <a:gd name="T12" fmla="*/ 3 w 44"/>
                <a:gd name="T13" fmla="*/ 3 h 46"/>
                <a:gd name="T14" fmla="*/ 1 w 44"/>
                <a:gd name="T15" fmla="*/ 1 h 46"/>
                <a:gd name="T16" fmla="*/ 1 w 44"/>
                <a:gd name="T17" fmla="*/ 1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46">
                  <a:moveTo>
                    <a:pt x="15" y="6"/>
                  </a:moveTo>
                  <a:lnTo>
                    <a:pt x="0" y="0"/>
                  </a:lnTo>
                  <a:lnTo>
                    <a:pt x="23" y="22"/>
                  </a:lnTo>
                  <a:lnTo>
                    <a:pt x="22" y="35"/>
                  </a:lnTo>
                  <a:lnTo>
                    <a:pt x="39" y="46"/>
                  </a:lnTo>
                  <a:lnTo>
                    <a:pt x="44" y="45"/>
                  </a:lnTo>
                  <a:lnTo>
                    <a:pt x="41" y="25"/>
                  </a:lnTo>
                  <a:lnTo>
                    <a:pt x="15" y="10"/>
                  </a:lnTo>
                  <a:lnTo>
                    <a:pt x="15" y="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17" name="Freeform 1381"/>
            <p:cNvSpPr>
              <a:spLocks/>
            </p:cNvSpPr>
            <p:nvPr/>
          </p:nvSpPr>
          <p:spPr bwMode="auto">
            <a:xfrm>
              <a:off x="4690" y="534"/>
              <a:ext cx="2" cy="5"/>
            </a:xfrm>
            <a:custGeom>
              <a:avLst/>
              <a:gdLst>
                <a:gd name="T0" fmla="*/ 1 w 45"/>
                <a:gd name="T1" fmla="*/ 1 h 46"/>
                <a:gd name="T2" fmla="*/ 0 w 45"/>
                <a:gd name="T3" fmla="*/ 0 h 46"/>
                <a:gd name="T4" fmla="*/ 1 w 45"/>
                <a:gd name="T5" fmla="*/ 2 h 46"/>
                <a:gd name="T6" fmla="*/ 1 w 45"/>
                <a:gd name="T7" fmla="*/ 3 h 46"/>
                <a:gd name="T8" fmla="*/ 2 w 45"/>
                <a:gd name="T9" fmla="*/ 5 h 46"/>
                <a:gd name="T10" fmla="*/ 2 w 45"/>
                <a:gd name="T11" fmla="*/ 5 h 46"/>
                <a:gd name="T12" fmla="*/ 2 w 45"/>
                <a:gd name="T13" fmla="*/ 3 h 46"/>
                <a:gd name="T14" fmla="*/ 1 w 45"/>
                <a:gd name="T15" fmla="*/ 1 h 46"/>
                <a:gd name="T16" fmla="*/ 1 w 45"/>
                <a:gd name="T17" fmla="*/ 1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46">
                  <a:moveTo>
                    <a:pt x="16" y="5"/>
                  </a:moveTo>
                  <a:lnTo>
                    <a:pt x="0" y="0"/>
                  </a:lnTo>
                  <a:lnTo>
                    <a:pt x="23" y="21"/>
                  </a:lnTo>
                  <a:lnTo>
                    <a:pt x="22" y="32"/>
                  </a:lnTo>
                  <a:lnTo>
                    <a:pt x="39" y="46"/>
                  </a:lnTo>
                  <a:lnTo>
                    <a:pt x="45" y="45"/>
                  </a:lnTo>
                  <a:lnTo>
                    <a:pt x="42" y="24"/>
                  </a:lnTo>
                  <a:lnTo>
                    <a:pt x="16" y="9"/>
                  </a:lnTo>
                  <a:lnTo>
                    <a:pt x="16" y="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18" name="Freeform 1382"/>
            <p:cNvSpPr>
              <a:spLocks/>
            </p:cNvSpPr>
            <p:nvPr/>
          </p:nvSpPr>
          <p:spPr bwMode="auto">
            <a:xfrm>
              <a:off x="4676" y="526"/>
              <a:ext cx="2" cy="6"/>
            </a:xfrm>
            <a:custGeom>
              <a:avLst/>
              <a:gdLst>
                <a:gd name="T0" fmla="*/ 0 w 45"/>
                <a:gd name="T1" fmla="*/ 0 h 57"/>
                <a:gd name="T2" fmla="*/ 0 w 45"/>
                <a:gd name="T3" fmla="*/ 1 h 57"/>
                <a:gd name="T4" fmla="*/ 1 w 45"/>
                <a:gd name="T5" fmla="*/ 3 h 57"/>
                <a:gd name="T6" fmla="*/ 1 w 45"/>
                <a:gd name="T7" fmla="*/ 5 h 57"/>
                <a:gd name="T8" fmla="*/ 2 w 45"/>
                <a:gd name="T9" fmla="*/ 6 h 57"/>
                <a:gd name="T10" fmla="*/ 2 w 45"/>
                <a:gd name="T11" fmla="*/ 6 h 57"/>
                <a:gd name="T12" fmla="*/ 2 w 45"/>
                <a:gd name="T13" fmla="*/ 4 h 57"/>
                <a:gd name="T14" fmla="*/ 1 w 45"/>
                <a:gd name="T15" fmla="*/ 2 h 57"/>
                <a:gd name="T16" fmla="*/ 0 w 45"/>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57">
                  <a:moveTo>
                    <a:pt x="2" y="0"/>
                  </a:moveTo>
                  <a:lnTo>
                    <a:pt x="0" y="11"/>
                  </a:lnTo>
                  <a:lnTo>
                    <a:pt x="17" y="32"/>
                  </a:lnTo>
                  <a:lnTo>
                    <a:pt x="23" y="44"/>
                  </a:lnTo>
                  <a:lnTo>
                    <a:pt x="39" y="57"/>
                  </a:lnTo>
                  <a:lnTo>
                    <a:pt x="45" y="56"/>
                  </a:lnTo>
                  <a:lnTo>
                    <a:pt x="34" y="36"/>
                  </a:lnTo>
                  <a:lnTo>
                    <a:pt x="17" y="20"/>
                  </a:lnTo>
                  <a:lnTo>
                    <a:pt x="2"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19" name="Freeform 1383"/>
            <p:cNvSpPr>
              <a:spLocks/>
            </p:cNvSpPr>
            <p:nvPr/>
          </p:nvSpPr>
          <p:spPr bwMode="auto">
            <a:xfrm>
              <a:off x="4682" y="520"/>
              <a:ext cx="3" cy="5"/>
            </a:xfrm>
            <a:custGeom>
              <a:avLst/>
              <a:gdLst>
                <a:gd name="T0" fmla="*/ 2 w 45"/>
                <a:gd name="T1" fmla="*/ 1 h 46"/>
                <a:gd name="T2" fmla="*/ 3 w 45"/>
                <a:gd name="T3" fmla="*/ 0 h 46"/>
                <a:gd name="T4" fmla="*/ 1 w 45"/>
                <a:gd name="T5" fmla="*/ 2 h 46"/>
                <a:gd name="T6" fmla="*/ 2 w 45"/>
                <a:gd name="T7" fmla="*/ 4 h 46"/>
                <a:gd name="T8" fmla="*/ 0 w 45"/>
                <a:gd name="T9" fmla="*/ 5 h 46"/>
                <a:gd name="T10" fmla="*/ 0 w 45"/>
                <a:gd name="T11" fmla="*/ 5 h 46"/>
                <a:gd name="T12" fmla="*/ 0 w 45"/>
                <a:gd name="T13" fmla="*/ 3 h 46"/>
                <a:gd name="T14" fmla="*/ 2 w 45"/>
                <a:gd name="T15" fmla="*/ 1 h 46"/>
                <a:gd name="T16" fmla="*/ 2 w 45"/>
                <a:gd name="T17" fmla="*/ 1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46">
                  <a:moveTo>
                    <a:pt x="28" y="5"/>
                  </a:moveTo>
                  <a:lnTo>
                    <a:pt x="45" y="0"/>
                  </a:lnTo>
                  <a:lnTo>
                    <a:pt x="22" y="21"/>
                  </a:lnTo>
                  <a:lnTo>
                    <a:pt x="23" y="33"/>
                  </a:lnTo>
                  <a:lnTo>
                    <a:pt x="7" y="46"/>
                  </a:lnTo>
                  <a:lnTo>
                    <a:pt x="0" y="45"/>
                  </a:lnTo>
                  <a:lnTo>
                    <a:pt x="5" y="24"/>
                  </a:lnTo>
                  <a:lnTo>
                    <a:pt x="28" y="9"/>
                  </a:lnTo>
                  <a:lnTo>
                    <a:pt x="28" y="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20" name="Freeform 1384"/>
            <p:cNvSpPr>
              <a:spLocks/>
            </p:cNvSpPr>
            <p:nvPr/>
          </p:nvSpPr>
          <p:spPr bwMode="auto">
            <a:xfrm>
              <a:off x="4689" y="529"/>
              <a:ext cx="2" cy="5"/>
            </a:xfrm>
            <a:custGeom>
              <a:avLst/>
              <a:gdLst>
                <a:gd name="T0" fmla="*/ 1 w 44"/>
                <a:gd name="T1" fmla="*/ 1 h 46"/>
                <a:gd name="T2" fmla="*/ 2 w 44"/>
                <a:gd name="T3" fmla="*/ 0 h 46"/>
                <a:gd name="T4" fmla="*/ 1 w 44"/>
                <a:gd name="T5" fmla="*/ 2 h 46"/>
                <a:gd name="T6" fmla="*/ 1 w 44"/>
                <a:gd name="T7" fmla="*/ 3 h 46"/>
                <a:gd name="T8" fmla="*/ 0 w 44"/>
                <a:gd name="T9" fmla="*/ 5 h 46"/>
                <a:gd name="T10" fmla="*/ 0 w 44"/>
                <a:gd name="T11" fmla="*/ 5 h 46"/>
                <a:gd name="T12" fmla="*/ 0 w 44"/>
                <a:gd name="T13" fmla="*/ 3 h 46"/>
                <a:gd name="T14" fmla="*/ 1 w 44"/>
                <a:gd name="T15" fmla="*/ 1 h 46"/>
                <a:gd name="T16" fmla="*/ 1 w 44"/>
                <a:gd name="T17" fmla="*/ 1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46">
                  <a:moveTo>
                    <a:pt x="28" y="6"/>
                  </a:moveTo>
                  <a:lnTo>
                    <a:pt x="44" y="0"/>
                  </a:lnTo>
                  <a:lnTo>
                    <a:pt x="22" y="21"/>
                  </a:lnTo>
                  <a:lnTo>
                    <a:pt x="23" y="32"/>
                  </a:lnTo>
                  <a:lnTo>
                    <a:pt x="6" y="46"/>
                  </a:lnTo>
                  <a:lnTo>
                    <a:pt x="0" y="45"/>
                  </a:lnTo>
                  <a:lnTo>
                    <a:pt x="4" y="25"/>
                  </a:lnTo>
                  <a:lnTo>
                    <a:pt x="28" y="10"/>
                  </a:lnTo>
                  <a:lnTo>
                    <a:pt x="28" y="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21" name="Freeform 1385"/>
            <p:cNvSpPr>
              <a:spLocks/>
            </p:cNvSpPr>
            <p:nvPr/>
          </p:nvSpPr>
          <p:spPr bwMode="auto">
            <a:xfrm>
              <a:off x="4696" y="537"/>
              <a:ext cx="3" cy="2"/>
            </a:xfrm>
            <a:custGeom>
              <a:avLst/>
              <a:gdLst>
                <a:gd name="T0" fmla="*/ 3 w 67"/>
                <a:gd name="T1" fmla="*/ 2 h 17"/>
                <a:gd name="T2" fmla="*/ 3 w 67"/>
                <a:gd name="T3" fmla="*/ 1 h 17"/>
                <a:gd name="T4" fmla="*/ 2 w 67"/>
                <a:gd name="T5" fmla="*/ 1 h 17"/>
                <a:gd name="T6" fmla="*/ 1 w 67"/>
                <a:gd name="T7" fmla="*/ 0 h 17"/>
                <a:gd name="T8" fmla="*/ 0 w 67"/>
                <a:gd name="T9" fmla="*/ 0 h 17"/>
                <a:gd name="T10" fmla="*/ 0 w 67"/>
                <a:gd name="T11" fmla="*/ 1 h 17"/>
                <a:gd name="T12" fmla="*/ 1 w 67"/>
                <a:gd name="T13" fmla="*/ 2 h 17"/>
                <a:gd name="T14" fmla="*/ 2 w 67"/>
                <a:gd name="T15" fmla="*/ 2 h 17"/>
                <a:gd name="T16" fmla="*/ 3 w 67"/>
                <a:gd name="T17" fmla="*/ 2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17">
                  <a:moveTo>
                    <a:pt x="67" y="17"/>
                  </a:moveTo>
                  <a:lnTo>
                    <a:pt x="62" y="9"/>
                  </a:lnTo>
                  <a:lnTo>
                    <a:pt x="35" y="5"/>
                  </a:lnTo>
                  <a:lnTo>
                    <a:pt x="24" y="0"/>
                  </a:lnTo>
                  <a:lnTo>
                    <a:pt x="3" y="3"/>
                  </a:lnTo>
                  <a:lnTo>
                    <a:pt x="0" y="9"/>
                  </a:lnTo>
                  <a:lnTo>
                    <a:pt x="20" y="13"/>
                  </a:lnTo>
                  <a:lnTo>
                    <a:pt x="44" y="13"/>
                  </a:lnTo>
                  <a:lnTo>
                    <a:pt x="67" y="17"/>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22" name="Freeform 1386"/>
            <p:cNvSpPr>
              <a:spLocks/>
            </p:cNvSpPr>
            <p:nvPr/>
          </p:nvSpPr>
          <p:spPr bwMode="auto">
            <a:xfrm>
              <a:off x="4686" y="535"/>
              <a:ext cx="5" cy="3"/>
            </a:xfrm>
            <a:custGeom>
              <a:avLst/>
              <a:gdLst>
                <a:gd name="T0" fmla="*/ 0 w 92"/>
                <a:gd name="T1" fmla="*/ 0 h 27"/>
                <a:gd name="T2" fmla="*/ 1 w 92"/>
                <a:gd name="T3" fmla="*/ 0 h 27"/>
                <a:gd name="T4" fmla="*/ 2 w 92"/>
                <a:gd name="T5" fmla="*/ 0 h 27"/>
                <a:gd name="T6" fmla="*/ 4 w 92"/>
                <a:gd name="T7" fmla="*/ 1 h 27"/>
                <a:gd name="T8" fmla="*/ 5 w 92"/>
                <a:gd name="T9" fmla="*/ 3 h 27"/>
                <a:gd name="T10" fmla="*/ 4 w 92"/>
                <a:gd name="T11" fmla="*/ 1 h 27"/>
                <a:gd name="T12" fmla="*/ 2 w 92"/>
                <a:gd name="T13" fmla="*/ 1 h 27"/>
                <a:gd name="T14" fmla="*/ 2 w 92"/>
                <a:gd name="T15" fmla="*/ 1 h 27"/>
                <a:gd name="T16" fmla="*/ 1 w 92"/>
                <a:gd name="T17" fmla="*/ 1 h 27"/>
                <a:gd name="T18" fmla="*/ 0 w 92"/>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 h="27">
                  <a:moveTo>
                    <a:pt x="0" y="0"/>
                  </a:moveTo>
                  <a:lnTo>
                    <a:pt x="18" y="0"/>
                  </a:lnTo>
                  <a:lnTo>
                    <a:pt x="37" y="3"/>
                  </a:lnTo>
                  <a:lnTo>
                    <a:pt x="81" y="12"/>
                  </a:lnTo>
                  <a:lnTo>
                    <a:pt x="92" y="27"/>
                  </a:lnTo>
                  <a:lnTo>
                    <a:pt x="72" y="9"/>
                  </a:lnTo>
                  <a:lnTo>
                    <a:pt x="45" y="12"/>
                  </a:lnTo>
                  <a:lnTo>
                    <a:pt x="30" y="6"/>
                  </a:lnTo>
                  <a:lnTo>
                    <a:pt x="11" y="5"/>
                  </a:lnTo>
                  <a:lnTo>
                    <a:pt x="0"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23" name="Freeform 1387"/>
            <p:cNvSpPr>
              <a:spLocks/>
            </p:cNvSpPr>
            <p:nvPr/>
          </p:nvSpPr>
          <p:spPr bwMode="auto">
            <a:xfrm>
              <a:off x="4692" y="517"/>
              <a:ext cx="2" cy="7"/>
            </a:xfrm>
            <a:custGeom>
              <a:avLst/>
              <a:gdLst>
                <a:gd name="T0" fmla="*/ 2 w 43"/>
                <a:gd name="T1" fmla="*/ 7 h 57"/>
                <a:gd name="T2" fmla="*/ 2 w 43"/>
                <a:gd name="T3" fmla="*/ 6 h 57"/>
                <a:gd name="T4" fmla="*/ 1 w 43"/>
                <a:gd name="T5" fmla="*/ 3 h 57"/>
                <a:gd name="T6" fmla="*/ 1 w 43"/>
                <a:gd name="T7" fmla="*/ 2 h 57"/>
                <a:gd name="T8" fmla="*/ 0 w 43"/>
                <a:gd name="T9" fmla="*/ 0 h 57"/>
                <a:gd name="T10" fmla="*/ 0 w 43"/>
                <a:gd name="T11" fmla="*/ 0 h 57"/>
                <a:gd name="T12" fmla="*/ 1 w 43"/>
                <a:gd name="T13" fmla="*/ 2 h 57"/>
                <a:gd name="T14" fmla="*/ 1 w 43"/>
                <a:gd name="T15" fmla="*/ 5 h 57"/>
                <a:gd name="T16" fmla="*/ 2 w 43"/>
                <a:gd name="T17" fmla="*/ 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57">
                  <a:moveTo>
                    <a:pt x="41" y="57"/>
                  </a:moveTo>
                  <a:lnTo>
                    <a:pt x="43" y="47"/>
                  </a:lnTo>
                  <a:lnTo>
                    <a:pt x="27" y="25"/>
                  </a:lnTo>
                  <a:lnTo>
                    <a:pt x="21" y="13"/>
                  </a:lnTo>
                  <a:lnTo>
                    <a:pt x="5" y="0"/>
                  </a:lnTo>
                  <a:lnTo>
                    <a:pt x="0" y="0"/>
                  </a:lnTo>
                  <a:lnTo>
                    <a:pt x="11" y="19"/>
                  </a:lnTo>
                  <a:lnTo>
                    <a:pt x="27" y="37"/>
                  </a:lnTo>
                  <a:lnTo>
                    <a:pt x="41" y="57"/>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24" name="Freeform 1388"/>
            <p:cNvSpPr>
              <a:spLocks/>
            </p:cNvSpPr>
            <p:nvPr/>
          </p:nvSpPr>
          <p:spPr bwMode="auto">
            <a:xfrm>
              <a:off x="4685" y="524"/>
              <a:ext cx="2" cy="5"/>
            </a:xfrm>
            <a:custGeom>
              <a:avLst/>
              <a:gdLst>
                <a:gd name="T0" fmla="*/ 1 w 44"/>
                <a:gd name="T1" fmla="*/ 4 h 46"/>
                <a:gd name="T2" fmla="*/ 0 w 44"/>
                <a:gd name="T3" fmla="*/ 5 h 46"/>
                <a:gd name="T4" fmla="*/ 1 w 44"/>
                <a:gd name="T5" fmla="*/ 3 h 46"/>
                <a:gd name="T6" fmla="*/ 1 w 44"/>
                <a:gd name="T7" fmla="*/ 1 h 46"/>
                <a:gd name="T8" fmla="*/ 2 w 44"/>
                <a:gd name="T9" fmla="*/ 0 h 46"/>
                <a:gd name="T10" fmla="*/ 2 w 44"/>
                <a:gd name="T11" fmla="*/ 0 h 46"/>
                <a:gd name="T12" fmla="*/ 2 w 44"/>
                <a:gd name="T13" fmla="*/ 2 h 46"/>
                <a:gd name="T14" fmla="*/ 1 w 44"/>
                <a:gd name="T15" fmla="*/ 4 h 46"/>
                <a:gd name="T16" fmla="*/ 1 w 44"/>
                <a:gd name="T17" fmla="*/ 4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46">
                  <a:moveTo>
                    <a:pt x="16" y="41"/>
                  </a:moveTo>
                  <a:lnTo>
                    <a:pt x="0" y="46"/>
                  </a:lnTo>
                  <a:lnTo>
                    <a:pt x="22" y="24"/>
                  </a:lnTo>
                  <a:lnTo>
                    <a:pt x="21" y="12"/>
                  </a:lnTo>
                  <a:lnTo>
                    <a:pt x="39" y="0"/>
                  </a:lnTo>
                  <a:lnTo>
                    <a:pt x="44" y="1"/>
                  </a:lnTo>
                  <a:lnTo>
                    <a:pt x="39" y="21"/>
                  </a:lnTo>
                  <a:lnTo>
                    <a:pt x="16" y="36"/>
                  </a:lnTo>
                  <a:lnTo>
                    <a:pt x="16" y="41"/>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25" name="Freeform 1389"/>
            <p:cNvSpPr>
              <a:spLocks/>
            </p:cNvSpPr>
            <p:nvPr/>
          </p:nvSpPr>
          <p:spPr bwMode="auto">
            <a:xfrm>
              <a:off x="4706" y="526"/>
              <a:ext cx="3" cy="9"/>
            </a:xfrm>
            <a:custGeom>
              <a:avLst/>
              <a:gdLst>
                <a:gd name="T0" fmla="*/ 0 w 57"/>
                <a:gd name="T1" fmla="*/ 9 h 81"/>
                <a:gd name="T2" fmla="*/ 1 w 57"/>
                <a:gd name="T3" fmla="*/ 8 h 81"/>
                <a:gd name="T4" fmla="*/ 2 w 57"/>
                <a:gd name="T5" fmla="*/ 6 h 81"/>
                <a:gd name="T6" fmla="*/ 3 w 57"/>
                <a:gd name="T7" fmla="*/ 2 h 81"/>
                <a:gd name="T8" fmla="*/ 3 w 57"/>
                <a:gd name="T9" fmla="*/ 0 h 81"/>
                <a:gd name="T10" fmla="*/ 3 w 57"/>
                <a:gd name="T11" fmla="*/ 3 h 81"/>
                <a:gd name="T12" fmla="*/ 2 w 57"/>
                <a:gd name="T13" fmla="*/ 5 h 81"/>
                <a:gd name="T14" fmla="*/ 1 w 57"/>
                <a:gd name="T15" fmla="*/ 6 h 81"/>
                <a:gd name="T16" fmla="*/ 0 w 57"/>
                <a:gd name="T17" fmla="*/ 8 h 81"/>
                <a:gd name="T18" fmla="*/ 0 w 57"/>
                <a:gd name="T19" fmla="*/ 9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81">
                  <a:moveTo>
                    <a:pt x="0" y="81"/>
                  </a:moveTo>
                  <a:lnTo>
                    <a:pt x="16" y="68"/>
                  </a:lnTo>
                  <a:lnTo>
                    <a:pt x="30" y="56"/>
                  </a:lnTo>
                  <a:lnTo>
                    <a:pt x="57" y="19"/>
                  </a:lnTo>
                  <a:lnTo>
                    <a:pt x="57" y="0"/>
                  </a:lnTo>
                  <a:lnTo>
                    <a:pt x="51" y="28"/>
                  </a:lnTo>
                  <a:lnTo>
                    <a:pt x="30" y="44"/>
                  </a:lnTo>
                  <a:lnTo>
                    <a:pt x="21" y="56"/>
                  </a:lnTo>
                  <a:lnTo>
                    <a:pt x="7" y="70"/>
                  </a:lnTo>
                  <a:lnTo>
                    <a:pt x="0" y="81"/>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26" name="Freeform 1390"/>
            <p:cNvSpPr>
              <a:spLocks/>
            </p:cNvSpPr>
            <p:nvPr/>
          </p:nvSpPr>
          <p:spPr bwMode="auto">
            <a:xfrm>
              <a:off x="4680" y="532"/>
              <a:ext cx="2" cy="5"/>
            </a:xfrm>
            <a:custGeom>
              <a:avLst/>
              <a:gdLst>
                <a:gd name="T0" fmla="*/ 1 w 42"/>
                <a:gd name="T1" fmla="*/ 4 h 46"/>
                <a:gd name="T2" fmla="*/ 2 w 42"/>
                <a:gd name="T3" fmla="*/ 5 h 46"/>
                <a:gd name="T4" fmla="*/ 1 w 42"/>
                <a:gd name="T5" fmla="*/ 3 h 46"/>
                <a:gd name="T6" fmla="*/ 1 w 42"/>
                <a:gd name="T7" fmla="*/ 1 h 46"/>
                <a:gd name="T8" fmla="*/ 0 w 42"/>
                <a:gd name="T9" fmla="*/ 0 h 46"/>
                <a:gd name="T10" fmla="*/ 0 w 42"/>
                <a:gd name="T11" fmla="*/ 0 h 46"/>
                <a:gd name="T12" fmla="*/ 0 w 42"/>
                <a:gd name="T13" fmla="*/ 2 h 46"/>
                <a:gd name="T14" fmla="*/ 1 w 42"/>
                <a:gd name="T15" fmla="*/ 4 h 46"/>
                <a:gd name="T16" fmla="*/ 1 w 42"/>
                <a:gd name="T17" fmla="*/ 4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46">
                  <a:moveTo>
                    <a:pt x="27" y="41"/>
                  </a:moveTo>
                  <a:lnTo>
                    <a:pt x="42" y="46"/>
                  </a:lnTo>
                  <a:lnTo>
                    <a:pt x="20" y="24"/>
                  </a:lnTo>
                  <a:lnTo>
                    <a:pt x="21" y="13"/>
                  </a:lnTo>
                  <a:lnTo>
                    <a:pt x="4" y="0"/>
                  </a:lnTo>
                  <a:lnTo>
                    <a:pt x="0" y="0"/>
                  </a:lnTo>
                  <a:lnTo>
                    <a:pt x="3" y="21"/>
                  </a:lnTo>
                  <a:lnTo>
                    <a:pt x="27" y="35"/>
                  </a:lnTo>
                  <a:lnTo>
                    <a:pt x="27" y="41"/>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27" name="Freeform 1391"/>
            <p:cNvSpPr>
              <a:spLocks/>
            </p:cNvSpPr>
            <p:nvPr/>
          </p:nvSpPr>
          <p:spPr bwMode="auto">
            <a:xfrm>
              <a:off x="4679" y="523"/>
              <a:ext cx="4" cy="1"/>
            </a:xfrm>
            <a:custGeom>
              <a:avLst/>
              <a:gdLst>
                <a:gd name="T0" fmla="*/ 0 w 68"/>
                <a:gd name="T1" fmla="*/ 0 h 16"/>
                <a:gd name="T2" fmla="*/ 0 w 68"/>
                <a:gd name="T3" fmla="*/ 1 h 16"/>
                <a:gd name="T4" fmla="*/ 2 w 68"/>
                <a:gd name="T5" fmla="*/ 1 h 16"/>
                <a:gd name="T6" fmla="*/ 3 w 68"/>
                <a:gd name="T7" fmla="*/ 1 h 16"/>
                <a:gd name="T8" fmla="*/ 4 w 68"/>
                <a:gd name="T9" fmla="*/ 1 h 16"/>
                <a:gd name="T10" fmla="*/ 4 w 68"/>
                <a:gd name="T11" fmla="*/ 1 h 16"/>
                <a:gd name="T12" fmla="*/ 3 w 68"/>
                <a:gd name="T13" fmla="*/ 0 h 16"/>
                <a:gd name="T14" fmla="*/ 1 w 68"/>
                <a:gd name="T15" fmla="*/ 0 h 16"/>
                <a:gd name="T16" fmla="*/ 0 w 6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16">
                  <a:moveTo>
                    <a:pt x="0" y="0"/>
                  </a:moveTo>
                  <a:lnTo>
                    <a:pt x="6" y="9"/>
                  </a:lnTo>
                  <a:lnTo>
                    <a:pt x="32" y="12"/>
                  </a:lnTo>
                  <a:lnTo>
                    <a:pt x="44" y="16"/>
                  </a:lnTo>
                  <a:lnTo>
                    <a:pt x="65" y="13"/>
                  </a:lnTo>
                  <a:lnTo>
                    <a:pt x="68" y="9"/>
                  </a:lnTo>
                  <a:lnTo>
                    <a:pt x="47" y="3"/>
                  </a:lnTo>
                  <a:lnTo>
                    <a:pt x="24" y="3"/>
                  </a:lnTo>
                  <a:lnTo>
                    <a:pt x="0"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28" name="Freeform 1392"/>
            <p:cNvSpPr>
              <a:spLocks/>
            </p:cNvSpPr>
            <p:nvPr/>
          </p:nvSpPr>
          <p:spPr bwMode="auto">
            <a:xfrm>
              <a:off x="4685" y="538"/>
              <a:ext cx="2" cy="6"/>
            </a:xfrm>
            <a:custGeom>
              <a:avLst/>
              <a:gdLst>
                <a:gd name="T0" fmla="*/ 0 w 44"/>
                <a:gd name="T1" fmla="*/ 0 h 57"/>
                <a:gd name="T2" fmla="*/ 0 w 44"/>
                <a:gd name="T3" fmla="*/ 1 h 57"/>
                <a:gd name="T4" fmla="*/ 1 w 44"/>
                <a:gd name="T5" fmla="*/ 3 h 57"/>
                <a:gd name="T6" fmla="*/ 1 w 44"/>
                <a:gd name="T7" fmla="*/ 5 h 57"/>
                <a:gd name="T8" fmla="*/ 2 w 44"/>
                <a:gd name="T9" fmla="*/ 6 h 57"/>
                <a:gd name="T10" fmla="*/ 2 w 44"/>
                <a:gd name="T11" fmla="*/ 6 h 57"/>
                <a:gd name="T12" fmla="*/ 2 w 44"/>
                <a:gd name="T13" fmla="*/ 4 h 57"/>
                <a:gd name="T14" fmla="*/ 1 w 44"/>
                <a:gd name="T15" fmla="*/ 2 h 57"/>
                <a:gd name="T16" fmla="*/ 0 w 44"/>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7">
                  <a:moveTo>
                    <a:pt x="2" y="0"/>
                  </a:moveTo>
                  <a:lnTo>
                    <a:pt x="0" y="11"/>
                  </a:lnTo>
                  <a:lnTo>
                    <a:pt x="16" y="32"/>
                  </a:lnTo>
                  <a:lnTo>
                    <a:pt x="22" y="43"/>
                  </a:lnTo>
                  <a:lnTo>
                    <a:pt x="39" y="57"/>
                  </a:lnTo>
                  <a:lnTo>
                    <a:pt x="44" y="56"/>
                  </a:lnTo>
                  <a:lnTo>
                    <a:pt x="33" y="37"/>
                  </a:lnTo>
                  <a:lnTo>
                    <a:pt x="16" y="21"/>
                  </a:lnTo>
                  <a:lnTo>
                    <a:pt x="2"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29" name="Freeform 1393"/>
            <p:cNvSpPr>
              <a:spLocks/>
            </p:cNvSpPr>
            <p:nvPr/>
          </p:nvSpPr>
          <p:spPr bwMode="auto">
            <a:xfrm>
              <a:off x="4698" y="536"/>
              <a:ext cx="3" cy="2"/>
            </a:xfrm>
            <a:custGeom>
              <a:avLst/>
              <a:gdLst>
                <a:gd name="T0" fmla="*/ 3 w 45"/>
                <a:gd name="T1" fmla="*/ 0 h 20"/>
                <a:gd name="T2" fmla="*/ 2 w 45"/>
                <a:gd name="T3" fmla="*/ 1 h 20"/>
                <a:gd name="T4" fmla="*/ 2 w 45"/>
                <a:gd name="T5" fmla="*/ 1 h 20"/>
                <a:gd name="T6" fmla="*/ 1 w 45"/>
                <a:gd name="T7" fmla="*/ 1 h 20"/>
                <a:gd name="T8" fmla="*/ 0 w 45"/>
                <a:gd name="T9" fmla="*/ 2 h 20"/>
                <a:gd name="T10" fmla="*/ 1 w 45"/>
                <a:gd name="T11" fmla="*/ 2 h 20"/>
                <a:gd name="T12" fmla="*/ 1 w 45"/>
                <a:gd name="T13" fmla="*/ 2 h 20"/>
                <a:gd name="T14" fmla="*/ 2 w 45"/>
                <a:gd name="T15" fmla="*/ 2 h 20"/>
                <a:gd name="T16" fmla="*/ 3 w 45"/>
                <a:gd name="T17" fmla="*/ 0 h 20"/>
                <a:gd name="T18" fmla="*/ 3 w 45"/>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20">
                  <a:moveTo>
                    <a:pt x="42" y="0"/>
                  </a:moveTo>
                  <a:lnTo>
                    <a:pt x="35" y="13"/>
                  </a:lnTo>
                  <a:lnTo>
                    <a:pt x="24" y="13"/>
                  </a:lnTo>
                  <a:lnTo>
                    <a:pt x="8" y="11"/>
                  </a:lnTo>
                  <a:lnTo>
                    <a:pt x="0" y="20"/>
                  </a:lnTo>
                  <a:lnTo>
                    <a:pt x="8" y="15"/>
                  </a:lnTo>
                  <a:lnTo>
                    <a:pt x="19" y="15"/>
                  </a:lnTo>
                  <a:lnTo>
                    <a:pt x="30" y="20"/>
                  </a:lnTo>
                  <a:lnTo>
                    <a:pt x="45" y="0"/>
                  </a:lnTo>
                  <a:lnTo>
                    <a:pt x="42"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30" name="Freeform 1394"/>
            <p:cNvSpPr>
              <a:spLocks/>
            </p:cNvSpPr>
            <p:nvPr/>
          </p:nvSpPr>
          <p:spPr bwMode="auto">
            <a:xfrm>
              <a:off x="4702" y="538"/>
              <a:ext cx="2" cy="3"/>
            </a:xfrm>
            <a:custGeom>
              <a:avLst/>
              <a:gdLst>
                <a:gd name="T0" fmla="*/ 2 w 39"/>
                <a:gd name="T1" fmla="*/ 3 h 27"/>
                <a:gd name="T2" fmla="*/ 2 w 39"/>
                <a:gd name="T3" fmla="*/ 3 h 27"/>
                <a:gd name="T4" fmla="*/ 1 w 39"/>
                <a:gd name="T5" fmla="*/ 3 h 27"/>
                <a:gd name="T6" fmla="*/ 0 w 39"/>
                <a:gd name="T7" fmla="*/ 2 h 27"/>
                <a:gd name="T8" fmla="*/ 0 w 39"/>
                <a:gd name="T9" fmla="*/ 1 h 27"/>
                <a:gd name="T10" fmla="*/ 0 w 39"/>
                <a:gd name="T11" fmla="*/ 0 h 27"/>
                <a:gd name="T12" fmla="*/ 0 w 39"/>
                <a:gd name="T13" fmla="*/ 2 h 27"/>
                <a:gd name="T14" fmla="*/ 1 w 39"/>
                <a:gd name="T15" fmla="*/ 3 h 27"/>
                <a:gd name="T16" fmla="*/ 2 w 39"/>
                <a:gd name="T17" fmla="*/ 2 h 27"/>
                <a:gd name="T18" fmla="*/ 2 w 39"/>
                <a:gd name="T19" fmla="*/ 3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27">
                  <a:moveTo>
                    <a:pt x="39" y="24"/>
                  </a:moveTo>
                  <a:lnTo>
                    <a:pt x="30" y="27"/>
                  </a:lnTo>
                  <a:lnTo>
                    <a:pt x="15" y="27"/>
                  </a:lnTo>
                  <a:lnTo>
                    <a:pt x="0" y="15"/>
                  </a:lnTo>
                  <a:lnTo>
                    <a:pt x="3" y="7"/>
                  </a:lnTo>
                  <a:lnTo>
                    <a:pt x="0" y="0"/>
                  </a:lnTo>
                  <a:lnTo>
                    <a:pt x="7" y="18"/>
                  </a:lnTo>
                  <a:lnTo>
                    <a:pt x="21" y="24"/>
                  </a:lnTo>
                  <a:lnTo>
                    <a:pt x="32" y="18"/>
                  </a:lnTo>
                  <a:lnTo>
                    <a:pt x="39" y="2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31" name="Freeform 1395"/>
            <p:cNvSpPr>
              <a:spLocks/>
            </p:cNvSpPr>
            <p:nvPr/>
          </p:nvSpPr>
          <p:spPr bwMode="auto">
            <a:xfrm>
              <a:off x="4706" y="541"/>
              <a:ext cx="2" cy="2"/>
            </a:xfrm>
            <a:custGeom>
              <a:avLst/>
              <a:gdLst>
                <a:gd name="T0" fmla="*/ 0 w 45"/>
                <a:gd name="T1" fmla="*/ 0 h 17"/>
                <a:gd name="T2" fmla="*/ 0 w 45"/>
                <a:gd name="T3" fmla="*/ 1 h 17"/>
                <a:gd name="T4" fmla="*/ 1 w 45"/>
                <a:gd name="T5" fmla="*/ 2 h 17"/>
                <a:gd name="T6" fmla="*/ 2 w 45"/>
                <a:gd name="T7" fmla="*/ 2 h 17"/>
                <a:gd name="T8" fmla="*/ 2 w 45"/>
                <a:gd name="T9" fmla="*/ 1 h 17"/>
                <a:gd name="T10" fmla="*/ 2 w 45"/>
                <a:gd name="T11" fmla="*/ 1 h 17"/>
                <a:gd name="T12" fmla="*/ 1 w 45"/>
                <a:gd name="T13" fmla="*/ 2 h 17"/>
                <a:gd name="T14" fmla="*/ 1 w 45"/>
                <a:gd name="T15" fmla="*/ 1 h 17"/>
                <a:gd name="T16" fmla="*/ 0 w 45"/>
                <a:gd name="T17" fmla="*/ 0 h 17"/>
                <a:gd name="T18" fmla="*/ 0 w 45"/>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17">
                  <a:moveTo>
                    <a:pt x="0" y="1"/>
                  </a:moveTo>
                  <a:lnTo>
                    <a:pt x="7" y="10"/>
                  </a:lnTo>
                  <a:lnTo>
                    <a:pt x="19" y="16"/>
                  </a:lnTo>
                  <a:lnTo>
                    <a:pt x="39" y="17"/>
                  </a:lnTo>
                  <a:lnTo>
                    <a:pt x="39" y="10"/>
                  </a:lnTo>
                  <a:lnTo>
                    <a:pt x="45" y="5"/>
                  </a:lnTo>
                  <a:lnTo>
                    <a:pt x="28" y="14"/>
                  </a:lnTo>
                  <a:lnTo>
                    <a:pt x="15" y="11"/>
                  </a:lnTo>
                  <a:lnTo>
                    <a:pt x="10" y="0"/>
                  </a:lnTo>
                  <a:lnTo>
                    <a:pt x="0" y="1"/>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32" name="Freeform 1396"/>
            <p:cNvSpPr>
              <a:spLocks/>
            </p:cNvSpPr>
            <p:nvPr/>
          </p:nvSpPr>
          <p:spPr bwMode="auto">
            <a:xfrm>
              <a:off x="4656" y="511"/>
              <a:ext cx="2" cy="3"/>
            </a:xfrm>
            <a:custGeom>
              <a:avLst/>
              <a:gdLst>
                <a:gd name="T0" fmla="*/ 2 w 44"/>
                <a:gd name="T1" fmla="*/ 3 h 19"/>
                <a:gd name="T2" fmla="*/ 2 w 44"/>
                <a:gd name="T3" fmla="*/ 1 h 19"/>
                <a:gd name="T4" fmla="*/ 1 w 44"/>
                <a:gd name="T5" fmla="*/ 1 h 19"/>
                <a:gd name="T6" fmla="*/ 0 w 44"/>
                <a:gd name="T7" fmla="*/ 1 h 19"/>
                <a:gd name="T8" fmla="*/ 0 w 44"/>
                <a:gd name="T9" fmla="*/ 0 h 19"/>
                <a:gd name="T10" fmla="*/ 0 w 44"/>
                <a:gd name="T11" fmla="*/ 1 h 19"/>
                <a:gd name="T12" fmla="*/ 1 w 44"/>
                <a:gd name="T13" fmla="*/ 1 h 19"/>
                <a:gd name="T14" fmla="*/ 1 w 44"/>
                <a:gd name="T15" fmla="*/ 0 h 19"/>
                <a:gd name="T16" fmla="*/ 2 w 44"/>
                <a:gd name="T17" fmla="*/ 3 h 19"/>
                <a:gd name="T18" fmla="*/ 2 w 44"/>
                <a:gd name="T19" fmla="*/ 3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19">
                  <a:moveTo>
                    <a:pt x="41" y="19"/>
                  </a:moveTo>
                  <a:lnTo>
                    <a:pt x="35" y="6"/>
                  </a:lnTo>
                  <a:lnTo>
                    <a:pt x="24" y="6"/>
                  </a:lnTo>
                  <a:lnTo>
                    <a:pt x="7" y="8"/>
                  </a:lnTo>
                  <a:lnTo>
                    <a:pt x="0" y="0"/>
                  </a:lnTo>
                  <a:lnTo>
                    <a:pt x="7" y="4"/>
                  </a:lnTo>
                  <a:lnTo>
                    <a:pt x="19" y="4"/>
                  </a:lnTo>
                  <a:lnTo>
                    <a:pt x="29" y="0"/>
                  </a:lnTo>
                  <a:lnTo>
                    <a:pt x="44" y="19"/>
                  </a:lnTo>
                  <a:lnTo>
                    <a:pt x="41" y="1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33" name="Freeform 1397"/>
            <p:cNvSpPr>
              <a:spLocks/>
            </p:cNvSpPr>
            <p:nvPr/>
          </p:nvSpPr>
          <p:spPr bwMode="auto">
            <a:xfrm>
              <a:off x="4659" y="509"/>
              <a:ext cx="2" cy="3"/>
            </a:xfrm>
            <a:custGeom>
              <a:avLst/>
              <a:gdLst>
                <a:gd name="T0" fmla="*/ 2 w 38"/>
                <a:gd name="T1" fmla="*/ 0 h 27"/>
                <a:gd name="T2" fmla="*/ 1 w 38"/>
                <a:gd name="T3" fmla="*/ 0 h 27"/>
                <a:gd name="T4" fmla="*/ 1 w 38"/>
                <a:gd name="T5" fmla="*/ 0 h 27"/>
                <a:gd name="T6" fmla="*/ 0 w 38"/>
                <a:gd name="T7" fmla="*/ 1 h 27"/>
                <a:gd name="T8" fmla="*/ 0 w 38"/>
                <a:gd name="T9" fmla="*/ 2 h 27"/>
                <a:gd name="T10" fmla="*/ 0 w 38"/>
                <a:gd name="T11" fmla="*/ 3 h 27"/>
                <a:gd name="T12" fmla="*/ 0 w 38"/>
                <a:gd name="T13" fmla="*/ 1 h 27"/>
                <a:gd name="T14" fmla="*/ 1 w 38"/>
                <a:gd name="T15" fmla="*/ 0 h 27"/>
                <a:gd name="T16" fmla="*/ 2 w 38"/>
                <a:gd name="T17" fmla="*/ 1 h 27"/>
                <a:gd name="T18" fmla="*/ 2 w 38"/>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27">
                  <a:moveTo>
                    <a:pt x="38" y="3"/>
                  </a:moveTo>
                  <a:lnTo>
                    <a:pt x="28" y="0"/>
                  </a:lnTo>
                  <a:lnTo>
                    <a:pt x="15" y="0"/>
                  </a:lnTo>
                  <a:lnTo>
                    <a:pt x="0" y="11"/>
                  </a:lnTo>
                  <a:lnTo>
                    <a:pt x="1" y="20"/>
                  </a:lnTo>
                  <a:lnTo>
                    <a:pt x="0" y="27"/>
                  </a:lnTo>
                  <a:lnTo>
                    <a:pt x="7" y="8"/>
                  </a:lnTo>
                  <a:lnTo>
                    <a:pt x="20" y="3"/>
                  </a:lnTo>
                  <a:lnTo>
                    <a:pt x="30" y="8"/>
                  </a:lnTo>
                  <a:lnTo>
                    <a:pt x="38" y="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34" name="Freeform 1398"/>
            <p:cNvSpPr>
              <a:spLocks/>
            </p:cNvSpPr>
            <p:nvPr/>
          </p:nvSpPr>
          <p:spPr bwMode="auto">
            <a:xfrm>
              <a:off x="4663" y="507"/>
              <a:ext cx="3" cy="2"/>
            </a:xfrm>
            <a:custGeom>
              <a:avLst/>
              <a:gdLst>
                <a:gd name="T0" fmla="*/ 0 w 45"/>
                <a:gd name="T1" fmla="*/ 2 h 17"/>
                <a:gd name="T2" fmla="*/ 0 w 45"/>
                <a:gd name="T3" fmla="*/ 1 h 17"/>
                <a:gd name="T4" fmla="*/ 1 w 45"/>
                <a:gd name="T5" fmla="*/ 0 h 17"/>
                <a:gd name="T6" fmla="*/ 2 w 45"/>
                <a:gd name="T7" fmla="*/ 0 h 17"/>
                <a:gd name="T8" fmla="*/ 3 w 45"/>
                <a:gd name="T9" fmla="*/ 1 h 17"/>
                <a:gd name="T10" fmla="*/ 3 w 45"/>
                <a:gd name="T11" fmla="*/ 1 h 17"/>
                <a:gd name="T12" fmla="*/ 2 w 45"/>
                <a:gd name="T13" fmla="*/ 0 h 17"/>
                <a:gd name="T14" fmla="*/ 1 w 45"/>
                <a:gd name="T15" fmla="*/ 1 h 17"/>
                <a:gd name="T16" fmla="*/ 1 w 45"/>
                <a:gd name="T17" fmla="*/ 2 h 17"/>
                <a:gd name="T18" fmla="*/ 0 w 45"/>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17">
                  <a:moveTo>
                    <a:pt x="0" y="16"/>
                  </a:moveTo>
                  <a:lnTo>
                    <a:pt x="7" y="8"/>
                  </a:lnTo>
                  <a:lnTo>
                    <a:pt x="17" y="1"/>
                  </a:lnTo>
                  <a:lnTo>
                    <a:pt x="37" y="0"/>
                  </a:lnTo>
                  <a:lnTo>
                    <a:pt x="39" y="8"/>
                  </a:lnTo>
                  <a:lnTo>
                    <a:pt x="45" y="12"/>
                  </a:lnTo>
                  <a:lnTo>
                    <a:pt x="28" y="3"/>
                  </a:lnTo>
                  <a:lnTo>
                    <a:pt x="14" y="6"/>
                  </a:lnTo>
                  <a:lnTo>
                    <a:pt x="9" y="17"/>
                  </a:lnTo>
                  <a:lnTo>
                    <a:pt x="0" y="1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35" name="Freeform 1399"/>
            <p:cNvSpPr>
              <a:spLocks/>
            </p:cNvSpPr>
            <p:nvPr/>
          </p:nvSpPr>
          <p:spPr bwMode="auto">
            <a:xfrm>
              <a:off x="4651" y="528"/>
              <a:ext cx="3" cy="6"/>
            </a:xfrm>
            <a:custGeom>
              <a:avLst/>
              <a:gdLst>
                <a:gd name="T0" fmla="*/ 0 w 43"/>
                <a:gd name="T1" fmla="*/ 6 h 57"/>
                <a:gd name="T2" fmla="*/ 0 w 43"/>
                <a:gd name="T3" fmla="*/ 5 h 57"/>
                <a:gd name="T4" fmla="*/ 1 w 43"/>
                <a:gd name="T5" fmla="*/ 3 h 57"/>
                <a:gd name="T6" fmla="*/ 1 w 43"/>
                <a:gd name="T7" fmla="*/ 1 h 57"/>
                <a:gd name="T8" fmla="*/ 3 w 43"/>
                <a:gd name="T9" fmla="*/ 0 h 57"/>
                <a:gd name="T10" fmla="*/ 3 w 43"/>
                <a:gd name="T11" fmla="*/ 0 h 57"/>
                <a:gd name="T12" fmla="*/ 2 w 43"/>
                <a:gd name="T13" fmla="*/ 2 h 57"/>
                <a:gd name="T14" fmla="*/ 1 w 43"/>
                <a:gd name="T15" fmla="*/ 4 h 57"/>
                <a:gd name="T16" fmla="*/ 0 w 43"/>
                <a:gd name="T17" fmla="*/ 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57">
                  <a:moveTo>
                    <a:pt x="1" y="57"/>
                  </a:moveTo>
                  <a:lnTo>
                    <a:pt x="0" y="47"/>
                  </a:lnTo>
                  <a:lnTo>
                    <a:pt x="16" y="25"/>
                  </a:lnTo>
                  <a:lnTo>
                    <a:pt x="21" y="13"/>
                  </a:lnTo>
                  <a:lnTo>
                    <a:pt x="39" y="0"/>
                  </a:lnTo>
                  <a:lnTo>
                    <a:pt x="43" y="2"/>
                  </a:lnTo>
                  <a:lnTo>
                    <a:pt x="33" y="21"/>
                  </a:lnTo>
                  <a:lnTo>
                    <a:pt x="15" y="38"/>
                  </a:lnTo>
                  <a:lnTo>
                    <a:pt x="1" y="57"/>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36" name="Freeform 1400"/>
            <p:cNvSpPr>
              <a:spLocks/>
            </p:cNvSpPr>
            <p:nvPr/>
          </p:nvSpPr>
          <p:spPr bwMode="auto">
            <a:xfrm>
              <a:off x="4655" y="523"/>
              <a:ext cx="2" cy="5"/>
            </a:xfrm>
            <a:custGeom>
              <a:avLst/>
              <a:gdLst>
                <a:gd name="T0" fmla="*/ 1 w 46"/>
                <a:gd name="T1" fmla="*/ 1 h 46"/>
                <a:gd name="T2" fmla="*/ 2 w 46"/>
                <a:gd name="T3" fmla="*/ 0 h 46"/>
                <a:gd name="T4" fmla="*/ 1 w 46"/>
                <a:gd name="T5" fmla="*/ 2 h 46"/>
                <a:gd name="T6" fmla="*/ 1 w 46"/>
                <a:gd name="T7" fmla="*/ 4 h 46"/>
                <a:gd name="T8" fmla="*/ 0 w 46"/>
                <a:gd name="T9" fmla="*/ 5 h 46"/>
                <a:gd name="T10" fmla="*/ 0 w 46"/>
                <a:gd name="T11" fmla="*/ 5 h 46"/>
                <a:gd name="T12" fmla="*/ 0 w 46"/>
                <a:gd name="T13" fmla="*/ 3 h 46"/>
                <a:gd name="T14" fmla="*/ 1 w 46"/>
                <a:gd name="T15" fmla="*/ 1 h 46"/>
                <a:gd name="T16" fmla="*/ 1 w 46"/>
                <a:gd name="T17" fmla="*/ 1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6">
                  <a:moveTo>
                    <a:pt x="30" y="5"/>
                  </a:moveTo>
                  <a:lnTo>
                    <a:pt x="46" y="0"/>
                  </a:lnTo>
                  <a:lnTo>
                    <a:pt x="24" y="22"/>
                  </a:lnTo>
                  <a:lnTo>
                    <a:pt x="25" y="33"/>
                  </a:lnTo>
                  <a:lnTo>
                    <a:pt x="7" y="46"/>
                  </a:lnTo>
                  <a:lnTo>
                    <a:pt x="0" y="45"/>
                  </a:lnTo>
                  <a:lnTo>
                    <a:pt x="5" y="25"/>
                  </a:lnTo>
                  <a:lnTo>
                    <a:pt x="30" y="10"/>
                  </a:lnTo>
                  <a:lnTo>
                    <a:pt x="30" y="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37" name="Freeform 1401"/>
            <p:cNvSpPr>
              <a:spLocks/>
            </p:cNvSpPr>
            <p:nvPr/>
          </p:nvSpPr>
          <p:spPr bwMode="auto">
            <a:xfrm>
              <a:off x="4655" y="504"/>
              <a:ext cx="4" cy="2"/>
            </a:xfrm>
            <a:custGeom>
              <a:avLst/>
              <a:gdLst>
                <a:gd name="T0" fmla="*/ 0 w 68"/>
                <a:gd name="T1" fmla="*/ 2 h 16"/>
                <a:gd name="T2" fmla="*/ 0 w 68"/>
                <a:gd name="T3" fmla="*/ 1 h 16"/>
                <a:gd name="T4" fmla="*/ 2 w 68"/>
                <a:gd name="T5" fmla="*/ 1 h 16"/>
                <a:gd name="T6" fmla="*/ 3 w 68"/>
                <a:gd name="T7" fmla="*/ 0 h 16"/>
                <a:gd name="T8" fmla="*/ 4 w 68"/>
                <a:gd name="T9" fmla="*/ 0 h 16"/>
                <a:gd name="T10" fmla="*/ 4 w 68"/>
                <a:gd name="T11" fmla="*/ 1 h 16"/>
                <a:gd name="T12" fmla="*/ 3 w 68"/>
                <a:gd name="T13" fmla="*/ 2 h 16"/>
                <a:gd name="T14" fmla="*/ 1 w 68"/>
                <a:gd name="T15" fmla="*/ 2 h 16"/>
                <a:gd name="T16" fmla="*/ 0 w 68"/>
                <a:gd name="T17" fmla="*/ 2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16">
                  <a:moveTo>
                    <a:pt x="0" y="16"/>
                  </a:moveTo>
                  <a:lnTo>
                    <a:pt x="5" y="7"/>
                  </a:lnTo>
                  <a:lnTo>
                    <a:pt x="32" y="4"/>
                  </a:lnTo>
                  <a:lnTo>
                    <a:pt x="43" y="0"/>
                  </a:lnTo>
                  <a:lnTo>
                    <a:pt x="63" y="1"/>
                  </a:lnTo>
                  <a:lnTo>
                    <a:pt x="68" y="7"/>
                  </a:lnTo>
                  <a:lnTo>
                    <a:pt x="46" y="12"/>
                  </a:lnTo>
                  <a:lnTo>
                    <a:pt x="24" y="12"/>
                  </a:lnTo>
                  <a:lnTo>
                    <a:pt x="0" y="1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38" name="Freeform 1402"/>
            <p:cNvSpPr>
              <a:spLocks/>
            </p:cNvSpPr>
            <p:nvPr/>
          </p:nvSpPr>
          <p:spPr bwMode="auto">
            <a:xfrm>
              <a:off x="4664" y="510"/>
              <a:ext cx="4" cy="2"/>
            </a:xfrm>
            <a:custGeom>
              <a:avLst/>
              <a:gdLst>
                <a:gd name="T0" fmla="*/ 0 w 68"/>
                <a:gd name="T1" fmla="*/ 0 h 16"/>
                <a:gd name="T2" fmla="*/ 0 w 68"/>
                <a:gd name="T3" fmla="*/ 1 h 16"/>
                <a:gd name="T4" fmla="*/ 2 w 68"/>
                <a:gd name="T5" fmla="*/ 1 h 16"/>
                <a:gd name="T6" fmla="*/ 2 w 68"/>
                <a:gd name="T7" fmla="*/ 2 h 16"/>
                <a:gd name="T8" fmla="*/ 4 w 68"/>
                <a:gd name="T9" fmla="*/ 2 h 16"/>
                <a:gd name="T10" fmla="*/ 4 w 68"/>
                <a:gd name="T11" fmla="*/ 1 h 16"/>
                <a:gd name="T12" fmla="*/ 3 w 68"/>
                <a:gd name="T13" fmla="*/ 0 h 16"/>
                <a:gd name="T14" fmla="*/ 1 w 68"/>
                <a:gd name="T15" fmla="*/ 0 h 16"/>
                <a:gd name="T16" fmla="*/ 0 w 6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16">
                  <a:moveTo>
                    <a:pt x="0" y="0"/>
                  </a:moveTo>
                  <a:lnTo>
                    <a:pt x="4" y="9"/>
                  </a:lnTo>
                  <a:lnTo>
                    <a:pt x="32" y="11"/>
                  </a:lnTo>
                  <a:lnTo>
                    <a:pt x="42" y="16"/>
                  </a:lnTo>
                  <a:lnTo>
                    <a:pt x="63" y="13"/>
                  </a:lnTo>
                  <a:lnTo>
                    <a:pt x="68" y="9"/>
                  </a:lnTo>
                  <a:lnTo>
                    <a:pt x="47" y="3"/>
                  </a:lnTo>
                  <a:lnTo>
                    <a:pt x="24" y="3"/>
                  </a:lnTo>
                  <a:lnTo>
                    <a:pt x="0"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39" name="Freeform 1403"/>
            <p:cNvSpPr>
              <a:spLocks/>
            </p:cNvSpPr>
            <p:nvPr/>
          </p:nvSpPr>
          <p:spPr bwMode="auto">
            <a:xfrm>
              <a:off x="4666" y="515"/>
              <a:ext cx="2" cy="6"/>
            </a:xfrm>
            <a:custGeom>
              <a:avLst/>
              <a:gdLst>
                <a:gd name="T0" fmla="*/ 2 w 35"/>
                <a:gd name="T1" fmla="*/ 6 h 58"/>
                <a:gd name="T2" fmla="*/ 2 w 35"/>
                <a:gd name="T3" fmla="*/ 5 h 58"/>
                <a:gd name="T4" fmla="*/ 1 w 35"/>
                <a:gd name="T5" fmla="*/ 3 h 58"/>
                <a:gd name="T6" fmla="*/ 1 w 35"/>
                <a:gd name="T7" fmla="*/ 1 h 58"/>
                <a:gd name="T8" fmla="*/ 0 w 35"/>
                <a:gd name="T9" fmla="*/ 0 h 58"/>
                <a:gd name="T10" fmla="*/ 0 w 35"/>
                <a:gd name="T11" fmla="*/ 0 h 58"/>
                <a:gd name="T12" fmla="*/ 1 w 35"/>
                <a:gd name="T13" fmla="*/ 2 h 58"/>
                <a:gd name="T14" fmla="*/ 1 w 35"/>
                <a:gd name="T15" fmla="*/ 4 h 58"/>
                <a:gd name="T16" fmla="*/ 2 w 35"/>
                <a:gd name="T17" fmla="*/ 6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58">
                  <a:moveTo>
                    <a:pt x="35" y="58"/>
                  </a:moveTo>
                  <a:lnTo>
                    <a:pt x="35" y="47"/>
                  </a:lnTo>
                  <a:lnTo>
                    <a:pt x="22" y="25"/>
                  </a:lnTo>
                  <a:lnTo>
                    <a:pt x="18" y="14"/>
                  </a:lnTo>
                  <a:lnTo>
                    <a:pt x="5" y="0"/>
                  </a:lnTo>
                  <a:lnTo>
                    <a:pt x="0" y="2"/>
                  </a:lnTo>
                  <a:lnTo>
                    <a:pt x="10" y="22"/>
                  </a:lnTo>
                  <a:lnTo>
                    <a:pt x="22" y="38"/>
                  </a:lnTo>
                  <a:lnTo>
                    <a:pt x="35" y="58"/>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40" name="Freeform 1404"/>
            <p:cNvSpPr>
              <a:spLocks/>
            </p:cNvSpPr>
            <p:nvPr/>
          </p:nvSpPr>
          <p:spPr bwMode="auto">
            <a:xfrm>
              <a:off x="4652" y="512"/>
              <a:ext cx="3" cy="6"/>
            </a:xfrm>
            <a:custGeom>
              <a:avLst/>
              <a:gdLst>
                <a:gd name="T0" fmla="*/ 1 w 44"/>
                <a:gd name="T1" fmla="*/ 5 h 46"/>
                <a:gd name="T2" fmla="*/ 0 w 44"/>
                <a:gd name="T3" fmla="*/ 6 h 46"/>
                <a:gd name="T4" fmla="*/ 2 w 44"/>
                <a:gd name="T5" fmla="*/ 3 h 46"/>
                <a:gd name="T6" fmla="*/ 1 w 44"/>
                <a:gd name="T7" fmla="*/ 2 h 46"/>
                <a:gd name="T8" fmla="*/ 3 w 44"/>
                <a:gd name="T9" fmla="*/ 0 h 46"/>
                <a:gd name="T10" fmla="*/ 3 w 44"/>
                <a:gd name="T11" fmla="*/ 0 h 46"/>
                <a:gd name="T12" fmla="*/ 3 w 44"/>
                <a:gd name="T13" fmla="*/ 3 h 46"/>
                <a:gd name="T14" fmla="*/ 1 w 44"/>
                <a:gd name="T15" fmla="*/ 5 h 46"/>
                <a:gd name="T16" fmla="*/ 1 w 44"/>
                <a:gd name="T17" fmla="*/ 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46">
                  <a:moveTo>
                    <a:pt x="16" y="41"/>
                  </a:moveTo>
                  <a:lnTo>
                    <a:pt x="0" y="46"/>
                  </a:lnTo>
                  <a:lnTo>
                    <a:pt x="22" y="25"/>
                  </a:lnTo>
                  <a:lnTo>
                    <a:pt x="21" y="13"/>
                  </a:lnTo>
                  <a:lnTo>
                    <a:pt x="39" y="0"/>
                  </a:lnTo>
                  <a:lnTo>
                    <a:pt x="44" y="0"/>
                  </a:lnTo>
                  <a:lnTo>
                    <a:pt x="40" y="21"/>
                  </a:lnTo>
                  <a:lnTo>
                    <a:pt x="16" y="36"/>
                  </a:lnTo>
                  <a:lnTo>
                    <a:pt x="16" y="41"/>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41" name="Freeform 1405"/>
            <p:cNvSpPr>
              <a:spLocks/>
            </p:cNvSpPr>
            <p:nvPr/>
          </p:nvSpPr>
          <p:spPr bwMode="auto">
            <a:xfrm>
              <a:off x="4651" y="517"/>
              <a:ext cx="2" cy="5"/>
            </a:xfrm>
            <a:custGeom>
              <a:avLst/>
              <a:gdLst>
                <a:gd name="T0" fmla="*/ 1 w 45"/>
                <a:gd name="T1" fmla="*/ 4 h 46"/>
                <a:gd name="T2" fmla="*/ 2 w 45"/>
                <a:gd name="T3" fmla="*/ 5 h 46"/>
                <a:gd name="T4" fmla="*/ 1 w 45"/>
                <a:gd name="T5" fmla="*/ 3 h 46"/>
                <a:gd name="T6" fmla="*/ 1 w 45"/>
                <a:gd name="T7" fmla="*/ 1 h 46"/>
                <a:gd name="T8" fmla="*/ 0 w 45"/>
                <a:gd name="T9" fmla="*/ 0 h 46"/>
                <a:gd name="T10" fmla="*/ 0 w 45"/>
                <a:gd name="T11" fmla="*/ 0 h 46"/>
                <a:gd name="T12" fmla="*/ 0 w 45"/>
                <a:gd name="T13" fmla="*/ 2 h 46"/>
                <a:gd name="T14" fmla="*/ 1 w 45"/>
                <a:gd name="T15" fmla="*/ 4 h 46"/>
                <a:gd name="T16" fmla="*/ 1 w 45"/>
                <a:gd name="T17" fmla="*/ 4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46">
                  <a:moveTo>
                    <a:pt x="28" y="40"/>
                  </a:moveTo>
                  <a:lnTo>
                    <a:pt x="45" y="46"/>
                  </a:lnTo>
                  <a:lnTo>
                    <a:pt x="21" y="24"/>
                  </a:lnTo>
                  <a:lnTo>
                    <a:pt x="22" y="12"/>
                  </a:lnTo>
                  <a:lnTo>
                    <a:pt x="5" y="0"/>
                  </a:lnTo>
                  <a:lnTo>
                    <a:pt x="0" y="0"/>
                  </a:lnTo>
                  <a:lnTo>
                    <a:pt x="3" y="21"/>
                  </a:lnTo>
                  <a:lnTo>
                    <a:pt x="28" y="35"/>
                  </a:lnTo>
                  <a:lnTo>
                    <a:pt x="28" y="4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42" name="Freeform 1406"/>
            <p:cNvSpPr>
              <a:spLocks/>
            </p:cNvSpPr>
            <p:nvPr/>
          </p:nvSpPr>
          <p:spPr bwMode="auto">
            <a:xfrm>
              <a:off x="4648" y="513"/>
              <a:ext cx="5" cy="3"/>
            </a:xfrm>
            <a:custGeom>
              <a:avLst/>
              <a:gdLst>
                <a:gd name="T0" fmla="*/ 0 w 93"/>
                <a:gd name="T1" fmla="*/ 3 h 26"/>
                <a:gd name="T2" fmla="*/ 1 w 93"/>
                <a:gd name="T3" fmla="*/ 3 h 26"/>
                <a:gd name="T4" fmla="*/ 2 w 93"/>
                <a:gd name="T5" fmla="*/ 3 h 26"/>
                <a:gd name="T6" fmla="*/ 4 w 93"/>
                <a:gd name="T7" fmla="*/ 2 h 26"/>
                <a:gd name="T8" fmla="*/ 5 w 93"/>
                <a:gd name="T9" fmla="*/ 0 h 26"/>
                <a:gd name="T10" fmla="*/ 4 w 93"/>
                <a:gd name="T11" fmla="*/ 2 h 26"/>
                <a:gd name="T12" fmla="*/ 2 w 93"/>
                <a:gd name="T13" fmla="*/ 2 h 26"/>
                <a:gd name="T14" fmla="*/ 2 w 93"/>
                <a:gd name="T15" fmla="*/ 2 h 26"/>
                <a:gd name="T16" fmla="*/ 1 w 93"/>
                <a:gd name="T17" fmla="*/ 3 h 26"/>
                <a:gd name="T18" fmla="*/ 0 w 93"/>
                <a:gd name="T19" fmla="*/ 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3" h="26">
                  <a:moveTo>
                    <a:pt x="0" y="26"/>
                  </a:moveTo>
                  <a:lnTo>
                    <a:pt x="18" y="26"/>
                  </a:lnTo>
                  <a:lnTo>
                    <a:pt x="37" y="25"/>
                  </a:lnTo>
                  <a:lnTo>
                    <a:pt x="81" y="15"/>
                  </a:lnTo>
                  <a:lnTo>
                    <a:pt x="93" y="0"/>
                  </a:lnTo>
                  <a:lnTo>
                    <a:pt x="72" y="18"/>
                  </a:lnTo>
                  <a:lnTo>
                    <a:pt x="45" y="16"/>
                  </a:lnTo>
                  <a:lnTo>
                    <a:pt x="31" y="21"/>
                  </a:lnTo>
                  <a:lnTo>
                    <a:pt x="11" y="22"/>
                  </a:lnTo>
                  <a:lnTo>
                    <a:pt x="0" y="2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43" name="Freeform 1407"/>
            <p:cNvSpPr>
              <a:spLocks/>
            </p:cNvSpPr>
            <p:nvPr/>
          </p:nvSpPr>
          <p:spPr bwMode="auto">
            <a:xfrm>
              <a:off x="4647" y="522"/>
              <a:ext cx="3" cy="5"/>
            </a:xfrm>
            <a:custGeom>
              <a:avLst/>
              <a:gdLst>
                <a:gd name="T0" fmla="*/ 1 w 46"/>
                <a:gd name="T1" fmla="*/ 1 h 46"/>
                <a:gd name="T2" fmla="*/ 0 w 46"/>
                <a:gd name="T3" fmla="*/ 0 h 46"/>
                <a:gd name="T4" fmla="*/ 2 w 46"/>
                <a:gd name="T5" fmla="*/ 2 h 46"/>
                <a:gd name="T6" fmla="*/ 1 w 46"/>
                <a:gd name="T7" fmla="*/ 4 h 46"/>
                <a:gd name="T8" fmla="*/ 3 w 46"/>
                <a:gd name="T9" fmla="*/ 5 h 46"/>
                <a:gd name="T10" fmla="*/ 3 w 46"/>
                <a:gd name="T11" fmla="*/ 5 h 46"/>
                <a:gd name="T12" fmla="*/ 3 w 46"/>
                <a:gd name="T13" fmla="*/ 3 h 46"/>
                <a:gd name="T14" fmla="*/ 1 w 46"/>
                <a:gd name="T15" fmla="*/ 1 h 46"/>
                <a:gd name="T16" fmla="*/ 1 w 46"/>
                <a:gd name="T17" fmla="*/ 1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6">
                  <a:moveTo>
                    <a:pt x="17" y="5"/>
                  </a:moveTo>
                  <a:lnTo>
                    <a:pt x="0" y="0"/>
                  </a:lnTo>
                  <a:lnTo>
                    <a:pt x="23" y="22"/>
                  </a:lnTo>
                  <a:lnTo>
                    <a:pt x="22" y="34"/>
                  </a:lnTo>
                  <a:lnTo>
                    <a:pt x="40" y="46"/>
                  </a:lnTo>
                  <a:lnTo>
                    <a:pt x="46" y="45"/>
                  </a:lnTo>
                  <a:lnTo>
                    <a:pt x="42" y="26"/>
                  </a:lnTo>
                  <a:lnTo>
                    <a:pt x="17" y="9"/>
                  </a:lnTo>
                  <a:lnTo>
                    <a:pt x="17" y="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44" name="Freeform 1408"/>
            <p:cNvSpPr>
              <a:spLocks/>
            </p:cNvSpPr>
            <p:nvPr/>
          </p:nvSpPr>
          <p:spPr bwMode="auto">
            <a:xfrm>
              <a:off x="4659" y="524"/>
              <a:ext cx="3" cy="5"/>
            </a:xfrm>
            <a:custGeom>
              <a:avLst/>
              <a:gdLst>
                <a:gd name="T0" fmla="*/ 2 w 45"/>
                <a:gd name="T1" fmla="*/ 4 h 47"/>
                <a:gd name="T2" fmla="*/ 3 w 45"/>
                <a:gd name="T3" fmla="*/ 5 h 47"/>
                <a:gd name="T4" fmla="*/ 1 w 45"/>
                <a:gd name="T5" fmla="*/ 3 h 47"/>
                <a:gd name="T6" fmla="*/ 2 w 45"/>
                <a:gd name="T7" fmla="*/ 1 h 47"/>
                <a:gd name="T8" fmla="*/ 0 w 45"/>
                <a:gd name="T9" fmla="*/ 0 h 47"/>
                <a:gd name="T10" fmla="*/ 0 w 45"/>
                <a:gd name="T11" fmla="*/ 0 h 47"/>
                <a:gd name="T12" fmla="*/ 0 w 45"/>
                <a:gd name="T13" fmla="*/ 2 h 47"/>
                <a:gd name="T14" fmla="*/ 2 w 45"/>
                <a:gd name="T15" fmla="*/ 4 h 47"/>
                <a:gd name="T16" fmla="*/ 2 w 45"/>
                <a:gd name="T17" fmla="*/ 4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47">
                  <a:moveTo>
                    <a:pt x="28" y="41"/>
                  </a:moveTo>
                  <a:lnTo>
                    <a:pt x="45" y="47"/>
                  </a:lnTo>
                  <a:lnTo>
                    <a:pt x="22" y="26"/>
                  </a:lnTo>
                  <a:lnTo>
                    <a:pt x="23" y="13"/>
                  </a:lnTo>
                  <a:lnTo>
                    <a:pt x="6" y="0"/>
                  </a:lnTo>
                  <a:lnTo>
                    <a:pt x="0" y="0"/>
                  </a:lnTo>
                  <a:lnTo>
                    <a:pt x="4" y="21"/>
                  </a:lnTo>
                  <a:lnTo>
                    <a:pt x="28" y="37"/>
                  </a:lnTo>
                  <a:lnTo>
                    <a:pt x="28" y="41"/>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45" name="Freeform 1409"/>
            <p:cNvSpPr>
              <a:spLocks/>
            </p:cNvSpPr>
            <p:nvPr/>
          </p:nvSpPr>
          <p:spPr bwMode="auto">
            <a:xfrm>
              <a:off x="4660" y="528"/>
              <a:ext cx="3" cy="6"/>
            </a:xfrm>
            <a:custGeom>
              <a:avLst/>
              <a:gdLst>
                <a:gd name="T0" fmla="*/ 1 w 45"/>
                <a:gd name="T1" fmla="*/ 5 h 47"/>
                <a:gd name="T2" fmla="*/ 0 w 45"/>
                <a:gd name="T3" fmla="*/ 6 h 47"/>
                <a:gd name="T4" fmla="*/ 2 w 45"/>
                <a:gd name="T5" fmla="*/ 3 h 47"/>
                <a:gd name="T6" fmla="*/ 1 w 45"/>
                <a:gd name="T7" fmla="*/ 2 h 47"/>
                <a:gd name="T8" fmla="*/ 3 w 45"/>
                <a:gd name="T9" fmla="*/ 0 h 47"/>
                <a:gd name="T10" fmla="*/ 3 w 45"/>
                <a:gd name="T11" fmla="*/ 0 h 47"/>
                <a:gd name="T12" fmla="*/ 3 w 45"/>
                <a:gd name="T13" fmla="*/ 3 h 47"/>
                <a:gd name="T14" fmla="*/ 1 w 45"/>
                <a:gd name="T15" fmla="*/ 5 h 47"/>
                <a:gd name="T16" fmla="*/ 1 w 45"/>
                <a:gd name="T17" fmla="*/ 5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47">
                  <a:moveTo>
                    <a:pt x="16" y="40"/>
                  </a:moveTo>
                  <a:lnTo>
                    <a:pt x="0" y="47"/>
                  </a:lnTo>
                  <a:lnTo>
                    <a:pt x="23" y="24"/>
                  </a:lnTo>
                  <a:lnTo>
                    <a:pt x="22" y="12"/>
                  </a:lnTo>
                  <a:lnTo>
                    <a:pt x="39" y="0"/>
                  </a:lnTo>
                  <a:lnTo>
                    <a:pt x="45" y="0"/>
                  </a:lnTo>
                  <a:lnTo>
                    <a:pt x="41" y="20"/>
                  </a:lnTo>
                  <a:lnTo>
                    <a:pt x="16" y="37"/>
                  </a:lnTo>
                  <a:lnTo>
                    <a:pt x="16" y="4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46" name="Freeform 1410"/>
            <p:cNvSpPr>
              <a:spLocks/>
            </p:cNvSpPr>
            <p:nvPr/>
          </p:nvSpPr>
          <p:spPr bwMode="auto">
            <a:xfrm>
              <a:off x="4661" y="525"/>
              <a:ext cx="5" cy="3"/>
            </a:xfrm>
            <a:custGeom>
              <a:avLst/>
              <a:gdLst>
                <a:gd name="T0" fmla="*/ 5 w 92"/>
                <a:gd name="T1" fmla="*/ 3 h 26"/>
                <a:gd name="T2" fmla="*/ 4 w 92"/>
                <a:gd name="T3" fmla="*/ 3 h 26"/>
                <a:gd name="T4" fmla="*/ 3 w 92"/>
                <a:gd name="T5" fmla="*/ 3 h 26"/>
                <a:gd name="T6" fmla="*/ 1 w 92"/>
                <a:gd name="T7" fmla="*/ 2 h 26"/>
                <a:gd name="T8" fmla="*/ 0 w 92"/>
                <a:gd name="T9" fmla="*/ 0 h 26"/>
                <a:gd name="T10" fmla="*/ 1 w 92"/>
                <a:gd name="T11" fmla="*/ 2 h 26"/>
                <a:gd name="T12" fmla="*/ 3 w 92"/>
                <a:gd name="T13" fmla="*/ 2 h 26"/>
                <a:gd name="T14" fmla="*/ 3 w 92"/>
                <a:gd name="T15" fmla="*/ 2 h 26"/>
                <a:gd name="T16" fmla="*/ 4 w 92"/>
                <a:gd name="T17" fmla="*/ 2 h 26"/>
                <a:gd name="T18" fmla="*/ 5 w 92"/>
                <a:gd name="T19" fmla="*/ 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 h="26">
                  <a:moveTo>
                    <a:pt x="92" y="26"/>
                  </a:moveTo>
                  <a:lnTo>
                    <a:pt x="74" y="26"/>
                  </a:lnTo>
                  <a:lnTo>
                    <a:pt x="54" y="25"/>
                  </a:lnTo>
                  <a:lnTo>
                    <a:pt x="10" y="15"/>
                  </a:lnTo>
                  <a:lnTo>
                    <a:pt x="0" y="0"/>
                  </a:lnTo>
                  <a:lnTo>
                    <a:pt x="20" y="18"/>
                  </a:lnTo>
                  <a:lnTo>
                    <a:pt x="47" y="16"/>
                  </a:lnTo>
                  <a:lnTo>
                    <a:pt x="61" y="20"/>
                  </a:lnTo>
                  <a:lnTo>
                    <a:pt x="81" y="21"/>
                  </a:lnTo>
                  <a:lnTo>
                    <a:pt x="92" y="2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47" name="Freeform 1411"/>
            <p:cNvSpPr>
              <a:spLocks/>
            </p:cNvSpPr>
            <p:nvPr/>
          </p:nvSpPr>
          <p:spPr bwMode="auto">
            <a:xfrm>
              <a:off x="4664" y="534"/>
              <a:ext cx="2" cy="5"/>
            </a:xfrm>
            <a:custGeom>
              <a:avLst/>
              <a:gdLst>
                <a:gd name="T0" fmla="*/ 1 w 45"/>
                <a:gd name="T1" fmla="*/ 1 h 45"/>
                <a:gd name="T2" fmla="*/ 2 w 45"/>
                <a:gd name="T3" fmla="*/ 0 h 45"/>
                <a:gd name="T4" fmla="*/ 1 w 45"/>
                <a:gd name="T5" fmla="*/ 2 h 45"/>
                <a:gd name="T6" fmla="*/ 1 w 45"/>
                <a:gd name="T7" fmla="*/ 4 h 45"/>
                <a:gd name="T8" fmla="*/ 0 w 45"/>
                <a:gd name="T9" fmla="*/ 5 h 45"/>
                <a:gd name="T10" fmla="*/ 0 w 45"/>
                <a:gd name="T11" fmla="*/ 5 h 45"/>
                <a:gd name="T12" fmla="*/ 0 w 45"/>
                <a:gd name="T13" fmla="*/ 3 h 45"/>
                <a:gd name="T14" fmla="*/ 1 w 45"/>
                <a:gd name="T15" fmla="*/ 1 h 45"/>
                <a:gd name="T16" fmla="*/ 1 w 4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45">
                  <a:moveTo>
                    <a:pt x="29" y="5"/>
                  </a:moveTo>
                  <a:lnTo>
                    <a:pt x="45" y="0"/>
                  </a:lnTo>
                  <a:lnTo>
                    <a:pt x="23" y="20"/>
                  </a:lnTo>
                  <a:lnTo>
                    <a:pt x="24" y="32"/>
                  </a:lnTo>
                  <a:lnTo>
                    <a:pt x="6" y="45"/>
                  </a:lnTo>
                  <a:lnTo>
                    <a:pt x="0" y="44"/>
                  </a:lnTo>
                  <a:lnTo>
                    <a:pt x="5" y="25"/>
                  </a:lnTo>
                  <a:lnTo>
                    <a:pt x="29" y="10"/>
                  </a:lnTo>
                  <a:lnTo>
                    <a:pt x="29" y="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48" name="Freeform 1412"/>
            <p:cNvSpPr>
              <a:spLocks/>
            </p:cNvSpPr>
            <p:nvPr/>
          </p:nvSpPr>
          <p:spPr bwMode="auto">
            <a:xfrm>
              <a:off x="4604" y="517"/>
              <a:ext cx="6" cy="3"/>
            </a:xfrm>
            <a:custGeom>
              <a:avLst/>
              <a:gdLst>
                <a:gd name="T0" fmla="*/ 6 w 108"/>
                <a:gd name="T1" fmla="*/ 1 h 27"/>
                <a:gd name="T2" fmla="*/ 5 w 108"/>
                <a:gd name="T3" fmla="*/ 3 h 27"/>
                <a:gd name="T4" fmla="*/ 4 w 108"/>
                <a:gd name="T5" fmla="*/ 2 h 27"/>
                <a:gd name="T6" fmla="*/ 3 w 108"/>
                <a:gd name="T7" fmla="*/ 1 h 27"/>
                <a:gd name="T8" fmla="*/ 1 w 108"/>
                <a:gd name="T9" fmla="*/ 2 h 27"/>
                <a:gd name="T10" fmla="*/ 0 w 108"/>
                <a:gd name="T11" fmla="*/ 0 h 27"/>
                <a:gd name="T12" fmla="*/ 1 w 108"/>
                <a:gd name="T13" fmla="*/ 1 h 27"/>
                <a:gd name="T14" fmla="*/ 2 w 108"/>
                <a:gd name="T15" fmla="*/ 0 h 27"/>
                <a:gd name="T16" fmla="*/ 5 w 108"/>
                <a:gd name="T17" fmla="*/ 2 h 27"/>
                <a:gd name="T18" fmla="*/ 6 w 108"/>
                <a:gd name="T19" fmla="*/ 1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27">
                  <a:moveTo>
                    <a:pt x="108" y="8"/>
                  </a:moveTo>
                  <a:lnTo>
                    <a:pt x="93" y="27"/>
                  </a:lnTo>
                  <a:lnTo>
                    <a:pt x="77" y="22"/>
                  </a:lnTo>
                  <a:lnTo>
                    <a:pt x="51" y="8"/>
                  </a:lnTo>
                  <a:lnTo>
                    <a:pt x="19" y="18"/>
                  </a:lnTo>
                  <a:lnTo>
                    <a:pt x="0" y="3"/>
                  </a:lnTo>
                  <a:lnTo>
                    <a:pt x="13" y="5"/>
                  </a:lnTo>
                  <a:lnTo>
                    <a:pt x="43" y="0"/>
                  </a:lnTo>
                  <a:lnTo>
                    <a:pt x="88" y="18"/>
                  </a:lnTo>
                  <a:lnTo>
                    <a:pt x="108" y="8"/>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49" name="Freeform 1413"/>
            <p:cNvSpPr>
              <a:spLocks/>
            </p:cNvSpPr>
            <p:nvPr/>
          </p:nvSpPr>
          <p:spPr bwMode="auto">
            <a:xfrm>
              <a:off x="4604" y="519"/>
              <a:ext cx="2" cy="2"/>
            </a:xfrm>
            <a:custGeom>
              <a:avLst/>
              <a:gdLst>
                <a:gd name="T0" fmla="*/ 2 w 45"/>
                <a:gd name="T1" fmla="*/ 2 h 19"/>
                <a:gd name="T2" fmla="*/ 2 w 45"/>
                <a:gd name="T3" fmla="*/ 1 h 19"/>
                <a:gd name="T4" fmla="*/ 1 w 45"/>
                <a:gd name="T5" fmla="*/ 1 h 19"/>
                <a:gd name="T6" fmla="*/ 0 w 45"/>
                <a:gd name="T7" fmla="*/ 1 h 19"/>
                <a:gd name="T8" fmla="*/ 0 w 45"/>
                <a:gd name="T9" fmla="*/ 0 h 19"/>
                <a:gd name="T10" fmla="*/ 0 w 45"/>
                <a:gd name="T11" fmla="*/ 0 h 19"/>
                <a:gd name="T12" fmla="*/ 1 w 45"/>
                <a:gd name="T13" fmla="*/ 0 h 19"/>
                <a:gd name="T14" fmla="*/ 1 w 45"/>
                <a:gd name="T15" fmla="*/ 0 h 19"/>
                <a:gd name="T16" fmla="*/ 2 w 45"/>
                <a:gd name="T17" fmla="*/ 2 h 19"/>
                <a:gd name="T18" fmla="*/ 2 w 45"/>
                <a:gd name="T19" fmla="*/ 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19">
                  <a:moveTo>
                    <a:pt x="42" y="19"/>
                  </a:moveTo>
                  <a:lnTo>
                    <a:pt x="36" y="5"/>
                  </a:lnTo>
                  <a:lnTo>
                    <a:pt x="26" y="5"/>
                  </a:lnTo>
                  <a:lnTo>
                    <a:pt x="8" y="7"/>
                  </a:lnTo>
                  <a:lnTo>
                    <a:pt x="0" y="0"/>
                  </a:lnTo>
                  <a:lnTo>
                    <a:pt x="8" y="4"/>
                  </a:lnTo>
                  <a:lnTo>
                    <a:pt x="20" y="4"/>
                  </a:lnTo>
                  <a:lnTo>
                    <a:pt x="31" y="0"/>
                  </a:lnTo>
                  <a:lnTo>
                    <a:pt x="45" y="19"/>
                  </a:lnTo>
                  <a:lnTo>
                    <a:pt x="42" y="1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50" name="Freeform 1414"/>
            <p:cNvSpPr>
              <a:spLocks/>
            </p:cNvSpPr>
            <p:nvPr/>
          </p:nvSpPr>
          <p:spPr bwMode="auto">
            <a:xfrm>
              <a:off x="4607" y="517"/>
              <a:ext cx="2" cy="2"/>
            </a:xfrm>
            <a:custGeom>
              <a:avLst/>
              <a:gdLst>
                <a:gd name="T0" fmla="*/ 2 w 39"/>
                <a:gd name="T1" fmla="*/ 0 h 26"/>
                <a:gd name="T2" fmla="*/ 2 w 39"/>
                <a:gd name="T3" fmla="*/ 0 h 26"/>
                <a:gd name="T4" fmla="*/ 1 w 39"/>
                <a:gd name="T5" fmla="*/ 0 h 26"/>
                <a:gd name="T6" fmla="*/ 0 w 39"/>
                <a:gd name="T7" fmla="*/ 1 h 26"/>
                <a:gd name="T8" fmla="*/ 0 w 39"/>
                <a:gd name="T9" fmla="*/ 2 h 26"/>
                <a:gd name="T10" fmla="*/ 0 w 39"/>
                <a:gd name="T11" fmla="*/ 2 h 26"/>
                <a:gd name="T12" fmla="*/ 0 w 39"/>
                <a:gd name="T13" fmla="*/ 1 h 26"/>
                <a:gd name="T14" fmla="*/ 1 w 39"/>
                <a:gd name="T15" fmla="*/ 0 h 26"/>
                <a:gd name="T16" fmla="*/ 2 w 39"/>
                <a:gd name="T17" fmla="*/ 1 h 26"/>
                <a:gd name="T18" fmla="*/ 2 w 39"/>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26">
                  <a:moveTo>
                    <a:pt x="39" y="4"/>
                  </a:moveTo>
                  <a:lnTo>
                    <a:pt x="30" y="0"/>
                  </a:lnTo>
                  <a:lnTo>
                    <a:pt x="17" y="0"/>
                  </a:lnTo>
                  <a:lnTo>
                    <a:pt x="0" y="11"/>
                  </a:lnTo>
                  <a:lnTo>
                    <a:pt x="2" y="20"/>
                  </a:lnTo>
                  <a:lnTo>
                    <a:pt x="0" y="26"/>
                  </a:lnTo>
                  <a:lnTo>
                    <a:pt x="9" y="8"/>
                  </a:lnTo>
                  <a:lnTo>
                    <a:pt x="21" y="4"/>
                  </a:lnTo>
                  <a:lnTo>
                    <a:pt x="32" y="8"/>
                  </a:lnTo>
                  <a:lnTo>
                    <a:pt x="39" y="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51" name="Freeform 1415"/>
            <p:cNvSpPr>
              <a:spLocks/>
            </p:cNvSpPr>
            <p:nvPr/>
          </p:nvSpPr>
          <p:spPr bwMode="auto">
            <a:xfrm>
              <a:off x="4603" y="530"/>
              <a:ext cx="2" cy="5"/>
            </a:xfrm>
            <a:custGeom>
              <a:avLst/>
              <a:gdLst>
                <a:gd name="T0" fmla="*/ 1 w 46"/>
                <a:gd name="T1" fmla="*/ 1 h 46"/>
                <a:gd name="T2" fmla="*/ 2 w 46"/>
                <a:gd name="T3" fmla="*/ 0 h 46"/>
                <a:gd name="T4" fmla="*/ 1 w 46"/>
                <a:gd name="T5" fmla="*/ 2 h 46"/>
                <a:gd name="T6" fmla="*/ 1 w 46"/>
                <a:gd name="T7" fmla="*/ 4 h 46"/>
                <a:gd name="T8" fmla="*/ 0 w 46"/>
                <a:gd name="T9" fmla="*/ 5 h 46"/>
                <a:gd name="T10" fmla="*/ 0 w 46"/>
                <a:gd name="T11" fmla="*/ 5 h 46"/>
                <a:gd name="T12" fmla="*/ 0 w 46"/>
                <a:gd name="T13" fmla="*/ 3 h 46"/>
                <a:gd name="T14" fmla="*/ 1 w 46"/>
                <a:gd name="T15" fmla="*/ 1 h 46"/>
                <a:gd name="T16" fmla="*/ 1 w 46"/>
                <a:gd name="T17" fmla="*/ 1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6">
                  <a:moveTo>
                    <a:pt x="29" y="5"/>
                  </a:moveTo>
                  <a:lnTo>
                    <a:pt x="46" y="0"/>
                  </a:lnTo>
                  <a:lnTo>
                    <a:pt x="23" y="21"/>
                  </a:lnTo>
                  <a:lnTo>
                    <a:pt x="24" y="33"/>
                  </a:lnTo>
                  <a:lnTo>
                    <a:pt x="7" y="46"/>
                  </a:lnTo>
                  <a:lnTo>
                    <a:pt x="0" y="45"/>
                  </a:lnTo>
                  <a:lnTo>
                    <a:pt x="5" y="24"/>
                  </a:lnTo>
                  <a:lnTo>
                    <a:pt x="29" y="9"/>
                  </a:lnTo>
                  <a:lnTo>
                    <a:pt x="29" y="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52" name="Freeform 1416"/>
            <p:cNvSpPr>
              <a:spLocks/>
            </p:cNvSpPr>
            <p:nvPr/>
          </p:nvSpPr>
          <p:spPr bwMode="auto">
            <a:xfrm>
              <a:off x="4600" y="520"/>
              <a:ext cx="3" cy="5"/>
            </a:xfrm>
            <a:custGeom>
              <a:avLst/>
              <a:gdLst>
                <a:gd name="T0" fmla="*/ 1 w 44"/>
                <a:gd name="T1" fmla="*/ 4 h 47"/>
                <a:gd name="T2" fmla="*/ 0 w 44"/>
                <a:gd name="T3" fmla="*/ 5 h 47"/>
                <a:gd name="T4" fmla="*/ 1 w 44"/>
                <a:gd name="T5" fmla="*/ 3 h 47"/>
                <a:gd name="T6" fmla="*/ 1 w 44"/>
                <a:gd name="T7" fmla="*/ 1 h 47"/>
                <a:gd name="T8" fmla="*/ 3 w 44"/>
                <a:gd name="T9" fmla="*/ 0 h 47"/>
                <a:gd name="T10" fmla="*/ 3 w 44"/>
                <a:gd name="T11" fmla="*/ 0 h 47"/>
                <a:gd name="T12" fmla="*/ 3 w 44"/>
                <a:gd name="T13" fmla="*/ 2 h 47"/>
                <a:gd name="T14" fmla="*/ 1 w 44"/>
                <a:gd name="T15" fmla="*/ 4 h 47"/>
                <a:gd name="T16" fmla="*/ 1 w 44"/>
                <a:gd name="T17" fmla="*/ 4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47">
                  <a:moveTo>
                    <a:pt x="15" y="41"/>
                  </a:moveTo>
                  <a:lnTo>
                    <a:pt x="0" y="47"/>
                  </a:lnTo>
                  <a:lnTo>
                    <a:pt x="21" y="26"/>
                  </a:lnTo>
                  <a:lnTo>
                    <a:pt x="20" y="14"/>
                  </a:lnTo>
                  <a:lnTo>
                    <a:pt x="38" y="0"/>
                  </a:lnTo>
                  <a:lnTo>
                    <a:pt x="44" y="2"/>
                  </a:lnTo>
                  <a:lnTo>
                    <a:pt x="40" y="22"/>
                  </a:lnTo>
                  <a:lnTo>
                    <a:pt x="15" y="37"/>
                  </a:lnTo>
                  <a:lnTo>
                    <a:pt x="15" y="41"/>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53" name="Freeform 1417"/>
            <p:cNvSpPr>
              <a:spLocks/>
            </p:cNvSpPr>
            <p:nvPr/>
          </p:nvSpPr>
          <p:spPr bwMode="auto">
            <a:xfrm>
              <a:off x="4599" y="524"/>
              <a:ext cx="2" cy="5"/>
            </a:xfrm>
            <a:custGeom>
              <a:avLst/>
              <a:gdLst>
                <a:gd name="T0" fmla="*/ 1 w 43"/>
                <a:gd name="T1" fmla="*/ 4 h 47"/>
                <a:gd name="T2" fmla="*/ 2 w 43"/>
                <a:gd name="T3" fmla="*/ 5 h 47"/>
                <a:gd name="T4" fmla="*/ 1 w 43"/>
                <a:gd name="T5" fmla="*/ 3 h 47"/>
                <a:gd name="T6" fmla="*/ 1 w 43"/>
                <a:gd name="T7" fmla="*/ 1 h 47"/>
                <a:gd name="T8" fmla="*/ 0 w 43"/>
                <a:gd name="T9" fmla="*/ 0 h 47"/>
                <a:gd name="T10" fmla="*/ 0 w 43"/>
                <a:gd name="T11" fmla="*/ 0 h 47"/>
                <a:gd name="T12" fmla="*/ 0 w 43"/>
                <a:gd name="T13" fmla="*/ 2 h 47"/>
                <a:gd name="T14" fmla="*/ 1 w 43"/>
                <a:gd name="T15" fmla="*/ 4 h 47"/>
                <a:gd name="T16" fmla="*/ 1 w 43"/>
                <a:gd name="T17" fmla="*/ 4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47">
                  <a:moveTo>
                    <a:pt x="27" y="41"/>
                  </a:moveTo>
                  <a:lnTo>
                    <a:pt x="43" y="47"/>
                  </a:lnTo>
                  <a:lnTo>
                    <a:pt x="21" y="26"/>
                  </a:lnTo>
                  <a:lnTo>
                    <a:pt x="22" y="13"/>
                  </a:lnTo>
                  <a:lnTo>
                    <a:pt x="5" y="0"/>
                  </a:lnTo>
                  <a:lnTo>
                    <a:pt x="0" y="1"/>
                  </a:lnTo>
                  <a:lnTo>
                    <a:pt x="4" y="21"/>
                  </a:lnTo>
                  <a:lnTo>
                    <a:pt x="27" y="38"/>
                  </a:lnTo>
                  <a:lnTo>
                    <a:pt x="27" y="41"/>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54" name="Freeform 1418"/>
            <p:cNvSpPr>
              <a:spLocks/>
            </p:cNvSpPr>
            <p:nvPr/>
          </p:nvSpPr>
          <p:spPr bwMode="auto">
            <a:xfrm>
              <a:off x="4607" y="532"/>
              <a:ext cx="2" cy="5"/>
            </a:xfrm>
            <a:custGeom>
              <a:avLst/>
              <a:gdLst>
                <a:gd name="T0" fmla="*/ 1 w 43"/>
                <a:gd name="T1" fmla="*/ 4 h 46"/>
                <a:gd name="T2" fmla="*/ 2 w 43"/>
                <a:gd name="T3" fmla="*/ 5 h 46"/>
                <a:gd name="T4" fmla="*/ 1 w 43"/>
                <a:gd name="T5" fmla="*/ 3 h 46"/>
                <a:gd name="T6" fmla="*/ 1 w 43"/>
                <a:gd name="T7" fmla="*/ 1 h 46"/>
                <a:gd name="T8" fmla="*/ 0 w 43"/>
                <a:gd name="T9" fmla="*/ 0 h 46"/>
                <a:gd name="T10" fmla="*/ 0 w 43"/>
                <a:gd name="T11" fmla="*/ 0 h 46"/>
                <a:gd name="T12" fmla="*/ 0 w 43"/>
                <a:gd name="T13" fmla="*/ 2 h 46"/>
                <a:gd name="T14" fmla="*/ 1 w 43"/>
                <a:gd name="T15" fmla="*/ 4 h 46"/>
                <a:gd name="T16" fmla="*/ 1 w 43"/>
                <a:gd name="T17" fmla="*/ 4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46">
                  <a:moveTo>
                    <a:pt x="28" y="39"/>
                  </a:moveTo>
                  <a:lnTo>
                    <a:pt x="43" y="46"/>
                  </a:lnTo>
                  <a:lnTo>
                    <a:pt x="22" y="24"/>
                  </a:lnTo>
                  <a:lnTo>
                    <a:pt x="23" y="11"/>
                  </a:lnTo>
                  <a:lnTo>
                    <a:pt x="4" y="0"/>
                  </a:lnTo>
                  <a:lnTo>
                    <a:pt x="0" y="0"/>
                  </a:lnTo>
                  <a:lnTo>
                    <a:pt x="3" y="20"/>
                  </a:lnTo>
                  <a:lnTo>
                    <a:pt x="28" y="36"/>
                  </a:lnTo>
                  <a:lnTo>
                    <a:pt x="28" y="3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55" name="Freeform 1419"/>
            <p:cNvSpPr>
              <a:spLocks/>
            </p:cNvSpPr>
            <p:nvPr/>
          </p:nvSpPr>
          <p:spPr bwMode="auto">
            <a:xfrm>
              <a:off x="4565" y="507"/>
              <a:ext cx="3" cy="1"/>
            </a:xfrm>
            <a:custGeom>
              <a:avLst/>
              <a:gdLst>
                <a:gd name="T0" fmla="*/ 3 w 52"/>
                <a:gd name="T1" fmla="*/ 1 h 15"/>
                <a:gd name="T2" fmla="*/ 2 w 52"/>
                <a:gd name="T3" fmla="*/ 1 h 15"/>
                <a:gd name="T4" fmla="*/ 2 w 52"/>
                <a:gd name="T5" fmla="*/ 0 h 15"/>
                <a:gd name="T6" fmla="*/ 2 w 52"/>
                <a:gd name="T7" fmla="*/ 0 h 15"/>
                <a:gd name="T8" fmla="*/ 1 w 52"/>
                <a:gd name="T9" fmla="*/ 1 h 15"/>
                <a:gd name="T10" fmla="*/ 1 w 52"/>
                <a:gd name="T11" fmla="*/ 0 h 15"/>
                <a:gd name="T12" fmla="*/ 0 w 52"/>
                <a:gd name="T13" fmla="*/ 1 h 15"/>
                <a:gd name="T14" fmla="*/ 0 w 52"/>
                <a:gd name="T15" fmla="*/ 1 h 15"/>
                <a:gd name="T16" fmla="*/ 1 w 52"/>
                <a:gd name="T17" fmla="*/ 1 h 15"/>
                <a:gd name="T18" fmla="*/ 1 w 52"/>
                <a:gd name="T19" fmla="*/ 1 h 15"/>
                <a:gd name="T20" fmla="*/ 3 w 52"/>
                <a:gd name="T21" fmla="*/ 0 h 15"/>
                <a:gd name="T22" fmla="*/ 3 w 52"/>
                <a:gd name="T23" fmla="*/ 1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 h="15">
                  <a:moveTo>
                    <a:pt x="48" y="15"/>
                  </a:moveTo>
                  <a:lnTo>
                    <a:pt x="43" y="8"/>
                  </a:lnTo>
                  <a:lnTo>
                    <a:pt x="37" y="0"/>
                  </a:lnTo>
                  <a:lnTo>
                    <a:pt x="30" y="0"/>
                  </a:lnTo>
                  <a:lnTo>
                    <a:pt x="19" y="8"/>
                  </a:lnTo>
                  <a:lnTo>
                    <a:pt x="13" y="2"/>
                  </a:lnTo>
                  <a:lnTo>
                    <a:pt x="0" y="10"/>
                  </a:lnTo>
                  <a:lnTo>
                    <a:pt x="6" y="15"/>
                  </a:lnTo>
                  <a:lnTo>
                    <a:pt x="14" y="10"/>
                  </a:lnTo>
                  <a:lnTo>
                    <a:pt x="23" y="10"/>
                  </a:lnTo>
                  <a:lnTo>
                    <a:pt x="52" y="7"/>
                  </a:lnTo>
                  <a:lnTo>
                    <a:pt x="48" y="1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56" name="Freeform 1420"/>
            <p:cNvSpPr>
              <a:spLocks/>
            </p:cNvSpPr>
            <p:nvPr/>
          </p:nvSpPr>
          <p:spPr bwMode="auto">
            <a:xfrm>
              <a:off x="4551" y="506"/>
              <a:ext cx="8" cy="2"/>
            </a:xfrm>
            <a:custGeom>
              <a:avLst/>
              <a:gdLst>
                <a:gd name="T0" fmla="*/ 0 w 149"/>
                <a:gd name="T1" fmla="*/ 2 h 11"/>
                <a:gd name="T2" fmla="*/ 1 w 149"/>
                <a:gd name="T3" fmla="*/ 0 h 11"/>
                <a:gd name="T4" fmla="*/ 2 w 149"/>
                <a:gd name="T5" fmla="*/ 1 h 11"/>
                <a:gd name="T6" fmla="*/ 4 w 149"/>
                <a:gd name="T7" fmla="*/ 2 h 11"/>
                <a:gd name="T8" fmla="*/ 7 w 149"/>
                <a:gd name="T9" fmla="*/ 1 h 11"/>
                <a:gd name="T10" fmla="*/ 8 w 149"/>
                <a:gd name="T11" fmla="*/ 2 h 11"/>
                <a:gd name="T12" fmla="*/ 7 w 149"/>
                <a:gd name="T13" fmla="*/ 2 h 11"/>
                <a:gd name="T14" fmla="*/ 5 w 149"/>
                <a:gd name="T15" fmla="*/ 2 h 11"/>
                <a:gd name="T16" fmla="*/ 2 w 149"/>
                <a:gd name="T17" fmla="*/ 1 h 11"/>
                <a:gd name="T18" fmla="*/ 0 w 149"/>
                <a:gd name="T19" fmla="*/ 2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9" h="11">
                  <a:moveTo>
                    <a:pt x="0" y="9"/>
                  </a:moveTo>
                  <a:lnTo>
                    <a:pt x="22" y="0"/>
                  </a:lnTo>
                  <a:lnTo>
                    <a:pt x="43" y="4"/>
                  </a:lnTo>
                  <a:lnTo>
                    <a:pt x="78" y="9"/>
                  </a:lnTo>
                  <a:lnTo>
                    <a:pt x="125" y="5"/>
                  </a:lnTo>
                  <a:lnTo>
                    <a:pt x="149" y="11"/>
                  </a:lnTo>
                  <a:lnTo>
                    <a:pt x="131" y="9"/>
                  </a:lnTo>
                  <a:lnTo>
                    <a:pt x="90" y="11"/>
                  </a:lnTo>
                  <a:lnTo>
                    <a:pt x="28" y="5"/>
                  </a:lnTo>
                  <a:lnTo>
                    <a:pt x="0" y="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57" name="Freeform 1421"/>
            <p:cNvSpPr>
              <a:spLocks/>
            </p:cNvSpPr>
            <p:nvPr/>
          </p:nvSpPr>
          <p:spPr bwMode="auto">
            <a:xfrm>
              <a:off x="4556" y="501"/>
              <a:ext cx="3" cy="4"/>
            </a:xfrm>
            <a:custGeom>
              <a:avLst/>
              <a:gdLst>
                <a:gd name="T0" fmla="*/ 0 w 68"/>
                <a:gd name="T1" fmla="*/ 0 h 41"/>
                <a:gd name="T2" fmla="*/ 1 w 68"/>
                <a:gd name="T3" fmla="*/ 2 h 41"/>
                <a:gd name="T4" fmla="*/ 1 w 68"/>
                <a:gd name="T5" fmla="*/ 2 h 41"/>
                <a:gd name="T6" fmla="*/ 3 w 68"/>
                <a:gd name="T7" fmla="*/ 3 h 41"/>
                <a:gd name="T8" fmla="*/ 3 w 68"/>
                <a:gd name="T9" fmla="*/ 4 h 41"/>
                <a:gd name="T10" fmla="*/ 2 w 68"/>
                <a:gd name="T11" fmla="*/ 3 h 41"/>
                <a:gd name="T12" fmla="*/ 2 w 68"/>
                <a:gd name="T13" fmla="*/ 3 h 41"/>
                <a:gd name="T14" fmla="*/ 1 w 68"/>
                <a:gd name="T15" fmla="*/ 3 h 41"/>
                <a:gd name="T16" fmla="*/ 0 w 68"/>
                <a:gd name="T17" fmla="*/ 0 h 41"/>
                <a:gd name="T18" fmla="*/ 0 w 68"/>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41">
                  <a:moveTo>
                    <a:pt x="3" y="2"/>
                  </a:moveTo>
                  <a:lnTo>
                    <a:pt x="12" y="17"/>
                  </a:lnTo>
                  <a:lnTo>
                    <a:pt x="29" y="21"/>
                  </a:lnTo>
                  <a:lnTo>
                    <a:pt x="57" y="29"/>
                  </a:lnTo>
                  <a:lnTo>
                    <a:pt x="68" y="41"/>
                  </a:lnTo>
                  <a:lnTo>
                    <a:pt x="56" y="31"/>
                  </a:lnTo>
                  <a:lnTo>
                    <a:pt x="38" y="26"/>
                  </a:lnTo>
                  <a:lnTo>
                    <a:pt x="17" y="26"/>
                  </a:lnTo>
                  <a:lnTo>
                    <a:pt x="0" y="0"/>
                  </a:lnTo>
                  <a:lnTo>
                    <a:pt x="3" y="2"/>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58" name="Freeform 1422"/>
            <p:cNvSpPr>
              <a:spLocks/>
            </p:cNvSpPr>
            <p:nvPr/>
          </p:nvSpPr>
          <p:spPr bwMode="auto">
            <a:xfrm>
              <a:off x="4563" y="503"/>
              <a:ext cx="5" cy="2"/>
            </a:xfrm>
            <a:custGeom>
              <a:avLst/>
              <a:gdLst>
                <a:gd name="T0" fmla="*/ 1 w 98"/>
                <a:gd name="T1" fmla="*/ 1 h 16"/>
                <a:gd name="T2" fmla="*/ 0 w 98"/>
                <a:gd name="T3" fmla="*/ 1 h 16"/>
                <a:gd name="T4" fmla="*/ 2 w 98"/>
                <a:gd name="T5" fmla="*/ 1 h 16"/>
                <a:gd name="T6" fmla="*/ 4 w 98"/>
                <a:gd name="T7" fmla="*/ 0 h 16"/>
                <a:gd name="T8" fmla="*/ 5 w 98"/>
                <a:gd name="T9" fmla="*/ 1 h 16"/>
                <a:gd name="T10" fmla="*/ 5 w 98"/>
                <a:gd name="T11" fmla="*/ 1 h 16"/>
                <a:gd name="T12" fmla="*/ 3 w 98"/>
                <a:gd name="T13" fmla="*/ 2 h 16"/>
                <a:gd name="T14" fmla="*/ 1 w 98"/>
                <a:gd name="T15" fmla="*/ 1 h 16"/>
                <a:gd name="T16" fmla="*/ 1 w 98"/>
                <a:gd name="T17" fmla="*/ 1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 h="16">
                  <a:moveTo>
                    <a:pt x="14" y="10"/>
                  </a:moveTo>
                  <a:lnTo>
                    <a:pt x="0" y="4"/>
                  </a:lnTo>
                  <a:lnTo>
                    <a:pt x="47" y="7"/>
                  </a:lnTo>
                  <a:lnTo>
                    <a:pt x="72" y="0"/>
                  </a:lnTo>
                  <a:lnTo>
                    <a:pt x="98" y="6"/>
                  </a:lnTo>
                  <a:lnTo>
                    <a:pt x="98" y="9"/>
                  </a:lnTo>
                  <a:lnTo>
                    <a:pt x="59" y="16"/>
                  </a:lnTo>
                  <a:lnTo>
                    <a:pt x="21" y="9"/>
                  </a:lnTo>
                  <a:lnTo>
                    <a:pt x="14" y="1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59" name="Freeform 1423"/>
            <p:cNvSpPr>
              <a:spLocks/>
            </p:cNvSpPr>
            <p:nvPr/>
          </p:nvSpPr>
          <p:spPr bwMode="auto">
            <a:xfrm>
              <a:off x="4552" y="533"/>
              <a:ext cx="3" cy="2"/>
            </a:xfrm>
            <a:custGeom>
              <a:avLst/>
              <a:gdLst>
                <a:gd name="T0" fmla="*/ 0 w 52"/>
                <a:gd name="T1" fmla="*/ 2 h 16"/>
                <a:gd name="T2" fmla="*/ 1 w 52"/>
                <a:gd name="T3" fmla="*/ 1 h 16"/>
                <a:gd name="T4" fmla="*/ 1 w 52"/>
                <a:gd name="T5" fmla="*/ 0 h 16"/>
                <a:gd name="T6" fmla="*/ 1 w 52"/>
                <a:gd name="T7" fmla="*/ 0 h 16"/>
                <a:gd name="T8" fmla="*/ 2 w 52"/>
                <a:gd name="T9" fmla="*/ 1 h 16"/>
                <a:gd name="T10" fmla="*/ 2 w 52"/>
                <a:gd name="T11" fmla="*/ 0 h 16"/>
                <a:gd name="T12" fmla="*/ 3 w 52"/>
                <a:gd name="T13" fmla="*/ 1 h 16"/>
                <a:gd name="T14" fmla="*/ 3 w 52"/>
                <a:gd name="T15" fmla="*/ 2 h 16"/>
                <a:gd name="T16" fmla="*/ 2 w 52"/>
                <a:gd name="T17" fmla="*/ 1 h 16"/>
                <a:gd name="T18" fmla="*/ 2 w 52"/>
                <a:gd name="T19" fmla="*/ 1 h 16"/>
                <a:gd name="T20" fmla="*/ 0 w 52"/>
                <a:gd name="T21" fmla="*/ 1 h 16"/>
                <a:gd name="T22" fmla="*/ 0 w 52"/>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 h="16">
                  <a:moveTo>
                    <a:pt x="4" y="16"/>
                  </a:moveTo>
                  <a:lnTo>
                    <a:pt x="9" y="9"/>
                  </a:lnTo>
                  <a:lnTo>
                    <a:pt x="15" y="0"/>
                  </a:lnTo>
                  <a:lnTo>
                    <a:pt x="22" y="0"/>
                  </a:lnTo>
                  <a:lnTo>
                    <a:pt x="33" y="9"/>
                  </a:lnTo>
                  <a:lnTo>
                    <a:pt x="40" y="2"/>
                  </a:lnTo>
                  <a:lnTo>
                    <a:pt x="52" y="11"/>
                  </a:lnTo>
                  <a:lnTo>
                    <a:pt x="46" y="16"/>
                  </a:lnTo>
                  <a:lnTo>
                    <a:pt x="38" y="11"/>
                  </a:lnTo>
                  <a:lnTo>
                    <a:pt x="30" y="11"/>
                  </a:lnTo>
                  <a:lnTo>
                    <a:pt x="0" y="9"/>
                  </a:lnTo>
                  <a:lnTo>
                    <a:pt x="4" y="1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60" name="Freeform 1424"/>
            <p:cNvSpPr>
              <a:spLocks/>
            </p:cNvSpPr>
            <p:nvPr/>
          </p:nvSpPr>
          <p:spPr bwMode="auto">
            <a:xfrm>
              <a:off x="4559" y="511"/>
              <a:ext cx="3" cy="5"/>
            </a:xfrm>
            <a:custGeom>
              <a:avLst/>
              <a:gdLst>
                <a:gd name="T0" fmla="*/ 2 w 45"/>
                <a:gd name="T1" fmla="*/ 1 h 49"/>
                <a:gd name="T2" fmla="*/ 3 w 45"/>
                <a:gd name="T3" fmla="*/ 2 h 49"/>
                <a:gd name="T4" fmla="*/ 3 w 45"/>
                <a:gd name="T5" fmla="*/ 3 h 49"/>
                <a:gd name="T6" fmla="*/ 2 w 45"/>
                <a:gd name="T7" fmla="*/ 5 h 49"/>
                <a:gd name="T8" fmla="*/ 2 w 45"/>
                <a:gd name="T9" fmla="*/ 3 h 49"/>
                <a:gd name="T10" fmla="*/ 2 w 45"/>
                <a:gd name="T11" fmla="*/ 2 h 49"/>
                <a:gd name="T12" fmla="*/ 1 w 45"/>
                <a:gd name="T13" fmla="*/ 1 h 49"/>
                <a:gd name="T14" fmla="*/ 0 w 45"/>
                <a:gd name="T15" fmla="*/ 0 h 49"/>
                <a:gd name="T16" fmla="*/ 2 w 45"/>
                <a:gd name="T17" fmla="*/ 1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49">
                  <a:moveTo>
                    <a:pt x="35" y="9"/>
                  </a:moveTo>
                  <a:lnTo>
                    <a:pt x="44" y="22"/>
                  </a:lnTo>
                  <a:lnTo>
                    <a:pt x="45" y="32"/>
                  </a:lnTo>
                  <a:lnTo>
                    <a:pt x="29" y="49"/>
                  </a:lnTo>
                  <a:lnTo>
                    <a:pt x="35" y="28"/>
                  </a:lnTo>
                  <a:lnTo>
                    <a:pt x="28" y="16"/>
                  </a:lnTo>
                  <a:lnTo>
                    <a:pt x="15" y="9"/>
                  </a:lnTo>
                  <a:lnTo>
                    <a:pt x="0" y="0"/>
                  </a:lnTo>
                  <a:lnTo>
                    <a:pt x="35" y="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61" name="Freeform 1425"/>
            <p:cNvSpPr>
              <a:spLocks/>
            </p:cNvSpPr>
            <p:nvPr/>
          </p:nvSpPr>
          <p:spPr bwMode="auto">
            <a:xfrm>
              <a:off x="4556" y="521"/>
              <a:ext cx="0" cy="2"/>
            </a:xfrm>
            <a:custGeom>
              <a:avLst/>
              <a:gdLst>
                <a:gd name="T0" fmla="*/ 0 w 12"/>
                <a:gd name="T1" fmla="*/ 1 h 16"/>
                <a:gd name="T2" fmla="*/ 1 w 12"/>
                <a:gd name="T3" fmla="*/ 2 h 16"/>
                <a:gd name="T4" fmla="*/ 1 w 12"/>
                <a:gd name="T5" fmla="*/ 1 h 16"/>
                <a:gd name="T6" fmla="*/ 1 w 12"/>
                <a:gd name="T7" fmla="*/ 0 h 16"/>
                <a:gd name="T8" fmla="*/ 0 w 12"/>
                <a:gd name="T9" fmla="*/ 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6">
                  <a:moveTo>
                    <a:pt x="0" y="10"/>
                  </a:moveTo>
                  <a:lnTo>
                    <a:pt x="7" y="16"/>
                  </a:lnTo>
                  <a:lnTo>
                    <a:pt x="12" y="8"/>
                  </a:lnTo>
                  <a:lnTo>
                    <a:pt x="9" y="0"/>
                  </a:lnTo>
                  <a:lnTo>
                    <a:pt x="0" y="1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62" name="Freeform 1426"/>
            <p:cNvSpPr>
              <a:spLocks/>
            </p:cNvSpPr>
            <p:nvPr/>
          </p:nvSpPr>
          <p:spPr bwMode="auto">
            <a:xfrm>
              <a:off x="4556" y="514"/>
              <a:ext cx="3" cy="2"/>
            </a:xfrm>
            <a:custGeom>
              <a:avLst/>
              <a:gdLst>
                <a:gd name="T0" fmla="*/ 0 w 51"/>
                <a:gd name="T1" fmla="*/ 0 h 15"/>
                <a:gd name="T2" fmla="*/ 1 w 51"/>
                <a:gd name="T3" fmla="*/ 1 h 15"/>
                <a:gd name="T4" fmla="*/ 1 w 51"/>
                <a:gd name="T5" fmla="*/ 2 h 15"/>
                <a:gd name="T6" fmla="*/ 1 w 51"/>
                <a:gd name="T7" fmla="*/ 2 h 15"/>
                <a:gd name="T8" fmla="*/ 2 w 51"/>
                <a:gd name="T9" fmla="*/ 1 h 15"/>
                <a:gd name="T10" fmla="*/ 2 w 51"/>
                <a:gd name="T11" fmla="*/ 2 h 15"/>
                <a:gd name="T12" fmla="*/ 3 w 51"/>
                <a:gd name="T13" fmla="*/ 1 h 15"/>
                <a:gd name="T14" fmla="*/ 3 w 51"/>
                <a:gd name="T15" fmla="*/ 0 h 15"/>
                <a:gd name="T16" fmla="*/ 2 w 51"/>
                <a:gd name="T17" fmla="*/ 1 h 15"/>
                <a:gd name="T18" fmla="*/ 2 w 51"/>
                <a:gd name="T19" fmla="*/ 1 h 15"/>
                <a:gd name="T20" fmla="*/ 0 w 51"/>
                <a:gd name="T21" fmla="*/ 1 h 15"/>
                <a:gd name="T22" fmla="*/ 0 w 51"/>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 h="15">
                  <a:moveTo>
                    <a:pt x="4" y="0"/>
                  </a:moveTo>
                  <a:lnTo>
                    <a:pt x="10" y="8"/>
                  </a:lnTo>
                  <a:lnTo>
                    <a:pt x="16" y="15"/>
                  </a:lnTo>
                  <a:lnTo>
                    <a:pt x="23" y="15"/>
                  </a:lnTo>
                  <a:lnTo>
                    <a:pt x="33" y="8"/>
                  </a:lnTo>
                  <a:lnTo>
                    <a:pt x="40" y="15"/>
                  </a:lnTo>
                  <a:lnTo>
                    <a:pt x="51" y="5"/>
                  </a:lnTo>
                  <a:lnTo>
                    <a:pt x="45" y="0"/>
                  </a:lnTo>
                  <a:lnTo>
                    <a:pt x="38" y="5"/>
                  </a:lnTo>
                  <a:lnTo>
                    <a:pt x="30" y="5"/>
                  </a:lnTo>
                  <a:lnTo>
                    <a:pt x="0" y="8"/>
                  </a:lnTo>
                  <a:lnTo>
                    <a:pt x="4"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16430" name="Group 1429"/>
          <p:cNvGrpSpPr>
            <a:grpSpLocks noChangeAspect="1"/>
          </p:cNvGrpSpPr>
          <p:nvPr/>
        </p:nvGrpSpPr>
        <p:grpSpPr bwMode="auto">
          <a:xfrm>
            <a:off x="739775" y="2808288"/>
            <a:ext cx="406400" cy="447675"/>
            <a:chOff x="467" y="1751"/>
            <a:chExt cx="256" cy="282"/>
          </a:xfrm>
        </p:grpSpPr>
        <p:sp>
          <p:nvSpPr>
            <p:cNvPr id="16431" name="AutoShape 1428"/>
            <p:cNvSpPr>
              <a:spLocks noChangeAspect="1" noChangeArrowheads="1" noTextEdit="1"/>
            </p:cNvSpPr>
            <p:nvPr/>
          </p:nvSpPr>
          <p:spPr bwMode="auto">
            <a:xfrm>
              <a:off x="467" y="1751"/>
              <a:ext cx="256"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nvGrpSpPr>
            <p:cNvPr id="16432" name="Group 1630"/>
            <p:cNvGrpSpPr>
              <a:grpSpLocks/>
            </p:cNvGrpSpPr>
            <p:nvPr/>
          </p:nvGrpSpPr>
          <p:grpSpPr bwMode="auto">
            <a:xfrm>
              <a:off x="467" y="1751"/>
              <a:ext cx="256" cy="282"/>
              <a:chOff x="467" y="1751"/>
              <a:chExt cx="256" cy="282"/>
            </a:xfrm>
          </p:grpSpPr>
          <p:sp>
            <p:nvSpPr>
              <p:cNvPr id="16897" name="Rectangle 1430"/>
              <p:cNvSpPr>
                <a:spLocks noChangeArrowheads="1"/>
              </p:cNvSpPr>
              <p:nvPr/>
            </p:nvSpPr>
            <p:spPr bwMode="auto">
              <a:xfrm>
                <a:off x="467" y="1751"/>
                <a:ext cx="256"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898" name="Freeform 1431"/>
              <p:cNvSpPr>
                <a:spLocks/>
              </p:cNvSpPr>
              <p:nvPr/>
            </p:nvSpPr>
            <p:spPr bwMode="auto">
              <a:xfrm>
                <a:off x="494" y="1848"/>
                <a:ext cx="2" cy="117"/>
              </a:xfrm>
              <a:custGeom>
                <a:avLst/>
                <a:gdLst>
                  <a:gd name="T0" fmla="*/ 0 w 47"/>
                  <a:gd name="T1" fmla="*/ 0 h 1049"/>
                  <a:gd name="T2" fmla="*/ 1 w 47"/>
                  <a:gd name="T3" fmla="*/ 8 h 1049"/>
                  <a:gd name="T4" fmla="*/ 1 w 47"/>
                  <a:gd name="T5" fmla="*/ 13 h 1049"/>
                  <a:gd name="T6" fmla="*/ 2 w 47"/>
                  <a:gd name="T7" fmla="*/ 18 h 1049"/>
                  <a:gd name="T8" fmla="*/ 2 w 47"/>
                  <a:gd name="T9" fmla="*/ 117 h 10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049">
                    <a:moveTo>
                      <a:pt x="0" y="0"/>
                    </a:moveTo>
                    <a:lnTo>
                      <a:pt x="16" y="69"/>
                    </a:lnTo>
                    <a:lnTo>
                      <a:pt x="33" y="117"/>
                    </a:lnTo>
                    <a:lnTo>
                      <a:pt x="47" y="164"/>
                    </a:lnTo>
                    <a:lnTo>
                      <a:pt x="47" y="1049"/>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899" name="Rectangle 1432"/>
              <p:cNvSpPr>
                <a:spLocks noChangeArrowheads="1"/>
              </p:cNvSpPr>
              <p:nvPr/>
            </p:nvSpPr>
            <p:spPr bwMode="auto">
              <a:xfrm>
                <a:off x="498" y="1847"/>
                <a:ext cx="197" cy="161"/>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900" name="Freeform 1433"/>
              <p:cNvSpPr>
                <a:spLocks/>
              </p:cNvSpPr>
              <p:nvPr/>
            </p:nvSpPr>
            <p:spPr bwMode="auto">
              <a:xfrm>
                <a:off x="493" y="1781"/>
                <a:ext cx="209" cy="68"/>
              </a:xfrm>
              <a:custGeom>
                <a:avLst/>
                <a:gdLst>
                  <a:gd name="T0" fmla="*/ 209 w 3766"/>
                  <a:gd name="T1" fmla="*/ 68 h 607"/>
                  <a:gd name="T2" fmla="*/ 192 w 3766"/>
                  <a:gd name="T3" fmla="*/ 0 h 607"/>
                  <a:gd name="T4" fmla="*/ 16 w 3766"/>
                  <a:gd name="T5" fmla="*/ 1 h 607"/>
                  <a:gd name="T6" fmla="*/ 0 w 3766"/>
                  <a:gd name="T7" fmla="*/ 67 h 607"/>
                  <a:gd name="T8" fmla="*/ 209 w 3766"/>
                  <a:gd name="T9" fmla="*/ 68 h 6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66" h="607">
                    <a:moveTo>
                      <a:pt x="3766" y="607"/>
                    </a:moveTo>
                    <a:lnTo>
                      <a:pt x="3458" y="0"/>
                    </a:lnTo>
                    <a:lnTo>
                      <a:pt x="290" y="9"/>
                    </a:lnTo>
                    <a:lnTo>
                      <a:pt x="0" y="597"/>
                    </a:lnTo>
                    <a:lnTo>
                      <a:pt x="3766" y="607"/>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901" name="Rectangle 1434"/>
              <p:cNvSpPr>
                <a:spLocks noChangeArrowheads="1"/>
              </p:cNvSpPr>
              <p:nvPr/>
            </p:nvSpPr>
            <p:spPr bwMode="auto">
              <a:xfrm>
                <a:off x="561" y="1896"/>
                <a:ext cx="32" cy="1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902" name="Rectangle 1435"/>
              <p:cNvSpPr>
                <a:spLocks noChangeArrowheads="1"/>
              </p:cNvSpPr>
              <p:nvPr/>
            </p:nvSpPr>
            <p:spPr bwMode="auto">
              <a:xfrm>
                <a:off x="567" y="1907"/>
                <a:ext cx="20" cy="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903" name="Rectangle 1436"/>
              <p:cNvSpPr>
                <a:spLocks noChangeArrowheads="1"/>
              </p:cNvSpPr>
              <p:nvPr/>
            </p:nvSpPr>
            <p:spPr bwMode="auto">
              <a:xfrm>
                <a:off x="591" y="1937"/>
                <a:ext cx="1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904" name="Freeform 1437"/>
              <p:cNvSpPr>
                <a:spLocks/>
              </p:cNvSpPr>
              <p:nvPr/>
            </p:nvSpPr>
            <p:spPr bwMode="auto">
              <a:xfrm>
                <a:off x="676" y="1984"/>
                <a:ext cx="18" cy="24"/>
              </a:xfrm>
              <a:custGeom>
                <a:avLst/>
                <a:gdLst>
                  <a:gd name="T0" fmla="*/ 13 w 326"/>
                  <a:gd name="T1" fmla="*/ 1 h 211"/>
                  <a:gd name="T2" fmla="*/ 14 w 326"/>
                  <a:gd name="T3" fmla="*/ 1 h 211"/>
                  <a:gd name="T4" fmla="*/ 15 w 326"/>
                  <a:gd name="T5" fmla="*/ 1 h 211"/>
                  <a:gd name="T6" fmla="*/ 15 w 326"/>
                  <a:gd name="T7" fmla="*/ 1 h 211"/>
                  <a:gd name="T8" fmla="*/ 16 w 326"/>
                  <a:gd name="T9" fmla="*/ 2 h 211"/>
                  <a:gd name="T10" fmla="*/ 17 w 326"/>
                  <a:gd name="T11" fmla="*/ 4 h 211"/>
                  <a:gd name="T12" fmla="*/ 17 w 326"/>
                  <a:gd name="T13" fmla="*/ 7 h 211"/>
                  <a:gd name="T14" fmla="*/ 18 w 326"/>
                  <a:gd name="T15" fmla="*/ 13 h 211"/>
                  <a:gd name="T16" fmla="*/ 18 w 326"/>
                  <a:gd name="T17" fmla="*/ 17 h 211"/>
                  <a:gd name="T18" fmla="*/ 18 w 326"/>
                  <a:gd name="T19" fmla="*/ 19 h 211"/>
                  <a:gd name="T20" fmla="*/ 17 w 326"/>
                  <a:gd name="T21" fmla="*/ 21 h 211"/>
                  <a:gd name="T22" fmla="*/ 17 w 326"/>
                  <a:gd name="T23" fmla="*/ 22 h 211"/>
                  <a:gd name="T24" fmla="*/ 16 w 326"/>
                  <a:gd name="T25" fmla="*/ 22 h 211"/>
                  <a:gd name="T26" fmla="*/ 15 w 326"/>
                  <a:gd name="T27" fmla="*/ 23 h 211"/>
                  <a:gd name="T28" fmla="*/ 13 w 326"/>
                  <a:gd name="T29" fmla="*/ 24 h 211"/>
                  <a:gd name="T30" fmla="*/ 7 w 326"/>
                  <a:gd name="T31" fmla="*/ 24 h 211"/>
                  <a:gd name="T32" fmla="*/ 4 w 326"/>
                  <a:gd name="T33" fmla="*/ 23 h 211"/>
                  <a:gd name="T34" fmla="*/ 3 w 326"/>
                  <a:gd name="T35" fmla="*/ 22 h 211"/>
                  <a:gd name="T36" fmla="*/ 2 w 326"/>
                  <a:gd name="T37" fmla="*/ 21 h 211"/>
                  <a:gd name="T38" fmla="*/ 1 w 326"/>
                  <a:gd name="T39" fmla="*/ 20 h 211"/>
                  <a:gd name="T40" fmla="*/ 1 w 326"/>
                  <a:gd name="T41" fmla="*/ 19 h 211"/>
                  <a:gd name="T42" fmla="*/ 0 w 326"/>
                  <a:gd name="T43" fmla="*/ 15 h 211"/>
                  <a:gd name="T44" fmla="*/ 0 w 326"/>
                  <a:gd name="T45" fmla="*/ 11 h 211"/>
                  <a:gd name="T46" fmla="*/ 0 w 326"/>
                  <a:gd name="T47" fmla="*/ 7 h 211"/>
                  <a:gd name="T48" fmla="*/ 1 w 326"/>
                  <a:gd name="T49" fmla="*/ 5 h 211"/>
                  <a:gd name="T50" fmla="*/ 2 w 326"/>
                  <a:gd name="T51" fmla="*/ 4 h 211"/>
                  <a:gd name="T52" fmla="*/ 4 w 326"/>
                  <a:gd name="T53" fmla="*/ 1 h 211"/>
                  <a:gd name="T54" fmla="*/ 5 w 326"/>
                  <a:gd name="T55" fmla="*/ 0 h 211"/>
                  <a:gd name="T56" fmla="*/ 7 w 326"/>
                  <a:gd name="T57" fmla="*/ 0 h 211"/>
                  <a:gd name="T58" fmla="*/ 8 w 326"/>
                  <a:gd name="T59" fmla="*/ 0 h 211"/>
                  <a:gd name="T60" fmla="*/ 9 w 326"/>
                  <a:gd name="T61" fmla="*/ 0 h 211"/>
                  <a:gd name="T62" fmla="*/ 10 w 326"/>
                  <a:gd name="T63" fmla="*/ 1 h 211"/>
                  <a:gd name="T64" fmla="*/ 10 w 326"/>
                  <a:gd name="T65" fmla="*/ 2 h 211"/>
                  <a:gd name="T66" fmla="*/ 11 w 326"/>
                  <a:gd name="T67" fmla="*/ 2 h 211"/>
                  <a:gd name="T68" fmla="*/ 13 w 326"/>
                  <a:gd name="T69" fmla="*/ 1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26" h="211">
                    <a:moveTo>
                      <a:pt x="233" y="11"/>
                    </a:moveTo>
                    <a:lnTo>
                      <a:pt x="246" y="10"/>
                    </a:lnTo>
                    <a:lnTo>
                      <a:pt x="264" y="8"/>
                    </a:lnTo>
                    <a:lnTo>
                      <a:pt x="280" y="10"/>
                    </a:lnTo>
                    <a:lnTo>
                      <a:pt x="294" y="16"/>
                    </a:lnTo>
                    <a:lnTo>
                      <a:pt x="309" y="31"/>
                    </a:lnTo>
                    <a:lnTo>
                      <a:pt x="316" y="58"/>
                    </a:lnTo>
                    <a:lnTo>
                      <a:pt x="326" y="114"/>
                    </a:lnTo>
                    <a:lnTo>
                      <a:pt x="322" y="149"/>
                    </a:lnTo>
                    <a:lnTo>
                      <a:pt x="318" y="170"/>
                    </a:lnTo>
                    <a:lnTo>
                      <a:pt x="311" y="185"/>
                    </a:lnTo>
                    <a:lnTo>
                      <a:pt x="301" y="192"/>
                    </a:lnTo>
                    <a:lnTo>
                      <a:pt x="291" y="197"/>
                    </a:lnTo>
                    <a:lnTo>
                      <a:pt x="266" y="205"/>
                    </a:lnTo>
                    <a:lnTo>
                      <a:pt x="243" y="211"/>
                    </a:lnTo>
                    <a:lnTo>
                      <a:pt x="123" y="211"/>
                    </a:lnTo>
                    <a:lnTo>
                      <a:pt x="78" y="202"/>
                    </a:lnTo>
                    <a:lnTo>
                      <a:pt x="57" y="196"/>
                    </a:lnTo>
                    <a:lnTo>
                      <a:pt x="36" y="186"/>
                    </a:lnTo>
                    <a:lnTo>
                      <a:pt x="25" y="178"/>
                    </a:lnTo>
                    <a:lnTo>
                      <a:pt x="17" y="167"/>
                    </a:lnTo>
                    <a:lnTo>
                      <a:pt x="5" y="136"/>
                    </a:lnTo>
                    <a:lnTo>
                      <a:pt x="0" y="101"/>
                    </a:lnTo>
                    <a:lnTo>
                      <a:pt x="5" y="63"/>
                    </a:lnTo>
                    <a:lnTo>
                      <a:pt x="17" y="48"/>
                    </a:lnTo>
                    <a:lnTo>
                      <a:pt x="35" y="32"/>
                    </a:lnTo>
                    <a:lnTo>
                      <a:pt x="73" y="10"/>
                    </a:lnTo>
                    <a:lnTo>
                      <a:pt x="95" y="1"/>
                    </a:lnTo>
                    <a:lnTo>
                      <a:pt x="120" y="0"/>
                    </a:lnTo>
                    <a:lnTo>
                      <a:pt x="145" y="0"/>
                    </a:lnTo>
                    <a:lnTo>
                      <a:pt x="166" y="2"/>
                    </a:lnTo>
                    <a:lnTo>
                      <a:pt x="178" y="8"/>
                    </a:lnTo>
                    <a:lnTo>
                      <a:pt x="187" y="16"/>
                    </a:lnTo>
                    <a:lnTo>
                      <a:pt x="206" y="20"/>
                    </a:lnTo>
                    <a:lnTo>
                      <a:pt x="233" y="11"/>
                    </a:lnTo>
                    <a:close/>
                  </a:path>
                </a:pathLst>
              </a:custGeom>
              <a:solidFill>
                <a:srgbClr val="018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905" name="Freeform 1438"/>
              <p:cNvSpPr>
                <a:spLocks/>
              </p:cNvSpPr>
              <p:nvPr/>
            </p:nvSpPr>
            <p:spPr bwMode="auto">
              <a:xfrm>
                <a:off x="625" y="1970"/>
                <a:ext cx="42" cy="38"/>
              </a:xfrm>
              <a:custGeom>
                <a:avLst/>
                <a:gdLst>
                  <a:gd name="T0" fmla="*/ 31 w 751"/>
                  <a:gd name="T1" fmla="*/ 3 h 345"/>
                  <a:gd name="T2" fmla="*/ 33 w 751"/>
                  <a:gd name="T3" fmla="*/ 5 h 345"/>
                  <a:gd name="T4" fmla="*/ 34 w 751"/>
                  <a:gd name="T5" fmla="*/ 6 h 345"/>
                  <a:gd name="T6" fmla="*/ 35 w 751"/>
                  <a:gd name="T7" fmla="*/ 6 h 345"/>
                  <a:gd name="T8" fmla="*/ 37 w 751"/>
                  <a:gd name="T9" fmla="*/ 6 h 345"/>
                  <a:gd name="T10" fmla="*/ 38 w 751"/>
                  <a:gd name="T11" fmla="*/ 5 h 345"/>
                  <a:gd name="T12" fmla="*/ 39 w 751"/>
                  <a:gd name="T13" fmla="*/ 4 h 345"/>
                  <a:gd name="T14" fmla="*/ 40 w 751"/>
                  <a:gd name="T15" fmla="*/ 4 h 345"/>
                  <a:gd name="T16" fmla="*/ 41 w 751"/>
                  <a:gd name="T17" fmla="*/ 4 h 345"/>
                  <a:gd name="T18" fmla="*/ 42 w 751"/>
                  <a:gd name="T19" fmla="*/ 5 h 345"/>
                  <a:gd name="T20" fmla="*/ 42 w 751"/>
                  <a:gd name="T21" fmla="*/ 19 h 345"/>
                  <a:gd name="T22" fmla="*/ 41 w 751"/>
                  <a:gd name="T23" fmla="*/ 25 h 345"/>
                  <a:gd name="T24" fmla="*/ 41 w 751"/>
                  <a:gd name="T25" fmla="*/ 28 h 345"/>
                  <a:gd name="T26" fmla="*/ 40 w 751"/>
                  <a:gd name="T27" fmla="*/ 30 h 345"/>
                  <a:gd name="T28" fmla="*/ 40 w 751"/>
                  <a:gd name="T29" fmla="*/ 32 h 345"/>
                  <a:gd name="T30" fmla="*/ 39 w 751"/>
                  <a:gd name="T31" fmla="*/ 35 h 345"/>
                  <a:gd name="T32" fmla="*/ 36 w 751"/>
                  <a:gd name="T33" fmla="*/ 38 h 345"/>
                  <a:gd name="T34" fmla="*/ 26 w 751"/>
                  <a:gd name="T35" fmla="*/ 38 h 345"/>
                  <a:gd name="T36" fmla="*/ 14 w 751"/>
                  <a:gd name="T37" fmla="*/ 38 h 345"/>
                  <a:gd name="T38" fmla="*/ 12 w 751"/>
                  <a:gd name="T39" fmla="*/ 38 h 345"/>
                  <a:gd name="T40" fmla="*/ 9 w 751"/>
                  <a:gd name="T41" fmla="*/ 37 h 345"/>
                  <a:gd name="T42" fmla="*/ 7 w 751"/>
                  <a:gd name="T43" fmla="*/ 36 h 345"/>
                  <a:gd name="T44" fmla="*/ 5 w 751"/>
                  <a:gd name="T45" fmla="*/ 34 h 345"/>
                  <a:gd name="T46" fmla="*/ 4 w 751"/>
                  <a:gd name="T47" fmla="*/ 32 h 345"/>
                  <a:gd name="T48" fmla="*/ 3 w 751"/>
                  <a:gd name="T49" fmla="*/ 30 h 345"/>
                  <a:gd name="T50" fmla="*/ 2 w 751"/>
                  <a:gd name="T51" fmla="*/ 26 h 345"/>
                  <a:gd name="T52" fmla="*/ 1 w 751"/>
                  <a:gd name="T53" fmla="*/ 22 h 345"/>
                  <a:gd name="T54" fmla="*/ 0 w 751"/>
                  <a:gd name="T55" fmla="*/ 17 h 345"/>
                  <a:gd name="T56" fmla="*/ 0 w 751"/>
                  <a:gd name="T57" fmla="*/ 14 h 345"/>
                  <a:gd name="T58" fmla="*/ 1 w 751"/>
                  <a:gd name="T59" fmla="*/ 11 h 345"/>
                  <a:gd name="T60" fmla="*/ 2 w 751"/>
                  <a:gd name="T61" fmla="*/ 8 h 345"/>
                  <a:gd name="T62" fmla="*/ 3 w 751"/>
                  <a:gd name="T63" fmla="*/ 5 h 345"/>
                  <a:gd name="T64" fmla="*/ 4 w 751"/>
                  <a:gd name="T65" fmla="*/ 4 h 345"/>
                  <a:gd name="T66" fmla="*/ 5 w 751"/>
                  <a:gd name="T67" fmla="*/ 4 h 345"/>
                  <a:gd name="T68" fmla="*/ 7 w 751"/>
                  <a:gd name="T69" fmla="*/ 3 h 345"/>
                  <a:gd name="T70" fmla="*/ 11 w 751"/>
                  <a:gd name="T71" fmla="*/ 3 h 345"/>
                  <a:gd name="T72" fmla="*/ 16 w 751"/>
                  <a:gd name="T73" fmla="*/ 1 h 345"/>
                  <a:gd name="T74" fmla="*/ 20 w 751"/>
                  <a:gd name="T75" fmla="*/ 0 h 345"/>
                  <a:gd name="T76" fmla="*/ 25 w 751"/>
                  <a:gd name="T77" fmla="*/ 0 h 345"/>
                  <a:gd name="T78" fmla="*/ 28 w 751"/>
                  <a:gd name="T79" fmla="*/ 1 h 345"/>
                  <a:gd name="T80" fmla="*/ 31 w 751"/>
                  <a:gd name="T81" fmla="*/ 3 h 3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51" h="345">
                    <a:moveTo>
                      <a:pt x="546" y="28"/>
                    </a:moveTo>
                    <a:lnTo>
                      <a:pt x="582" y="47"/>
                    </a:lnTo>
                    <a:lnTo>
                      <a:pt x="608" y="50"/>
                    </a:lnTo>
                    <a:lnTo>
                      <a:pt x="633" y="58"/>
                    </a:lnTo>
                    <a:lnTo>
                      <a:pt x="664" y="57"/>
                    </a:lnTo>
                    <a:lnTo>
                      <a:pt x="681" y="47"/>
                    </a:lnTo>
                    <a:lnTo>
                      <a:pt x="698" y="39"/>
                    </a:lnTo>
                    <a:lnTo>
                      <a:pt x="723" y="35"/>
                    </a:lnTo>
                    <a:lnTo>
                      <a:pt x="738" y="37"/>
                    </a:lnTo>
                    <a:lnTo>
                      <a:pt x="747" y="46"/>
                    </a:lnTo>
                    <a:lnTo>
                      <a:pt x="751" y="175"/>
                    </a:lnTo>
                    <a:lnTo>
                      <a:pt x="740" y="227"/>
                    </a:lnTo>
                    <a:lnTo>
                      <a:pt x="731" y="252"/>
                    </a:lnTo>
                    <a:lnTo>
                      <a:pt x="719" y="274"/>
                    </a:lnTo>
                    <a:lnTo>
                      <a:pt x="707" y="295"/>
                    </a:lnTo>
                    <a:lnTo>
                      <a:pt x="689" y="316"/>
                    </a:lnTo>
                    <a:lnTo>
                      <a:pt x="651" y="345"/>
                    </a:lnTo>
                    <a:lnTo>
                      <a:pt x="462" y="345"/>
                    </a:lnTo>
                    <a:lnTo>
                      <a:pt x="257" y="345"/>
                    </a:lnTo>
                    <a:lnTo>
                      <a:pt x="210" y="342"/>
                    </a:lnTo>
                    <a:lnTo>
                      <a:pt x="164" y="335"/>
                    </a:lnTo>
                    <a:lnTo>
                      <a:pt x="128" y="326"/>
                    </a:lnTo>
                    <a:lnTo>
                      <a:pt x="94" y="313"/>
                    </a:lnTo>
                    <a:lnTo>
                      <a:pt x="67" y="292"/>
                    </a:lnTo>
                    <a:lnTo>
                      <a:pt x="47" y="268"/>
                    </a:lnTo>
                    <a:lnTo>
                      <a:pt x="27" y="236"/>
                    </a:lnTo>
                    <a:lnTo>
                      <a:pt x="12" y="199"/>
                    </a:lnTo>
                    <a:lnTo>
                      <a:pt x="0" y="156"/>
                    </a:lnTo>
                    <a:lnTo>
                      <a:pt x="3" y="124"/>
                    </a:lnTo>
                    <a:lnTo>
                      <a:pt x="15" y="96"/>
                    </a:lnTo>
                    <a:lnTo>
                      <a:pt x="33" y="70"/>
                    </a:lnTo>
                    <a:lnTo>
                      <a:pt x="58" y="46"/>
                    </a:lnTo>
                    <a:lnTo>
                      <a:pt x="73" y="37"/>
                    </a:lnTo>
                    <a:lnTo>
                      <a:pt x="92" y="33"/>
                    </a:lnTo>
                    <a:lnTo>
                      <a:pt x="128" y="30"/>
                    </a:lnTo>
                    <a:lnTo>
                      <a:pt x="200" y="25"/>
                    </a:lnTo>
                    <a:lnTo>
                      <a:pt x="293" y="10"/>
                    </a:lnTo>
                    <a:lnTo>
                      <a:pt x="365" y="3"/>
                    </a:lnTo>
                    <a:lnTo>
                      <a:pt x="445" y="0"/>
                    </a:lnTo>
                    <a:lnTo>
                      <a:pt x="496" y="10"/>
                    </a:lnTo>
                    <a:lnTo>
                      <a:pt x="546" y="28"/>
                    </a:lnTo>
                    <a:close/>
                  </a:path>
                </a:pathLst>
              </a:custGeom>
              <a:solidFill>
                <a:srgbClr val="018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906" name="Freeform 1439"/>
              <p:cNvSpPr>
                <a:spLocks/>
              </p:cNvSpPr>
              <p:nvPr/>
            </p:nvSpPr>
            <p:spPr bwMode="auto">
              <a:xfrm>
                <a:off x="545" y="1971"/>
                <a:ext cx="14" cy="37"/>
              </a:xfrm>
              <a:custGeom>
                <a:avLst/>
                <a:gdLst>
                  <a:gd name="T0" fmla="*/ 11 w 249"/>
                  <a:gd name="T1" fmla="*/ 37 h 326"/>
                  <a:gd name="T2" fmla="*/ 13 w 249"/>
                  <a:gd name="T3" fmla="*/ 36 h 326"/>
                  <a:gd name="T4" fmla="*/ 13 w 249"/>
                  <a:gd name="T5" fmla="*/ 32 h 326"/>
                  <a:gd name="T6" fmla="*/ 13 w 249"/>
                  <a:gd name="T7" fmla="*/ 28 h 326"/>
                  <a:gd name="T8" fmla="*/ 14 w 249"/>
                  <a:gd name="T9" fmla="*/ 20 h 326"/>
                  <a:gd name="T10" fmla="*/ 14 w 249"/>
                  <a:gd name="T11" fmla="*/ 12 h 326"/>
                  <a:gd name="T12" fmla="*/ 13 w 249"/>
                  <a:gd name="T13" fmla="*/ 7 h 326"/>
                  <a:gd name="T14" fmla="*/ 12 w 249"/>
                  <a:gd name="T15" fmla="*/ 3 h 326"/>
                  <a:gd name="T16" fmla="*/ 10 w 249"/>
                  <a:gd name="T17" fmla="*/ 1 h 326"/>
                  <a:gd name="T18" fmla="*/ 9 w 249"/>
                  <a:gd name="T19" fmla="*/ 0 h 326"/>
                  <a:gd name="T20" fmla="*/ 8 w 249"/>
                  <a:gd name="T21" fmla="*/ 0 h 326"/>
                  <a:gd name="T22" fmla="*/ 7 w 249"/>
                  <a:gd name="T23" fmla="*/ 1 h 326"/>
                  <a:gd name="T24" fmla="*/ 5 w 249"/>
                  <a:gd name="T25" fmla="*/ 3 h 326"/>
                  <a:gd name="T26" fmla="*/ 4 w 249"/>
                  <a:gd name="T27" fmla="*/ 2 h 326"/>
                  <a:gd name="T28" fmla="*/ 2 w 249"/>
                  <a:gd name="T29" fmla="*/ 3 h 326"/>
                  <a:gd name="T30" fmla="*/ 1 w 249"/>
                  <a:gd name="T31" fmla="*/ 5 h 326"/>
                  <a:gd name="T32" fmla="*/ 0 w 249"/>
                  <a:gd name="T33" fmla="*/ 9 h 326"/>
                  <a:gd name="T34" fmla="*/ 0 w 249"/>
                  <a:gd name="T35" fmla="*/ 15 h 326"/>
                  <a:gd name="T36" fmla="*/ 0 w 249"/>
                  <a:gd name="T37" fmla="*/ 21 h 326"/>
                  <a:gd name="T38" fmla="*/ 1 w 249"/>
                  <a:gd name="T39" fmla="*/ 27 h 326"/>
                  <a:gd name="T40" fmla="*/ 2 w 249"/>
                  <a:gd name="T41" fmla="*/ 32 h 326"/>
                  <a:gd name="T42" fmla="*/ 3 w 249"/>
                  <a:gd name="T43" fmla="*/ 34 h 326"/>
                  <a:gd name="T44" fmla="*/ 4 w 249"/>
                  <a:gd name="T45" fmla="*/ 36 h 326"/>
                  <a:gd name="T46" fmla="*/ 6 w 249"/>
                  <a:gd name="T47" fmla="*/ 37 h 326"/>
                  <a:gd name="T48" fmla="*/ 11 w 249"/>
                  <a:gd name="T49" fmla="*/ 37 h 3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9" h="326">
                    <a:moveTo>
                      <a:pt x="188" y="326"/>
                    </a:moveTo>
                    <a:lnTo>
                      <a:pt x="224" y="318"/>
                    </a:lnTo>
                    <a:lnTo>
                      <a:pt x="233" y="284"/>
                    </a:lnTo>
                    <a:lnTo>
                      <a:pt x="237" y="249"/>
                    </a:lnTo>
                    <a:lnTo>
                      <a:pt x="249" y="180"/>
                    </a:lnTo>
                    <a:lnTo>
                      <a:pt x="246" y="110"/>
                    </a:lnTo>
                    <a:lnTo>
                      <a:pt x="233" y="60"/>
                    </a:lnTo>
                    <a:lnTo>
                      <a:pt x="210" y="23"/>
                    </a:lnTo>
                    <a:lnTo>
                      <a:pt x="179" y="6"/>
                    </a:lnTo>
                    <a:lnTo>
                      <a:pt x="160" y="2"/>
                    </a:lnTo>
                    <a:lnTo>
                      <a:pt x="142" y="0"/>
                    </a:lnTo>
                    <a:lnTo>
                      <a:pt x="120" y="9"/>
                    </a:lnTo>
                    <a:lnTo>
                      <a:pt x="90" y="26"/>
                    </a:lnTo>
                    <a:lnTo>
                      <a:pt x="65" y="19"/>
                    </a:lnTo>
                    <a:lnTo>
                      <a:pt x="41" y="23"/>
                    </a:lnTo>
                    <a:lnTo>
                      <a:pt x="13" y="46"/>
                    </a:lnTo>
                    <a:lnTo>
                      <a:pt x="4" y="80"/>
                    </a:lnTo>
                    <a:lnTo>
                      <a:pt x="0" y="129"/>
                    </a:lnTo>
                    <a:lnTo>
                      <a:pt x="8" y="181"/>
                    </a:lnTo>
                    <a:lnTo>
                      <a:pt x="21" y="236"/>
                    </a:lnTo>
                    <a:lnTo>
                      <a:pt x="41" y="279"/>
                    </a:lnTo>
                    <a:lnTo>
                      <a:pt x="47" y="303"/>
                    </a:lnTo>
                    <a:lnTo>
                      <a:pt x="74" y="320"/>
                    </a:lnTo>
                    <a:lnTo>
                      <a:pt x="109" y="326"/>
                    </a:lnTo>
                    <a:lnTo>
                      <a:pt x="188" y="326"/>
                    </a:lnTo>
                    <a:close/>
                  </a:path>
                </a:pathLst>
              </a:custGeom>
              <a:solidFill>
                <a:srgbClr val="018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907" name="Freeform 1440"/>
              <p:cNvSpPr>
                <a:spLocks/>
              </p:cNvSpPr>
              <p:nvPr/>
            </p:nvSpPr>
            <p:spPr bwMode="auto">
              <a:xfrm>
                <a:off x="696" y="1849"/>
                <a:ext cx="3" cy="159"/>
              </a:xfrm>
              <a:custGeom>
                <a:avLst/>
                <a:gdLst>
                  <a:gd name="T0" fmla="*/ 3 w 52"/>
                  <a:gd name="T1" fmla="*/ 0 h 1434"/>
                  <a:gd name="T2" fmla="*/ 2 w 52"/>
                  <a:gd name="T3" fmla="*/ 8 h 1434"/>
                  <a:gd name="T4" fmla="*/ 0 w 52"/>
                  <a:gd name="T5" fmla="*/ 16 h 1434"/>
                  <a:gd name="T6" fmla="*/ 0 w 52"/>
                  <a:gd name="T7" fmla="*/ 159 h 14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1434">
                    <a:moveTo>
                      <a:pt x="52" y="0"/>
                    </a:moveTo>
                    <a:lnTo>
                      <a:pt x="34" y="71"/>
                    </a:lnTo>
                    <a:lnTo>
                      <a:pt x="1" y="145"/>
                    </a:lnTo>
                    <a:lnTo>
                      <a:pt x="0" y="1434"/>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908" name="Line 1441"/>
              <p:cNvSpPr>
                <a:spLocks noChangeShapeType="1"/>
              </p:cNvSpPr>
              <p:nvPr/>
            </p:nvSpPr>
            <p:spPr bwMode="auto">
              <a:xfrm flipH="1">
                <a:off x="508" y="1786"/>
                <a:ext cx="17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09" name="Line 1442"/>
              <p:cNvSpPr>
                <a:spLocks noChangeShapeType="1"/>
              </p:cNvSpPr>
              <p:nvPr/>
            </p:nvSpPr>
            <p:spPr bwMode="auto">
              <a:xfrm flipH="1" flipV="1">
                <a:off x="506" y="1793"/>
                <a:ext cx="18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10" name="Line 1443"/>
              <p:cNvSpPr>
                <a:spLocks noChangeShapeType="1"/>
              </p:cNvSpPr>
              <p:nvPr/>
            </p:nvSpPr>
            <p:spPr bwMode="auto">
              <a:xfrm flipH="1">
                <a:off x="504" y="1802"/>
                <a:ext cx="18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11" name="Line 1444"/>
              <p:cNvSpPr>
                <a:spLocks noChangeShapeType="1"/>
              </p:cNvSpPr>
              <p:nvPr/>
            </p:nvSpPr>
            <p:spPr bwMode="auto">
              <a:xfrm flipH="1" flipV="1">
                <a:off x="502" y="1810"/>
                <a:ext cx="19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12" name="Line 1445"/>
              <p:cNvSpPr>
                <a:spLocks noChangeShapeType="1"/>
              </p:cNvSpPr>
              <p:nvPr/>
            </p:nvSpPr>
            <p:spPr bwMode="auto">
              <a:xfrm flipH="1" flipV="1">
                <a:off x="500" y="1818"/>
                <a:ext cx="19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13" name="Line 1446"/>
              <p:cNvSpPr>
                <a:spLocks noChangeShapeType="1"/>
              </p:cNvSpPr>
              <p:nvPr/>
            </p:nvSpPr>
            <p:spPr bwMode="auto">
              <a:xfrm flipH="1">
                <a:off x="498" y="1826"/>
                <a:ext cx="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14" name="Line 1447"/>
              <p:cNvSpPr>
                <a:spLocks noChangeShapeType="1"/>
              </p:cNvSpPr>
              <p:nvPr/>
            </p:nvSpPr>
            <p:spPr bwMode="auto">
              <a:xfrm flipH="1" flipV="1">
                <a:off x="497" y="1833"/>
                <a:ext cx="20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15" name="Line 1448"/>
              <p:cNvSpPr>
                <a:spLocks noChangeShapeType="1"/>
              </p:cNvSpPr>
              <p:nvPr/>
            </p:nvSpPr>
            <p:spPr bwMode="auto">
              <a:xfrm flipH="1" flipV="1">
                <a:off x="494" y="1841"/>
                <a:ext cx="20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16" name="Rectangle 1449"/>
              <p:cNvSpPr>
                <a:spLocks noChangeArrowheads="1"/>
              </p:cNvSpPr>
              <p:nvPr/>
            </p:nvSpPr>
            <p:spPr bwMode="auto">
              <a:xfrm>
                <a:off x="660" y="1858"/>
                <a:ext cx="19"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917" name="Rectangle 1450"/>
              <p:cNvSpPr>
                <a:spLocks noChangeArrowheads="1"/>
              </p:cNvSpPr>
              <p:nvPr/>
            </p:nvSpPr>
            <p:spPr bwMode="auto">
              <a:xfrm>
                <a:off x="664" y="1864"/>
                <a:ext cx="11"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918" name="Line 1451"/>
              <p:cNvSpPr>
                <a:spLocks noChangeShapeType="1"/>
              </p:cNvSpPr>
              <p:nvPr/>
            </p:nvSpPr>
            <p:spPr bwMode="auto">
              <a:xfrm>
                <a:off x="676" y="1858"/>
                <a:ext cx="0" cy="27"/>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19" name="Line 1452"/>
              <p:cNvSpPr>
                <a:spLocks noChangeShapeType="1"/>
              </p:cNvSpPr>
              <p:nvPr/>
            </p:nvSpPr>
            <p:spPr bwMode="auto">
              <a:xfrm>
                <a:off x="663" y="1858"/>
                <a:ext cx="0" cy="27"/>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20" name="Rectangle 1453"/>
              <p:cNvSpPr>
                <a:spLocks noChangeArrowheads="1"/>
              </p:cNvSpPr>
              <p:nvPr/>
            </p:nvSpPr>
            <p:spPr bwMode="auto">
              <a:xfrm>
                <a:off x="672" y="1864"/>
                <a:ext cx="1"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921" name="Rectangle 1454"/>
              <p:cNvSpPr>
                <a:spLocks noChangeArrowheads="1"/>
              </p:cNvSpPr>
              <p:nvPr/>
            </p:nvSpPr>
            <p:spPr bwMode="auto">
              <a:xfrm>
                <a:off x="667" y="1864"/>
                <a:ext cx="1"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922" name="Rectangle 1455"/>
              <p:cNvSpPr>
                <a:spLocks noChangeArrowheads="1"/>
              </p:cNvSpPr>
              <p:nvPr/>
            </p:nvSpPr>
            <p:spPr bwMode="auto">
              <a:xfrm>
                <a:off x="664" y="1872"/>
                <a:ext cx="1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923" name="Line 1456"/>
              <p:cNvSpPr>
                <a:spLocks noChangeShapeType="1"/>
              </p:cNvSpPr>
              <p:nvPr/>
            </p:nvSpPr>
            <p:spPr bwMode="auto">
              <a:xfrm>
                <a:off x="676" y="186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24" name="Line 1457"/>
              <p:cNvSpPr>
                <a:spLocks noChangeShapeType="1"/>
              </p:cNvSpPr>
              <p:nvPr/>
            </p:nvSpPr>
            <p:spPr bwMode="auto">
              <a:xfrm>
                <a:off x="676" y="186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25" name="Line 1458"/>
              <p:cNvSpPr>
                <a:spLocks noChangeShapeType="1"/>
              </p:cNvSpPr>
              <p:nvPr/>
            </p:nvSpPr>
            <p:spPr bwMode="auto">
              <a:xfrm>
                <a:off x="676" y="1863"/>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26" name="Line 1459"/>
              <p:cNvSpPr>
                <a:spLocks noChangeShapeType="1"/>
              </p:cNvSpPr>
              <p:nvPr/>
            </p:nvSpPr>
            <p:spPr bwMode="auto">
              <a:xfrm>
                <a:off x="676" y="1865"/>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27" name="Line 1460"/>
              <p:cNvSpPr>
                <a:spLocks noChangeShapeType="1"/>
              </p:cNvSpPr>
              <p:nvPr/>
            </p:nvSpPr>
            <p:spPr bwMode="auto">
              <a:xfrm>
                <a:off x="676" y="186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28" name="Line 1461"/>
              <p:cNvSpPr>
                <a:spLocks noChangeShapeType="1"/>
              </p:cNvSpPr>
              <p:nvPr/>
            </p:nvSpPr>
            <p:spPr bwMode="auto">
              <a:xfrm>
                <a:off x="676" y="1868"/>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29" name="Line 1462"/>
              <p:cNvSpPr>
                <a:spLocks noChangeShapeType="1"/>
              </p:cNvSpPr>
              <p:nvPr/>
            </p:nvSpPr>
            <p:spPr bwMode="auto">
              <a:xfrm>
                <a:off x="676" y="187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30" name="Line 1463"/>
              <p:cNvSpPr>
                <a:spLocks noChangeShapeType="1"/>
              </p:cNvSpPr>
              <p:nvPr/>
            </p:nvSpPr>
            <p:spPr bwMode="auto">
              <a:xfrm>
                <a:off x="676" y="1871"/>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31" name="Line 1464"/>
              <p:cNvSpPr>
                <a:spLocks noChangeShapeType="1"/>
              </p:cNvSpPr>
              <p:nvPr/>
            </p:nvSpPr>
            <p:spPr bwMode="auto">
              <a:xfrm>
                <a:off x="676" y="1873"/>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32" name="Line 1465"/>
              <p:cNvSpPr>
                <a:spLocks noChangeShapeType="1"/>
              </p:cNvSpPr>
              <p:nvPr/>
            </p:nvSpPr>
            <p:spPr bwMode="auto">
              <a:xfrm>
                <a:off x="676" y="1874"/>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33" name="Line 1466"/>
              <p:cNvSpPr>
                <a:spLocks noChangeShapeType="1"/>
              </p:cNvSpPr>
              <p:nvPr/>
            </p:nvSpPr>
            <p:spPr bwMode="auto">
              <a:xfrm>
                <a:off x="676" y="1876"/>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34" name="Line 1467"/>
              <p:cNvSpPr>
                <a:spLocks noChangeShapeType="1"/>
              </p:cNvSpPr>
              <p:nvPr/>
            </p:nvSpPr>
            <p:spPr bwMode="auto">
              <a:xfrm>
                <a:off x="676" y="187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35" name="Line 1468"/>
              <p:cNvSpPr>
                <a:spLocks noChangeShapeType="1"/>
              </p:cNvSpPr>
              <p:nvPr/>
            </p:nvSpPr>
            <p:spPr bwMode="auto">
              <a:xfrm>
                <a:off x="676" y="1879"/>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36" name="Line 1469"/>
              <p:cNvSpPr>
                <a:spLocks noChangeShapeType="1"/>
              </p:cNvSpPr>
              <p:nvPr/>
            </p:nvSpPr>
            <p:spPr bwMode="auto">
              <a:xfrm>
                <a:off x="676" y="1881"/>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37" name="Line 1470"/>
              <p:cNvSpPr>
                <a:spLocks noChangeShapeType="1"/>
              </p:cNvSpPr>
              <p:nvPr/>
            </p:nvSpPr>
            <p:spPr bwMode="auto">
              <a:xfrm>
                <a:off x="676" y="188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38" name="Line 1471"/>
              <p:cNvSpPr>
                <a:spLocks noChangeShapeType="1"/>
              </p:cNvSpPr>
              <p:nvPr/>
            </p:nvSpPr>
            <p:spPr bwMode="auto">
              <a:xfrm>
                <a:off x="676" y="1884"/>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39" name="Line 1472"/>
              <p:cNvSpPr>
                <a:spLocks noChangeShapeType="1"/>
              </p:cNvSpPr>
              <p:nvPr/>
            </p:nvSpPr>
            <p:spPr bwMode="auto">
              <a:xfrm>
                <a:off x="660" y="186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40" name="Line 1473"/>
              <p:cNvSpPr>
                <a:spLocks noChangeShapeType="1"/>
              </p:cNvSpPr>
              <p:nvPr/>
            </p:nvSpPr>
            <p:spPr bwMode="auto">
              <a:xfrm>
                <a:off x="660" y="186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41" name="Line 1474"/>
              <p:cNvSpPr>
                <a:spLocks noChangeShapeType="1"/>
              </p:cNvSpPr>
              <p:nvPr/>
            </p:nvSpPr>
            <p:spPr bwMode="auto">
              <a:xfrm>
                <a:off x="660" y="1863"/>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42" name="Line 1475"/>
              <p:cNvSpPr>
                <a:spLocks noChangeShapeType="1"/>
              </p:cNvSpPr>
              <p:nvPr/>
            </p:nvSpPr>
            <p:spPr bwMode="auto">
              <a:xfrm>
                <a:off x="660" y="1865"/>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43" name="Line 1476"/>
              <p:cNvSpPr>
                <a:spLocks noChangeShapeType="1"/>
              </p:cNvSpPr>
              <p:nvPr/>
            </p:nvSpPr>
            <p:spPr bwMode="auto">
              <a:xfrm>
                <a:off x="660" y="1866"/>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44" name="Line 1477"/>
              <p:cNvSpPr>
                <a:spLocks noChangeShapeType="1"/>
              </p:cNvSpPr>
              <p:nvPr/>
            </p:nvSpPr>
            <p:spPr bwMode="auto">
              <a:xfrm>
                <a:off x="660" y="1868"/>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45" name="Line 1478"/>
              <p:cNvSpPr>
                <a:spLocks noChangeShapeType="1"/>
              </p:cNvSpPr>
              <p:nvPr/>
            </p:nvSpPr>
            <p:spPr bwMode="auto">
              <a:xfrm>
                <a:off x="660" y="187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46" name="Line 1479"/>
              <p:cNvSpPr>
                <a:spLocks noChangeShapeType="1"/>
              </p:cNvSpPr>
              <p:nvPr/>
            </p:nvSpPr>
            <p:spPr bwMode="auto">
              <a:xfrm>
                <a:off x="660" y="1871"/>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47" name="Line 1480"/>
              <p:cNvSpPr>
                <a:spLocks noChangeShapeType="1"/>
              </p:cNvSpPr>
              <p:nvPr/>
            </p:nvSpPr>
            <p:spPr bwMode="auto">
              <a:xfrm>
                <a:off x="660" y="1873"/>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48" name="Line 1481"/>
              <p:cNvSpPr>
                <a:spLocks noChangeShapeType="1"/>
              </p:cNvSpPr>
              <p:nvPr/>
            </p:nvSpPr>
            <p:spPr bwMode="auto">
              <a:xfrm>
                <a:off x="660" y="1874"/>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49" name="Line 1482"/>
              <p:cNvSpPr>
                <a:spLocks noChangeShapeType="1"/>
              </p:cNvSpPr>
              <p:nvPr/>
            </p:nvSpPr>
            <p:spPr bwMode="auto">
              <a:xfrm>
                <a:off x="660" y="1876"/>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50" name="Line 1483"/>
              <p:cNvSpPr>
                <a:spLocks noChangeShapeType="1"/>
              </p:cNvSpPr>
              <p:nvPr/>
            </p:nvSpPr>
            <p:spPr bwMode="auto">
              <a:xfrm>
                <a:off x="660" y="187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51" name="Line 1484"/>
              <p:cNvSpPr>
                <a:spLocks noChangeShapeType="1"/>
              </p:cNvSpPr>
              <p:nvPr/>
            </p:nvSpPr>
            <p:spPr bwMode="auto">
              <a:xfrm>
                <a:off x="660" y="1879"/>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52" name="Line 1485"/>
              <p:cNvSpPr>
                <a:spLocks noChangeShapeType="1"/>
              </p:cNvSpPr>
              <p:nvPr/>
            </p:nvSpPr>
            <p:spPr bwMode="auto">
              <a:xfrm>
                <a:off x="660" y="1881"/>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53" name="Line 1486"/>
              <p:cNvSpPr>
                <a:spLocks noChangeShapeType="1"/>
              </p:cNvSpPr>
              <p:nvPr/>
            </p:nvSpPr>
            <p:spPr bwMode="auto">
              <a:xfrm>
                <a:off x="660" y="188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54" name="Line 1487"/>
              <p:cNvSpPr>
                <a:spLocks noChangeShapeType="1"/>
              </p:cNvSpPr>
              <p:nvPr/>
            </p:nvSpPr>
            <p:spPr bwMode="auto">
              <a:xfrm>
                <a:off x="660" y="1884"/>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55" name="Rectangle 1488"/>
              <p:cNvSpPr>
                <a:spLocks noChangeArrowheads="1"/>
              </p:cNvSpPr>
              <p:nvPr/>
            </p:nvSpPr>
            <p:spPr bwMode="auto">
              <a:xfrm>
                <a:off x="660" y="1885"/>
                <a:ext cx="1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956" name="Rectangle 1489"/>
              <p:cNvSpPr>
                <a:spLocks noChangeArrowheads="1"/>
              </p:cNvSpPr>
              <p:nvPr/>
            </p:nvSpPr>
            <p:spPr bwMode="auto">
              <a:xfrm>
                <a:off x="567" y="1858"/>
                <a:ext cx="19"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957" name="Rectangle 1490"/>
              <p:cNvSpPr>
                <a:spLocks noChangeArrowheads="1"/>
              </p:cNvSpPr>
              <p:nvPr/>
            </p:nvSpPr>
            <p:spPr bwMode="auto">
              <a:xfrm>
                <a:off x="571" y="1864"/>
                <a:ext cx="11"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958" name="Line 1491"/>
              <p:cNvSpPr>
                <a:spLocks noChangeShapeType="1"/>
              </p:cNvSpPr>
              <p:nvPr/>
            </p:nvSpPr>
            <p:spPr bwMode="auto">
              <a:xfrm>
                <a:off x="583" y="1858"/>
                <a:ext cx="0" cy="27"/>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59" name="Line 1492"/>
              <p:cNvSpPr>
                <a:spLocks noChangeShapeType="1"/>
              </p:cNvSpPr>
              <p:nvPr/>
            </p:nvSpPr>
            <p:spPr bwMode="auto">
              <a:xfrm>
                <a:off x="570" y="1858"/>
                <a:ext cx="0" cy="27"/>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60" name="Rectangle 1493"/>
              <p:cNvSpPr>
                <a:spLocks noChangeArrowheads="1"/>
              </p:cNvSpPr>
              <p:nvPr/>
            </p:nvSpPr>
            <p:spPr bwMode="auto">
              <a:xfrm>
                <a:off x="579" y="1864"/>
                <a:ext cx="1"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961" name="Rectangle 1494"/>
              <p:cNvSpPr>
                <a:spLocks noChangeArrowheads="1"/>
              </p:cNvSpPr>
              <p:nvPr/>
            </p:nvSpPr>
            <p:spPr bwMode="auto">
              <a:xfrm>
                <a:off x="574" y="1864"/>
                <a:ext cx="1"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962" name="Rectangle 1495"/>
              <p:cNvSpPr>
                <a:spLocks noChangeArrowheads="1"/>
              </p:cNvSpPr>
              <p:nvPr/>
            </p:nvSpPr>
            <p:spPr bwMode="auto">
              <a:xfrm>
                <a:off x="571" y="1872"/>
                <a:ext cx="1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963" name="Line 1496"/>
              <p:cNvSpPr>
                <a:spLocks noChangeShapeType="1"/>
              </p:cNvSpPr>
              <p:nvPr/>
            </p:nvSpPr>
            <p:spPr bwMode="auto">
              <a:xfrm>
                <a:off x="583" y="186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64" name="Line 1497"/>
              <p:cNvSpPr>
                <a:spLocks noChangeShapeType="1"/>
              </p:cNvSpPr>
              <p:nvPr/>
            </p:nvSpPr>
            <p:spPr bwMode="auto">
              <a:xfrm>
                <a:off x="583" y="186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65" name="Line 1498"/>
              <p:cNvSpPr>
                <a:spLocks noChangeShapeType="1"/>
              </p:cNvSpPr>
              <p:nvPr/>
            </p:nvSpPr>
            <p:spPr bwMode="auto">
              <a:xfrm>
                <a:off x="583" y="1863"/>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66" name="Line 1499"/>
              <p:cNvSpPr>
                <a:spLocks noChangeShapeType="1"/>
              </p:cNvSpPr>
              <p:nvPr/>
            </p:nvSpPr>
            <p:spPr bwMode="auto">
              <a:xfrm>
                <a:off x="583" y="1865"/>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67" name="Line 1500"/>
              <p:cNvSpPr>
                <a:spLocks noChangeShapeType="1"/>
              </p:cNvSpPr>
              <p:nvPr/>
            </p:nvSpPr>
            <p:spPr bwMode="auto">
              <a:xfrm>
                <a:off x="583" y="186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68" name="Line 1501"/>
              <p:cNvSpPr>
                <a:spLocks noChangeShapeType="1"/>
              </p:cNvSpPr>
              <p:nvPr/>
            </p:nvSpPr>
            <p:spPr bwMode="auto">
              <a:xfrm>
                <a:off x="583" y="1868"/>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69" name="Line 1502"/>
              <p:cNvSpPr>
                <a:spLocks noChangeShapeType="1"/>
              </p:cNvSpPr>
              <p:nvPr/>
            </p:nvSpPr>
            <p:spPr bwMode="auto">
              <a:xfrm>
                <a:off x="583" y="187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70" name="Line 1503"/>
              <p:cNvSpPr>
                <a:spLocks noChangeShapeType="1"/>
              </p:cNvSpPr>
              <p:nvPr/>
            </p:nvSpPr>
            <p:spPr bwMode="auto">
              <a:xfrm>
                <a:off x="583" y="1871"/>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71" name="Line 1504"/>
              <p:cNvSpPr>
                <a:spLocks noChangeShapeType="1"/>
              </p:cNvSpPr>
              <p:nvPr/>
            </p:nvSpPr>
            <p:spPr bwMode="auto">
              <a:xfrm>
                <a:off x="583" y="1873"/>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72" name="Line 1505"/>
              <p:cNvSpPr>
                <a:spLocks noChangeShapeType="1"/>
              </p:cNvSpPr>
              <p:nvPr/>
            </p:nvSpPr>
            <p:spPr bwMode="auto">
              <a:xfrm>
                <a:off x="583" y="1874"/>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73" name="Line 1506"/>
              <p:cNvSpPr>
                <a:spLocks noChangeShapeType="1"/>
              </p:cNvSpPr>
              <p:nvPr/>
            </p:nvSpPr>
            <p:spPr bwMode="auto">
              <a:xfrm>
                <a:off x="583" y="1876"/>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74" name="Line 1507"/>
              <p:cNvSpPr>
                <a:spLocks noChangeShapeType="1"/>
              </p:cNvSpPr>
              <p:nvPr/>
            </p:nvSpPr>
            <p:spPr bwMode="auto">
              <a:xfrm>
                <a:off x="583" y="187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75" name="Line 1508"/>
              <p:cNvSpPr>
                <a:spLocks noChangeShapeType="1"/>
              </p:cNvSpPr>
              <p:nvPr/>
            </p:nvSpPr>
            <p:spPr bwMode="auto">
              <a:xfrm>
                <a:off x="583" y="1879"/>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76" name="Line 1509"/>
              <p:cNvSpPr>
                <a:spLocks noChangeShapeType="1"/>
              </p:cNvSpPr>
              <p:nvPr/>
            </p:nvSpPr>
            <p:spPr bwMode="auto">
              <a:xfrm>
                <a:off x="583" y="1881"/>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77" name="Line 1510"/>
              <p:cNvSpPr>
                <a:spLocks noChangeShapeType="1"/>
              </p:cNvSpPr>
              <p:nvPr/>
            </p:nvSpPr>
            <p:spPr bwMode="auto">
              <a:xfrm>
                <a:off x="583" y="188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78" name="Line 1511"/>
              <p:cNvSpPr>
                <a:spLocks noChangeShapeType="1"/>
              </p:cNvSpPr>
              <p:nvPr/>
            </p:nvSpPr>
            <p:spPr bwMode="auto">
              <a:xfrm>
                <a:off x="583" y="1884"/>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79" name="Line 1512"/>
              <p:cNvSpPr>
                <a:spLocks noChangeShapeType="1"/>
              </p:cNvSpPr>
              <p:nvPr/>
            </p:nvSpPr>
            <p:spPr bwMode="auto">
              <a:xfrm>
                <a:off x="567" y="186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80" name="Line 1513"/>
              <p:cNvSpPr>
                <a:spLocks noChangeShapeType="1"/>
              </p:cNvSpPr>
              <p:nvPr/>
            </p:nvSpPr>
            <p:spPr bwMode="auto">
              <a:xfrm>
                <a:off x="567" y="186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81" name="Line 1514"/>
              <p:cNvSpPr>
                <a:spLocks noChangeShapeType="1"/>
              </p:cNvSpPr>
              <p:nvPr/>
            </p:nvSpPr>
            <p:spPr bwMode="auto">
              <a:xfrm>
                <a:off x="567" y="1863"/>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82" name="Line 1515"/>
              <p:cNvSpPr>
                <a:spLocks noChangeShapeType="1"/>
              </p:cNvSpPr>
              <p:nvPr/>
            </p:nvSpPr>
            <p:spPr bwMode="auto">
              <a:xfrm>
                <a:off x="567" y="1865"/>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83" name="Line 1516"/>
              <p:cNvSpPr>
                <a:spLocks noChangeShapeType="1"/>
              </p:cNvSpPr>
              <p:nvPr/>
            </p:nvSpPr>
            <p:spPr bwMode="auto">
              <a:xfrm>
                <a:off x="567" y="1866"/>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84" name="Line 1517"/>
              <p:cNvSpPr>
                <a:spLocks noChangeShapeType="1"/>
              </p:cNvSpPr>
              <p:nvPr/>
            </p:nvSpPr>
            <p:spPr bwMode="auto">
              <a:xfrm>
                <a:off x="567" y="1868"/>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85" name="Line 1518"/>
              <p:cNvSpPr>
                <a:spLocks noChangeShapeType="1"/>
              </p:cNvSpPr>
              <p:nvPr/>
            </p:nvSpPr>
            <p:spPr bwMode="auto">
              <a:xfrm>
                <a:off x="567" y="187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86" name="Line 1519"/>
              <p:cNvSpPr>
                <a:spLocks noChangeShapeType="1"/>
              </p:cNvSpPr>
              <p:nvPr/>
            </p:nvSpPr>
            <p:spPr bwMode="auto">
              <a:xfrm>
                <a:off x="567" y="1871"/>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87" name="Line 1520"/>
              <p:cNvSpPr>
                <a:spLocks noChangeShapeType="1"/>
              </p:cNvSpPr>
              <p:nvPr/>
            </p:nvSpPr>
            <p:spPr bwMode="auto">
              <a:xfrm>
                <a:off x="567" y="1873"/>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88" name="Line 1521"/>
              <p:cNvSpPr>
                <a:spLocks noChangeShapeType="1"/>
              </p:cNvSpPr>
              <p:nvPr/>
            </p:nvSpPr>
            <p:spPr bwMode="auto">
              <a:xfrm>
                <a:off x="567" y="1874"/>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89" name="Line 1522"/>
              <p:cNvSpPr>
                <a:spLocks noChangeShapeType="1"/>
              </p:cNvSpPr>
              <p:nvPr/>
            </p:nvSpPr>
            <p:spPr bwMode="auto">
              <a:xfrm>
                <a:off x="567" y="1876"/>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90" name="Line 1523"/>
              <p:cNvSpPr>
                <a:spLocks noChangeShapeType="1"/>
              </p:cNvSpPr>
              <p:nvPr/>
            </p:nvSpPr>
            <p:spPr bwMode="auto">
              <a:xfrm>
                <a:off x="567" y="187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91" name="Line 1524"/>
              <p:cNvSpPr>
                <a:spLocks noChangeShapeType="1"/>
              </p:cNvSpPr>
              <p:nvPr/>
            </p:nvSpPr>
            <p:spPr bwMode="auto">
              <a:xfrm>
                <a:off x="567" y="1879"/>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92" name="Line 1525"/>
              <p:cNvSpPr>
                <a:spLocks noChangeShapeType="1"/>
              </p:cNvSpPr>
              <p:nvPr/>
            </p:nvSpPr>
            <p:spPr bwMode="auto">
              <a:xfrm>
                <a:off x="567" y="1881"/>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93" name="Line 1526"/>
              <p:cNvSpPr>
                <a:spLocks noChangeShapeType="1"/>
              </p:cNvSpPr>
              <p:nvPr/>
            </p:nvSpPr>
            <p:spPr bwMode="auto">
              <a:xfrm>
                <a:off x="567" y="188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94" name="Line 1527"/>
              <p:cNvSpPr>
                <a:spLocks noChangeShapeType="1"/>
              </p:cNvSpPr>
              <p:nvPr/>
            </p:nvSpPr>
            <p:spPr bwMode="auto">
              <a:xfrm>
                <a:off x="567" y="1884"/>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95" name="Rectangle 1528"/>
              <p:cNvSpPr>
                <a:spLocks noChangeArrowheads="1"/>
              </p:cNvSpPr>
              <p:nvPr/>
            </p:nvSpPr>
            <p:spPr bwMode="auto">
              <a:xfrm>
                <a:off x="567" y="1885"/>
                <a:ext cx="1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996" name="Rectangle 1529"/>
              <p:cNvSpPr>
                <a:spLocks noChangeArrowheads="1"/>
              </p:cNvSpPr>
              <p:nvPr/>
            </p:nvSpPr>
            <p:spPr bwMode="auto">
              <a:xfrm>
                <a:off x="520" y="1858"/>
                <a:ext cx="19"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997" name="Rectangle 1530"/>
              <p:cNvSpPr>
                <a:spLocks noChangeArrowheads="1"/>
              </p:cNvSpPr>
              <p:nvPr/>
            </p:nvSpPr>
            <p:spPr bwMode="auto">
              <a:xfrm>
                <a:off x="523" y="1864"/>
                <a:ext cx="12"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998" name="Line 1531"/>
              <p:cNvSpPr>
                <a:spLocks noChangeShapeType="1"/>
              </p:cNvSpPr>
              <p:nvPr/>
            </p:nvSpPr>
            <p:spPr bwMode="auto">
              <a:xfrm>
                <a:off x="535" y="1858"/>
                <a:ext cx="0" cy="27"/>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99" name="Line 1532"/>
              <p:cNvSpPr>
                <a:spLocks noChangeShapeType="1"/>
              </p:cNvSpPr>
              <p:nvPr/>
            </p:nvSpPr>
            <p:spPr bwMode="auto">
              <a:xfrm>
                <a:off x="523" y="1858"/>
                <a:ext cx="0" cy="27"/>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00" name="Rectangle 1533"/>
              <p:cNvSpPr>
                <a:spLocks noChangeArrowheads="1"/>
              </p:cNvSpPr>
              <p:nvPr/>
            </p:nvSpPr>
            <p:spPr bwMode="auto">
              <a:xfrm>
                <a:off x="531" y="1864"/>
                <a:ext cx="1"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001" name="Rectangle 1534"/>
              <p:cNvSpPr>
                <a:spLocks noChangeArrowheads="1"/>
              </p:cNvSpPr>
              <p:nvPr/>
            </p:nvSpPr>
            <p:spPr bwMode="auto">
              <a:xfrm>
                <a:off x="527" y="1864"/>
                <a:ext cx="1"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002" name="Rectangle 1535"/>
              <p:cNvSpPr>
                <a:spLocks noChangeArrowheads="1"/>
              </p:cNvSpPr>
              <p:nvPr/>
            </p:nvSpPr>
            <p:spPr bwMode="auto">
              <a:xfrm>
                <a:off x="523" y="1872"/>
                <a:ext cx="12"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003" name="Line 1536"/>
              <p:cNvSpPr>
                <a:spLocks noChangeShapeType="1"/>
              </p:cNvSpPr>
              <p:nvPr/>
            </p:nvSpPr>
            <p:spPr bwMode="auto">
              <a:xfrm>
                <a:off x="535" y="1860"/>
                <a:ext cx="4"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04" name="Line 1537"/>
              <p:cNvSpPr>
                <a:spLocks noChangeShapeType="1"/>
              </p:cNvSpPr>
              <p:nvPr/>
            </p:nvSpPr>
            <p:spPr bwMode="auto">
              <a:xfrm>
                <a:off x="535" y="1862"/>
                <a:ext cx="4"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05" name="Line 1538"/>
              <p:cNvSpPr>
                <a:spLocks noChangeShapeType="1"/>
              </p:cNvSpPr>
              <p:nvPr/>
            </p:nvSpPr>
            <p:spPr bwMode="auto">
              <a:xfrm>
                <a:off x="535" y="1863"/>
                <a:ext cx="4"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06" name="Line 1539"/>
              <p:cNvSpPr>
                <a:spLocks noChangeShapeType="1"/>
              </p:cNvSpPr>
              <p:nvPr/>
            </p:nvSpPr>
            <p:spPr bwMode="auto">
              <a:xfrm>
                <a:off x="535" y="1865"/>
                <a:ext cx="4"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07" name="Line 1540"/>
              <p:cNvSpPr>
                <a:spLocks noChangeShapeType="1"/>
              </p:cNvSpPr>
              <p:nvPr/>
            </p:nvSpPr>
            <p:spPr bwMode="auto">
              <a:xfrm>
                <a:off x="535" y="1867"/>
                <a:ext cx="4"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08" name="Line 1541"/>
              <p:cNvSpPr>
                <a:spLocks noChangeShapeType="1"/>
              </p:cNvSpPr>
              <p:nvPr/>
            </p:nvSpPr>
            <p:spPr bwMode="auto">
              <a:xfrm>
                <a:off x="535" y="1868"/>
                <a:ext cx="4"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09" name="Line 1542"/>
              <p:cNvSpPr>
                <a:spLocks noChangeShapeType="1"/>
              </p:cNvSpPr>
              <p:nvPr/>
            </p:nvSpPr>
            <p:spPr bwMode="auto">
              <a:xfrm>
                <a:off x="535" y="1870"/>
                <a:ext cx="4"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10" name="Line 1543"/>
              <p:cNvSpPr>
                <a:spLocks noChangeShapeType="1"/>
              </p:cNvSpPr>
              <p:nvPr/>
            </p:nvSpPr>
            <p:spPr bwMode="auto">
              <a:xfrm>
                <a:off x="535" y="1871"/>
                <a:ext cx="4"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11" name="Line 1544"/>
              <p:cNvSpPr>
                <a:spLocks noChangeShapeType="1"/>
              </p:cNvSpPr>
              <p:nvPr/>
            </p:nvSpPr>
            <p:spPr bwMode="auto">
              <a:xfrm>
                <a:off x="535" y="1873"/>
                <a:ext cx="4"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12" name="Line 1545"/>
              <p:cNvSpPr>
                <a:spLocks noChangeShapeType="1"/>
              </p:cNvSpPr>
              <p:nvPr/>
            </p:nvSpPr>
            <p:spPr bwMode="auto">
              <a:xfrm>
                <a:off x="535" y="1874"/>
                <a:ext cx="4"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13" name="Line 1546"/>
              <p:cNvSpPr>
                <a:spLocks noChangeShapeType="1"/>
              </p:cNvSpPr>
              <p:nvPr/>
            </p:nvSpPr>
            <p:spPr bwMode="auto">
              <a:xfrm>
                <a:off x="535" y="1876"/>
                <a:ext cx="4"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14" name="Line 1547"/>
              <p:cNvSpPr>
                <a:spLocks noChangeShapeType="1"/>
              </p:cNvSpPr>
              <p:nvPr/>
            </p:nvSpPr>
            <p:spPr bwMode="auto">
              <a:xfrm>
                <a:off x="535" y="1877"/>
                <a:ext cx="4"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15" name="Line 1548"/>
              <p:cNvSpPr>
                <a:spLocks noChangeShapeType="1"/>
              </p:cNvSpPr>
              <p:nvPr/>
            </p:nvSpPr>
            <p:spPr bwMode="auto">
              <a:xfrm>
                <a:off x="535" y="1879"/>
                <a:ext cx="4"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16" name="Line 1549"/>
              <p:cNvSpPr>
                <a:spLocks noChangeShapeType="1"/>
              </p:cNvSpPr>
              <p:nvPr/>
            </p:nvSpPr>
            <p:spPr bwMode="auto">
              <a:xfrm>
                <a:off x="535" y="1881"/>
                <a:ext cx="4"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17" name="Line 1550"/>
              <p:cNvSpPr>
                <a:spLocks noChangeShapeType="1"/>
              </p:cNvSpPr>
              <p:nvPr/>
            </p:nvSpPr>
            <p:spPr bwMode="auto">
              <a:xfrm>
                <a:off x="535" y="1882"/>
                <a:ext cx="4"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18" name="Line 1551"/>
              <p:cNvSpPr>
                <a:spLocks noChangeShapeType="1"/>
              </p:cNvSpPr>
              <p:nvPr/>
            </p:nvSpPr>
            <p:spPr bwMode="auto">
              <a:xfrm>
                <a:off x="535" y="1884"/>
                <a:ext cx="4"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19" name="Line 1552"/>
              <p:cNvSpPr>
                <a:spLocks noChangeShapeType="1"/>
              </p:cNvSpPr>
              <p:nvPr/>
            </p:nvSpPr>
            <p:spPr bwMode="auto">
              <a:xfrm>
                <a:off x="520" y="186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20" name="Line 1553"/>
              <p:cNvSpPr>
                <a:spLocks noChangeShapeType="1"/>
              </p:cNvSpPr>
              <p:nvPr/>
            </p:nvSpPr>
            <p:spPr bwMode="auto">
              <a:xfrm>
                <a:off x="520" y="186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21" name="Line 1554"/>
              <p:cNvSpPr>
                <a:spLocks noChangeShapeType="1"/>
              </p:cNvSpPr>
              <p:nvPr/>
            </p:nvSpPr>
            <p:spPr bwMode="auto">
              <a:xfrm>
                <a:off x="520" y="1863"/>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22" name="Line 1555"/>
              <p:cNvSpPr>
                <a:spLocks noChangeShapeType="1"/>
              </p:cNvSpPr>
              <p:nvPr/>
            </p:nvSpPr>
            <p:spPr bwMode="auto">
              <a:xfrm>
                <a:off x="520" y="1865"/>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23" name="Line 1556"/>
              <p:cNvSpPr>
                <a:spLocks noChangeShapeType="1"/>
              </p:cNvSpPr>
              <p:nvPr/>
            </p:nvSpPr>
            <p:spPr bwMode="auto">
              <a:xfrm>
                <a:off x="520" y="1866"/>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24" name="Line 1557"/>
              <p:cNvSpPr>
                <a:spLocks noChangeShapeType="1"/>
              </p:cNvSpPr>
              <p:nvPr/>
            </p:nvSpPr>
            <p:spPr bwMode="auto">
              <a:xfrm>
                <a:off x="520" y="1868"/>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25" name="Line 1558"/>
              <p:cNvSpPr>
                <a:spLocks noChangeShapeType="1"/>
              </p:cNvSpPr>
              <p:nvPr/>
            </p:nvSpPr>
            <p:spPr bwMode="auto">
              <a:xfrm>
                <a:off x="520" y="187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26" name="Line 1559"/>
              <p:cNvSpPr>
                <a:spLocks noChangeShapeType="1"/>
              </p:cNvSpPr>
              <p:nvPr/>
            </p:nvSpPr>
            <p:spPr bwMode="auto">
              <a:xfrm>
                <a:off x="520" y="1871"/>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27" name="Line 1560"/>
              <p:cNvSpPr>
                <a:spLocks noChangeShapeType="1"/>
              </p:cNvSpPr>
              <p:nvPr/>
            </p:nvSpPr>
            <p:spPr bwMode="auto">
              <a:xfrm>
                <a:off x="520" y="1873"/>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28" name="Line 1561"/>
              <p:cNvSpPr>
                <a:spLocks noChangeShapeType="1"/>
              </p:cNvSpPr>
              <p:nvPr/>
            </p:nvSpPr>
            <p:spPr bwMode="auto">
              <a:xfrm>
                <a:off x="520" y="1874"/>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29" name="Line 1562"/>
              <p:cNvSpPr>
                <a:spLocks noChangeShapeType="1"/>
              </p:cNvSpPr>
              <p:nvPr/>
            </p:nvSpPr>
            <p:spPr bwMode="auto">
              <a:xfrm>
                <a:off x="520" y="1876"/>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30" name="Line 1563"/>
              <p:cNvSpPr>
                <a:spLocks noChangeShapeType="1"/>
              </p:cNvSpPr>
              <p:nvPr/>
            </p:nvSpPr>
            <p:spPr bwMode="auto">
              <a:xfrm>
                <a:off x="520" y="187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31" name="Line 1564"/>
              <p:cNvSpPr>
                <a:spLocks noChangeShapeType="1"/>
              </p:cNvSpPr>
              <p:nvPr/>
            </p:nvSpPr>
            <p:spPr bwMode="auto">
              <a:xfrm>
                <a:off x="520" y="1879"/>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32" name="Line 1565"/>
              <p:cNvSpPr>
                <a:spLocks noChangeShapeType="1"/>
              </p:cNvSpPr>
              <p:nvPr/>
            </p:nvSpPr>
            <p:spPr bwMode="auto">
              <a:xfrm>
                <a:off x="520" y="1881"/>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33" name="Line 1566"/>
              <p:cNvSpPr>
                <a:spLocks noChangeShapeType="1"/>
              </p:cNvSpPr>
              <p:nvPr/>
            </p:nvSpPr>
            <p:spPr bwMode="auto">
              <a:xfrm>
                <a:off x="520" y="188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34" name="Line 1567"/>
              <p:cNvSpPr>
                <a:spLocks noChangeShapeType="1"/>
              </p:cNvSpPr>
              <p:nvPr/>
            </p:nvSpPr>
            <p:spPr bwMode="auto">
              <a:xfrm>
                <a:off x="520" y="1884"/>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35" name="Rectangle 1568"/>
              <p:cNvSpPr>
                <a:spLocks noChangeArrowheads="1"/>
              </p:cNvSpPr>
              <p:nvPr/>
            </p:nvSpPr>
            <p:spPr bwMode="auto">
              <a:xfrm>
                <a:off x="520" y="1885"/>
                <a:ext cx="1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036" name="Rectangle 1569"/>
              <p:cNvSpPr>
                <a:spLocks noChangeArrowheads="1"/>
              </p:cNvSpPr>
              <p:nvPr/>
            </p:nvSpPr>
            <p:spPr bwMode="auto">
              <a:xfrm>
                <a:off x="608" y="1858"/>
                <a:ext cx="19"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037" name="Rectangle 1570"/>
              <p:cNvSpPr>
                <a:spLocks noChangeArrowheads="1"/>
              </p:cNvSpPr>
              <p:nvPr/>
            </p:nvSpPr>
            <p:spPr bwMode="auto">
              <a:xfrm>
                <a:off x="612" y="1864"/>
                <a:ext cx="11"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038" name="Line 1571"/>
              <p:cNvSpPr>
                <a:spLocks noChangeShapeType="1"/>
              </p:cNvSpPr>
              <p:nvPr/>
            </p:nvSpPr>
            <p:spPr bwMode="auto">
              <a:xfrm>
                <a:off x="624" y="1858"/>
                <a:ext cx="0" cy="27"/>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39" name="Line 1572"/>
              <p:cNvSpPr>
                <a:spLocks noChangeShapeType="1"/>
              </p:cNvSpPr>
              <p:nvPr/>
            </p:nvSpPr>
            <p:spPr bwMode="auto">
              <a:xfrm>
                <a:off x="611" y="1858"/>
                <a:ext cx="0" cy="27"/>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40" name="Rectangle 1573"/>
              <p:cNvSpPr>
                <a:spLocks noChangeArrowheads="1"/>
              </p:cNvSpPr>
              <p:nvPr/>
            </p:nvSpPr>
            <p:spPr bwMode="auto">
              <a:xfrm>
                <a:off x="619" y="1864"/>
                <a:ext cx="1"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041" name="Rectangle 1574"/>
              <p:cNvSpPr>
                <a:spLocks noChangeArrowheads="1"/>
              </p:cNvSpPr>
              <p:nvPr/>
            </p:nvSpPr>
            <p:spPr bwMode="auto">
              <a:xfrm>
                <a:off x="615" y="1864"/>
                <a:ext cx="1"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042" name="Rectangle 1575"/>
              <p:cNvSpPr>
                <a:spLocks noChangeArrowheads="1"/>
              </p:cNvSpPr>
              <p:nvPr/>
            </p:nvSpPr>
            <p:spPr bwMode="auto">
              <a:xfrm>
                <a:off x="612" y="1872"/>
                <a:ext cx="1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043" name="Line 1576"/>
              <p:cNvSpPr>
                <a:spLocks noChangeShapeType="1"/>
              </p:cNvSpPr>
              <p:nvPr/>
            </p:nvSpPr>
            <p:spPr bwMode="auto">
              <a:xfrm>
                <a:off x="624" y="186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44" name="Line 1577"/>
              <p:cNvSpPr>
                <a:spLocks noChangeShapeType="1"/>
              </p:cNvSpPr>
              <p:nvPr/>
            </p:nvSpPr>
            <p:spPr bwMode="auto">
              <a:xfrm>
                <a:off x="624" y="186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45" name="Line 1578"/>
              <p:cNvSpPr>
                <a:spLocks noChangeShapeType="1"/>
              </p:cNvSpPr>
              <p:nvPr/>
            </p:nvSpPr>
            <p:spPr bwMode="auto">
              <a:xfrm>
                <a:off x="624" y="1863"/>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46" name="Line 1579"/>
              <p:cNvSpPr>
                <a:spLocks noChangeShapeType="1"/>
              </p:cNvSpPr>
              <p:nvPr/>
            </p:nvSpPr>
            <p:spPr bwMode="auto">
              <a:xfrm>
                <a:off x="624" y="1865"/>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47" name="Line 1580"/>
              <p:cNvSpPr>
                <a:spLocks noChangeShapeType="1"/>
              </p:cNvSpPr>
              <p:nvPr/>
            </p:nvSpPr>
            <p:spPr bwMode="auto">
              <a:xfrm>
                <a:off x="624" y="186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48" name="Line 1581"/>
              <p:cNvSpPr>
                <a:spLocks noChangeShapeType="1"/>
              </p:cNvSpPr>
              <p:nvPr/>
            </p:nvSpPr>
            <p:spPr bwMode="auto">
              <a:xfrm>
                <a:off x="624" y="1868"/>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49" name="Line 1582"/>
              <p:cNvSpPr>
                <a:spLocks noChangeShapeType="1"/>
              </p:cNvSpPr>
              <p:nvPr/>
            </p:nvSpPr>
            <p:spPr bwMode="auto">
              <a:xfrm>
                <a:off x="624" y="187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50" name="Line 1583"/>
              <p:cNvSpPr>
                <a:spLocks noChangeShapeType="1"/>
              </p:cNvSpPr>
              <p:nvPr/>
            </p:nvSpPr>
            <p:spPr bwMode="auto">
              <a:xfrm>
                <a:off x="624" y="1871"/>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51" name="Line 1584"/>
              <p:cNvSpPr>
                <a:spLocks noChangeShapeType="1"/>
              </p:cNvSpPr>
              <p:nvPr/>
            </p:nvSpPr>
            <p:spPr bwMode="auto">
              <a:xfrm>
                <a:off x="624" y="1873"/>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52" name="Line 1585"/>
              <p:cNvSpPr>
                <a:spLocks noChangeShapeType="1"/>
              </p:cNvSpPr>
              <p:nvPr/>
            </p:nvSpPr>
            <p:spPr bwMode="auto">
              <a:xfrm>
                <a:off x="624" y="1874"/>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53" name="Line 1586"/>
              <p:cNvSpPr>
                <a:spLocks noChangeShapeType="1"/>
              </p:cNvSpPr>
              <p:nvPr/>
            </p:nvSpPr>
            <p:spPr bwMode="auto">
              <a:xfrm>
                <a:off x="624" y="1876"/>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54" name="Line 1587"/>
              <p:cNvSpPr>
                <a:spLocks noChangeShapeType="1"/>
              </p:cNvSpPr>
              <p:nvPr/>
            </p:nvSpPr>
            <p:spPr bwMode="auto">
              <a:xfrm>
                <a:off x="624" y="187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55" name="Line 1588"/>
              <p:cNvSpPr>
                <a:spLocks noChangeShapeType="1"/>
              </p:cNvSpPr>
              <p:nvPr/>
            </p:nvSpPr>
            <p:spPr bwMode="auto">
              <a:xfrm>
                <a:off x="624" y="1879"/>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56" name="Line 1589"/>
              <p:cNvSpPr>
                <a:spLocks noChangeShapeType="1"/>
              </p:cNvSpPr>
              <p:nvPr/>
            </p:nvSpPr>
            <p:spPr bwMode="auto">
              <a:xfrm>
                <a:off x="624" y="1881"/>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57" name="Line 1590"/>
              <p:cNvSpPr>
                <a:spLocks noChangeShapeType="1"/>
              </p:cNvSpPr>
              <p:nvPr/>
            </p:nvSpPr>
            <p:spPr bwMode="auto">
              <a:xfrm>
                <a:off x="624" y="188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58" name="Line 1591"/>
              <p:cNvSpPr>
                <a:spLocks noChangeShapeType="1"/>
              </p:cNvSpPr>
              <p:nvPr/>
            </p:nvSpPr>
            <p:spPr bwMode="auto">
              <a:xfrm>
                <a:off x="624" y="1884"/>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59" name="Line 1592"/>
              <p:cNvSpPr>
                <a:spLocks noChangeShapeType="1"/>
              </p:cNvSpPr>
              <p:nvPr/>
            </p:nvSpPr>
            <p:spPr bwMode="auto">
              <a:xfrm>
                <a:off x="608" y="186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60" name="Line 1593"/>
              <p:cNvSpPr>
                <a:spLocks noChangeShapeType="1"/>
              </p:cNvSpPr>
              <p:nvPr/>
            </p:nvSpPr>
            <p:spPr bwMode="auto">
              <a:xfrm>
                <a:off x="608" y="186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61" name="Line 1594"/>
              <p:cNvSpPr>
                <a:spLocks noChangeShapeType="1"/>
              </p:cNvSpPr>
              <p:nvPr/>
            </p:nvSpPr>
            <p:spPr bwMode="auto">
              <a:xfrm>
                <a:off x="608" y="1863"/>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62" name="Line 1595"/>
              <p:cNvSpPr>
                <a:spLocks noChangeShapeType="1"/>
              </p:cNvSpPr>
              <p:nvPr/>
            </p:nvSpPr>
            <p:spPr bwMode="auto">
              <a:xfrm>
                <a:off x="608" y="1865"/>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63" name="Line 1596"/>
              <p:cNvSpPr>
                <a:spLocks noChangeShapeType="1"/>
              </p:cNvSpPr>
              <p:nvPr/>
            </p:nvSpPr>
            <p:spPr bwMode="auto">
              <a:xfrm>
                <a:off x="608" y="1866"/>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64" name="Line 1597"/>
              <p:cNvSpPr>
                <a:spLocks noChangeShapeType="1"/>
              </p:cNvSpPr>
              <p:nvPr/>
            </p:nvSpPr>
            <p:spPr bwMode="auto">
              <a:xfrm>
                <a:off x="608" y="1868"/>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65" name="Line 1598"/>
              <p:cNvSpPr>
                <a:spLocks noChangeShapeType="1"/>
              </p:cNvSpPr>
              <p:nvPr/>
            </p:nvSpPr>
            <p:spPr bwMode="auto">
              <a:xfrm>
                <a:off x="608" y="1870"/>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66" name="Line 1599"/>
              <p:cNvSpPr>
                <a:spLocks noChangeShapeType="1"/>
              </p:cNvSpPr>
              <p:nvPr/>
            </p:nvSpPr>
            <p:spPr bwMode="auto">
              <a:xfrm>
                <a:off x="608" y="1871"/>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67" name="Line 1600"/>
              <p:cNvSpPr>
                <a:spLocks noChangeShapeType="1"/>
              </p:cNvSpPr>
              <p:nvPr/>
            </p:nvSpPr>
            <p:spPr bwMode="auto">
              <a:xfrm>
                <a:off x="608" y="1873"/>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68" name="Line 1601"/>
              <p:cNvSpPr>
                <a:spLocks noChangeShapeType="1"/>
              </p:cNvSpPr>
              <p:nvPr/>
            </p:nvSpPr>
            <p:spPr bwMode="auto">
              <a:xfrm>
                <a:off x="608" y="1874"/>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69" name="Line 1602"/>
              <p:cNvSpPr>
                <a:spLocks noChangeShapeType="1"/>
              </p:cNvSpPr>
              <p:nvPr/>
            </p:nvSpPr>
            <p:spPr bwMode="auto">
              <a:xfrm>
                <a:off x="608" y="1876"/>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70" name="Line 1603"/>
              <p:cNvSpPr>
                <a:spLocks noChangeShapeType="1"/>
              </p:cNvSpPr>
              <p:nvPr/>
            </p:nvSpPr>
            <p:spPr bwMode="auto">
              <a:xfrm>
                <a:off x="608" y="1877"/>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71" name="Line 1604"/>
              <p:cNvSpPr>
                <a:spLocks noChangeShapeType="1"/>
              </p:cNvSpPr>
              <p:nvPr/>
            </p:nvSpPr>
            <p:spPr bwMode="auto">
              <a:xfrm>
                <a:off x="608" y="1879"/>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72" name="Line 1605"/>
              <p:cNvSpPr>
                <a:spLocks noChangeShapeType="1"/>
              </p:cNvSpPr>
              <p:nvPr/>
            </p:nvSpPr>
            <p:spPr bwMode="auto">
              <a:xfrm>
                <a:off x="608" y="1881"/>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73" name="Line 1606"/>
              <p:cNvSpPr>
                <a:spLocks noChangeShapeType="1"/>
              </p:cNvSpPr>
              <p:nvPr/>
            </p:nvSpPr>
            <p:spPr bwMode="auto">
              <a:xfrm>
                <a:off x="608" y="1882"/>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74" name="Line 1607"/>
              <p:cNvSpPr>
                <a:spLocks noChangeShapeType="1"/>
              </p:cNvSpPr>
              <p:nvPr/>
            </p:nvSpPr>
            <p:spPr bwMode="auto">
              <a:xfrm>
                <a:off x="608" y="1884"/>
                <a:ext cx="3"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75" name="Rectangle 1608"/>
              <p:cNvSpPr>
                <a:spLocks noChangeArrowheads="1"/>
              </p:cNvSpPr>
              <p:nvPr/>
            </p:nvSpPr>
            <p:spPr bwMode="auto">
              <a:xfrm>
                <a:off x="608" y="1885"/>
                <a:ext cx="1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076" name="Rectangle 1609"/>
              <p:cNvSpPr>
                <a:spLocks noChangeArrowheads="1"/>
              </p:cNvSpPr>
              <p:nvPr/>
            </p:nvSpPr>
            <p:spPr bwMode="auto">
              <a:xfrm>
                <a:off x="658" y="1904"/>
                <a:ext cx="21" cy="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077" name="Rectangle 1610"/>
              <p:cNvSpPr>
                <a:spLocks noChangeArrowheads="1"/>
              </p:cNvSpPr>
              <p:nvPr/>
            </p:nvSpPr>
            <p:spPr bwMode="auto">
              <a:xfrm>
                <a:off x="662" y="1913"/>
                <a:ext cx="13" cy="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7078" name="Freeform 1611"/>
              <p:cNvSpPr>
                <a:spLocks/>
              </p:cNvSpPr>
              <p:nvPr/>
            </p:nvSpPr>
            <p:spPr bwMode="auto">
              <a:xfrm>
                <a:off x="678" y="1910"/>
                <a:ext cx="8" cy="57"/>
              </a:xfrm>
              <a:custGeom>
                <a:avLst/>
                <a:gdLst>
                  <a:gd name="T0" fmla="*/ 0 w 135"/>
                  <a:gd name="T1" fmla="*/ 0 h 519"/>
                  <a:gd name="T2" fmla="*/ 8 w 135"/>
                  <a:gd name="T3" fmla="*/ 1 h 519"/>
                  <a:gd name="T4" fmla="*/ 8 w 135"/>
                  <a:gd name="T5" fmla="*/ 57 h 519"/>
                  <a:gd name="T6" fmla="*/ 0 w 135"/>
                  <a:gd name="T7" fmla="*/ 56 h 519"/>
                  <a:gd name="T8" fmla="*/ 0 w 135"/>
                  <a:gd name="T9" fmla="*/ 0 h 5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519">
                    <a:moveTo>
                      <a:pt x="0" y="0"/>
                    </a:moveTo>
                    <a:lnTo>
                      <a:pt x="135" y="6"/>
                    </a:lnTo>
                    <a:lnTo>
                      <a:pt x="135" y="519"/>
                    </a:lnTo>
                    <a:lnTo>
                      <a:pt x="0" y="513"/>
                    </a:lnTo>
                    <a:lnTo>
                      <a:pt x="0" y="0"/>
                    </a:lnTo>
                    <a:close/>
                  </a:path>
                </a:pathLst>
              </a:custGeom>
              <a:solidFill>
                <a:srgbClr val="0000FF"/>
              </a:solidFill>
              <a:ln w="0">
                <a:solidFill>
                  <a:srgbClr val="000000"/>
                </a:solidFill>
                <a:prstDash val="solid"/>
                <a:round/>
                <a:headEnd/>
                <a:tailEnd/>
              </a:ln>
            </p:spPr>
            <p:txBody>
              <a:bodyPr/>
              <a:lstStyle/>
              <a:p>
                <a:endParaRPr lang="en-US" dirty="0"/>
              </a:p>
            </p:txBody>
          </p:sp>
          <p:sp>
            <p:nvSpPr>
              <p:cNvPr id="17079" name="Line 1612"/>
              <p:cNvSpPr>
                <a:spLocks noChangeShapeType="1"/>
              </p:cNvSpPr>
              <p:nvPr/>
            </p:nvSpPr>
            <p:spPr bwMode="auto">
              <a:xfrm flipH="1" flipV="1">
                <a:off x="680" y="191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80" name="Line 1613"/>
              <p:cNvSpPr>
                <a:spLocks noChangeShapeType="1"/>
              </p:cNvSpPr>
              <p:nvPr/>
            </p:nvSpPr>
            <p:spPr bwMode="auto">
              <a:xfrm flipH="1" flipV="1">
                <a:off x="680" y="1913"/>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81" name="Line 1614"/>
              <p:cNvSpPr>
                <a:spLocks noChangeShapeType="1"/>
              </p:cNvSpPr>
              <p:nvPr/>
            </p:nvSpPr>
            <p:spPr bwMode="auto">
              <a:xfrm flipH="1" flipV="1">
                <a:off x="680" y="1915"/>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82" name="Line 1615"/>
              <p:cNvSpPr>
                <a:spLocks noChangeShapeType="1"/>
              </p:cNvSpPr>
              <p:nvPr/>
            </p:nvSpPr>
            <p:spPr bwMode="auto">
              <a:xfrm flipH="1" flipV="1">
                <a:off x="680" y="1917"/>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83" name="Line 1616"/>
              <p:cNvSpPr>
                <a:spLocks noChangeShapeType="1"/>
              </p:cNvSpPr>
              <p:nvPr/>
            </p:nvSpPr>
            <p:spPr bwMode="auto">
              <a:xfrm flipH="1" flipV="1">
                <a:off x="680" y="191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84" name="Line 1617"/>
              <p:cNvSpPr>
                <a:spLocks noChangeShapeType="1"/>
              </p:cNvSpPr>
              <p:nvPr/>
            </p:nvSpPr>
            <p:spPr bwMode="auto">
              <a:xfrm flipH="1" flipV="1">
                <a:off x="680" y="192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85" name="Line 1618"/>
              <p:cNvSpPr>
                <a:spLocks noChangeShapeType="1"/>
              </p:cNvSpPr>
              <p:nvPr/>
            </p:nvSpPr>
            <p:spPr bwMode="auto">
              <a:xfrm flipH="1" flipV="1">
                <a:off x="680" y="1923"/>
                <a:ext cx="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86" name="Line 1619"/>
              <p:cNvSpPr>
                <a:spLocks noChangeShapeType="1"/>
              </p:cNvSpPr>
              <p:nvPr/>
            </p:nvSpPr>
            <p:spPr bwMode="auto">
              <a:xfrm flipH="1" flipV="1">
                <a:off x="680" y="1925"/>
                <a:ext cx="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87" name="Line 1620"/>
              <p:cNvSpPr>
                <a:spLocks noChangeShapeType="1"/>
              </p:cNvSpPr>
              <p:nvPr/>
            </p:nvSpPr>
            <p:spPr bwMode="auto">
              <a:xfrm flipH="1" flipV="1">
                <a:off x="680" y="1927"/>
                <a:ext cx="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88" name="Line 1621"/>
              <p:cNvSpPr>
                <a:spLocks noChangeShapeType="1"/>
              </p:cNvSpPr>
              <p:nvPr/>
            </p:nvSpPr>
            <p:spPr bwMode="auto">
              <a:xfrm flipH="1" flipV="1">
                <a:off x="680" y="192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89" name="Line 1622"/>
              <p:cNvSpPr>
                <a:spLocks noChangeShapeType="1"/>
              </p:cNvSpPr>
              <p:nvPr/>
            </p:nvSpPr>
            <p:spPr bwMode="auto">
              <a:xfrm flipH="1" flipV="1">
                <a:off x="680" y="1930"/>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90" name="Line 1623"/>
              <p:cNvSpPr>
                <a:spLocks noChangeShapeType="1"/>
              </p:cNvSpPr>
              <p:nvPr/>
            </p:nvSpPr>
            <p:spPr bwMode="auto">
              <a:xfrm flipH="1" flipV="1">
                <a:off x="680" y="193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91" name="Line 1624"/>
              <p:cNvSpPr>
                <a:spLocks noChangeShapeType="1"/>
              </p:cNvSpPr>
              <p:nvPr/>
            </p:nvSpPr>
            <p:spPr bwMode="auto">
              <a:xfrm flipH="1" flipV="1">
                <a:off x="682" y="1940"/>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92" name="Line 1625"/>
              <p:cNvSpPr>
                <a:spLocks noChangeShapeType="1"/>
              </p:cNvSpPr>
              <p:nvPr/>
            </p:nvSpPr>
            <p:spPr bwMode="auto">
              <a:xfrm flipH="1" flipV="1">
                <a:off x="682" y="1942"/>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93" name="Line 1626"/>
              <p:cNvSpPr>
                <a:spLocks noChangeShapeType="1"/>
              </p:cNvSpPr>
              <p:nvPr/>
            </p:nvSpPr>
            <p:spPr bwMode="auto">
              <a:xfrm flipH="1" flipV="1">
                <a:off x="682" y="1944"/>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94" name="Line 1627"/>
              <p:cNvSpPr>
                <a:spLocks noChangeShapeType="1"/>
              </p:cNvSpPr>
              <p:nvPr/>
            </p:nvSpPr>
            <p:spPr bwMode="auto">
              <a:xfrm flipH="1" flipV="1">
                <a:off x="682" y="1946"/>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95" name="Line 1628"/>
              <p:cNvSpPr>
                <a:spLocks noChangeShapeType="1"/>
              </p:cNvSpPr>
              <p:nvPr/>
            </p:nvSpPr>
            <p:spPr bwMode="auto">
              <a:xfrm flipH="1" flipV="1">
                <a:off x="682" y="1948"/>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96" name="Line 1629"/>
              <p:cNvSpPr>
                <a:spLocks noChangeShapeType="1"/>
              </p:cNvSpPr>
              <p:nvPr/>
            </p:nvSpPr>
            <p:spPr bwMode="auto">
              <a:xfrm flipH="1" flipV="1">
                <a:off x="682" y="194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6433" name="Group 1831"/>
            <p:cNvGrpSpPr>
              <a:grpSpLocks/>
            </p:cNvGrpSpPr>
            <p:nvPr/>
          </p:nvGrpSpPr>
          <p:grpSpPr bwMode="auto">
            <a:xfrm>
              <a:off x="519" y="1902"/>
              <a:ext cx="166" cy="66"/>
              <a:chOff x="519" y="1902"/>
              <a:chExt cx="166" cy="66"/>
            </a:xfrm>
          </p:grpSpPr>
          <p:sp>
            <p:nvSpPr>
              <p:cNvPr id="16697" name="Line 1631"/>
              <p:cNvSpPr>
                <a:spLocks noChangeShapeType="1"/>
              </p:cNvSpPr>
              <p:nvPr/>
            </p:nvSpPr>
            <p:spPr bwMode="auto">
              <a:xfrm flipH="1" flipV="1">
                <a:off x="682" y="195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98" name="Line 1632"/>
              <p:cNvSpPr>
                <a:spLocks noChangeShapeType="1"/>
              </p:cNvSpPr>
              <p:nvPr/>
            </p:nvSpPr>
            <p:spPr bwMode="auto">
              <a:xfrm flipH="1" flipV="1">
                <a:off x="682" y="195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99" name="Line 1633"/>
              <p:cNvSpPr>
                <a:spLocks noChangeShapeType="1"/>
              </p:cNvSpPr>
              <p:nvPr/>
            </p:nvSpPr>
            <p:spPr bwMode="auto">
              <a:xfrm flipH="1" flipV="1">
                <a:off x="682" y="1955"/>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00" name="Line 1634"/>
              <p:cNvSpPr>
                <a:spLocks noChangeShapeType="1"/>
              </p:cNvSpPr>
              <p:nvPr/>
            </p:nvSpPr>
            <p:spPr bwMode="auto">
              <a:xfrm flipH="1" flipV="1">
                <a:off x="682" y="1957"/>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01" name="Line 1635"/>
              <p:cNvSpPr>
                <a:spLocks noChangeShapeType="1"/>
              </p:cNvSpPr>
              <p:nvPr/>
            </p:nvSpPr>
            <p:spPr bwMode="auto">
              <a:xfrm flipH="1" flipV="1">
                <a:off x="682" y="195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02" name="Line 1636"/>
              <p:cNvSpPr>
                <a:spLocks noChangeShapeType="1"/>
              </p:cNvSpPr>
              <p:nvPr/>
            </p:nvSpPr>
            <p:spPr bwMode="auto">
              <a:xfrm flipH="1" flipV="1">
                <a:off x="682" y="1961"/>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03" name="Line 1637"/>
              <p:cNvSpPr>
                <a:spLocks noChangeShapeType="1"/>
              </p:cNvSpPr>
              <p:nvPr/>
            </p:nvSpPr>
            <p:spPr bwMode="auto">
              <a:xfrm flipH="1" flipV="1">
                <a:off x="682" y="1963"/>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04" name="Line 1638"/>
              <p:cNvSpPr>
                <a:spLocks noChangeShapeType="1"/>
              </p:cNvSpPr>
              <p:nvPr/>
            </p:nvSpPr>
            <p:spPr bwMode="auto">
              <a:xfrm flipH="1" flipV="1">
                <a:off x="682" y="1965"/>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05" name="Line 1639"/>
              <p:cNvSpPr>
                <a:spLocks noChangeShapeType="1"/>
              </p:cNvSpPr>
              <p:nvPr/>
            </p:nvSpPr>
            <p:spPr bwMode="auto">
              <a:xfrm flipH="1" flipV="1">
                <a:off x="679" y="193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06" name="Line 1640"/>
              <p:cNvSpPr>
                <a:spLocks noChangeShapeType="1"/>
              </p:cNvSpPr>
              <p:nvPr/>
            </p:nvSpPr>
            <p:spPr bwMode="auto">
              <a:xfrm flipH="1" flipV="1">
                <a:off x="679" y="194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07" name="Line 1641"/>
              <p:cNvSpPr>
                <a:spLocks noChangeShapeType="1"/>
              </p:cNvSpPr>
              <p:nvPr/>
            </p:nvSpPr>
            <p:spPr bwMode="auto">
              <a:xfrm flipH="1" flipV="1">
                <a:off x="679" y="194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08" name="Line 1642"/>
              <p:cNvSpPr>
                <a:spLocks noChangeShapeType="1"/>
              </p:cNvSpPr>
              <p:nvPr/>
            </p:nvSpPr>
            <p:spPr bwMode="auto">
              <a:xfrm flipH="1" flipV="1">
                <a:off x="679" y="1945"/>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09" name="Line 1643"/>
              <p:cNvSpPr>
                <a:spLocks noChangeShapeType="1"/>
              </p:cNvSpPr>
              <p:nvPr/>
            </p:nvSpPr>
            <p:spPr bwMode="auto">
              <a:xfrm flipH="1" flipV="1">
                <a:off x="679" y="194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10" name="Line 1644"/>
              <p:cNvSpPr>
                <a:spLocks noChangeShapeType="1"/>
              </p:cNvSpPr>
              <p:nvPr/>
            </p:nvSpPr>
            <p:spPr bwMode="auto">
              <a:xfrm flipH="1" flipV="1">
                <a:off x="679" y="1949"/>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11" name="Line 1645"/>
              <p:cNvSpPr>
                <a:spLocks noChangeShapeType="1"/>
              </p:cNvSpPr>
              <p:nvPr/>
            </p:nvSpPr>
            <p:spPr bwMode="auto">
              <a:xfrm flipH="1" flipV="1">
                <a:off x="679" y="1951"/>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12" name="Line 1646"/>
              <p:cNvSpPr>
                <a:spLocks noChangeShapeType="1"/>
              </p:cNvSpPr>
              <p:nvPr/>
            </p:nvSpPr>
            <p:spPr bwMode="auto">
              <a:xfrm flipH="1" flipV="1">
                <a:off x="679" y="1953"/>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13" name="Line 1647"/>
              <p:cNvSpPr>
                <a:spLocks noChangeShapeType="1"/>
              </p:cNvSpPr>
              <p:nvPr/>
            </p:nvSpPr>
            <p:spPr bwMode="auto">
              <a:xfrm flipH="1" flipV="1">
                <a:off x="679" y="1955"/>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14" name="Line 1648"/>
              <p:cNvSpPr>
                <a:spLocks noChangeShapeType="1"/>
              </p:cNvSpPr>
              <p:nvPr/>
            </p:nvSpPr>
            <p:spPr bwMode="auto">
              <a:xfrm flipH="1" flipV="1">
                <a:off x="679" y="1957"/>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15" name="Line 1649"/>
              <p:cNvSpPr>
                <a:spLocks noChangeShapeType="1"/>
              </p:cNvSpPr>
              <p:nvPr/>
            </p:nvSpPr>
            <p:spPr bwMode="auto">
              <a:xfrm flipH="1" flipV="1">
                <a:off x="679" y="1958"/>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16" name="Line 1650"/>
              <p:cNvSpPr>
                <a:spLocks noChangeShapeType="1"/>
              </p:cNvSpPr>
              <p:nvPr/>
            </p:nvSpPr>
            <p:spPr bwMode="auto">
              <a:xfrm flipH="1" flipV="1">
                <a:off x="679" y="1960"/>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17" name="Line 1651"/>
              <p:cNvSpPr>
                <a:spLocks noChangeShapeType="1"/>
              </p:cNvSpPr>
              <p:nvPr/>
            </p:nvSpPr>
            <p:spPr bwMode="auto">
              <a:xfrm flipH="1" flipV="1">
                <a:off x="679" y="1962"/>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18" name="Line 1652"/>
              <p:cNvSpPr>
                <a:spLocks noChangeShapeType="1"/>
              </p:cNvSpPr>
              <p:nvPr/>
            </p:nvSpPr>
            <p:spPr bwMode="auto">
              <a:xfrm flipH="1" flipV="1">
                <a:off x="679" y="1964"/>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19" name="Freeform 1653"/>
              <p:cNvSpPr>
                <a:spLocks/>
              </p:cNvSpPr>
              <p:nvPr/>
            </p:nvSpPr>
            <p:spPr bwMode="auto">
              <a:xfrm>
                <a:off x="652" y="1910"/>
                <a:ext cx="8" cy="58"/>
              </a:xfrm>
              <a:custGeom>
                <a:avLst/>
                <a:gdLst>
                  <a:gd name="T0" fmla="*/ 8 w 135"/>
                  <a:gd name="T1" fmla="*/ 0 h 520"/>
                  <a:gd name="T2" fmla="*/ 0 w 135"/>
                  <a:gd name="T3" fmla="*/ 1 h 520"/>
                  <a:gd name="T4" fmla="*/ 0 w 135"/>
                  <a:gd name="T5" fmla="*/ 58 h 520"/>
                  <a:gd name="T6" fmla="*/ 8 w 135"/>
                  <a:gd name="T7" fmla="*/ 57 h 520"/>
                  <a:gd name="T8" fmla="*/ 8 w 135"/>
                  <a:gd name="T9" fmla="*/ 0 h 5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520">
                    <a:moveTo>
                      <a:pt x="135" y="0"/>
                    </a:moveTo>
                    <a:lnTo>
                      <a:pt x="0" y="6"/>
                    </a:lnTo>
                    <a:lnTo>
                      <a:pt x="0" y="520"/>
                    </a:lnTo>
                    <a:lnTo>
                      <a:pt x="135" y="514"/>
                    </a:lnTo>
                    <a:lnTo>
                      <a:pt x="135" y="0"/>
                    </a:lnTo>
                    <a:close/>
                  </a:path>
                </a:pathLst>
              </a:custGeom>
              <a:solidFill>
                <a:srgbClr val="0000FF"/>
              </a:solidFill>
              <a:ln w="0">
                <a:solidFill>
                  <a:srgbClr val="000000"/>
                </a:solidFill>
                <a:prstDash val="solid"/>
                <a:round/>
                <a:headEnd/>
                <a:tailEnd/>
              </a:ln>
            </p:spPr>
            <p:txBody>
              <a:bodyPr/>
              <a:lstStyle/>
              <a:p>
                <a:endParaRPr lang="en-US" dirty="0"/>
              </a:p>
            </p:txBody>
          </p:sp>
          <p:sp>
            <p:nvSpPr>
              <p:cNvPr id="16720" name="Line 1654"/>
              <p:cNvSpPr>
                <a:spLocks noChangeShapeType="1"/>
              </p:cNvSpPr>
              <p:nvPr/>
            </p:nvSpPr>
            <p:spPr bwMode="auto">
              <a:xfrm flipV="1">
                <a:off x="653" y="191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21" name="Line 1655"/>
              <p:cNvSpPr>
                <a:spLocks noChangeShapeType="1"/>
              </p:cNvSpPr>
              <p:nvPr/>
            </p:nvSpPr>
            <p:spPr bwMode="auto">
              <a:xfrm flipV="1">
                <a:off x="653" y="1913"/>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22" name="Line 1656"/>
              <p:cNvSpPr>
                <a:spLocks noChangeShapeType="1"/>
              </p:cNvSpPr>
              <p:nvPr/>
            </p:nvSpPr>
            <p:spPr bwMode="auto">
              <a:xfrm flipV="1">
                <a:off x="653" y="1915"/>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23" name="Line 1657"/>
              <p:cNvSpPr>
                <a:spLocks noChangeShapeType="1"/>
              </p:cNvSpPr>
              <p:nvPr/>
            </p:nvSpPr>
            <p:spPr bwMode="auto">
              <a:xfrm flipV="1">
                <a:off x="653" y="1917"/>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24" name="Line 1658"/>
              <p:cNvSpPr>
                <a:spLocks noChangeShapeType="1"/>
              </p:cNvSpPr>
              <p:nvPr/>
            </p:nvSpPr>
            <p:spPr bwMode="auto">
              <a:xfrm flipV="1">
                <a:off x="653" y="191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25" name="Line 1659"/>
              <p:cNvSpPr>
                <a:spLocks noChangeShapeType="1"/>
              </p:cNvSpPr>
              <p:nvPr/>
            </p:nvSpPr>
            <p:spPr bwMode="auto">
              <a:xfrm flipV="1">
                <a:off x="653" y="192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26" name="Line 1660"/>
              <p:cNvSpPr>
                <a:spLocks noChangeShapeType="1"/>
              </p:cNvSpPr>
              <p:nvPr/>
            </p:nvSpPr>
            <p:spPr bwMode="auto">
              <a:xfrm flipV="1">
                <a:off x="653" y="1923"/>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27" name="Line 1661"/>
              <p:cNvSpPr>
                <a:spLocks noChangeShapeType="1"/>
              </p:cNvSpPr>
              <p:nvPr/>
            </p:nvSpPr>
            <p:spPr bwMode="auto">
              <a:xfrm flipV="1">
                <a:off x="653" y="1925"/>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28" name="Line 1662"/>
              <p:cNvSpPr>
                <a:spLocks noChangeShapeType="1"/>
              </p:cNvSpPr>
              <p:nvPr/>
            </p:nvSpPr>
            <p:spPr bwMode="auto">
              <a:xfrm flipV="1">
                <a:off x="653" y="1927"/>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29" name="Line 1663"/>
              <p:cNvSpPr>
                <a:spLocks noChangeShapeType="1"/>
              </p:cNvSpPr>
              <p:nvPr/>
            </p:nvSpPr>
            <p:spPr bwMode="auto">
              <a:xfrm flipV="1">
                <a:off x="653" y="192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30" name="Line 1664"/>
              <p:cNvSpPr>
                <a:spLocks noChangeShapeType="1"/>
              </p:cNvSpPr>
              <p:nvPr/>
            </p:nvSpPr>
            <p:spPr bwMode="auto">
              <a:xfrm flipV="1">
                <a:off x="653" y="1931"/>
                <a:ext cx="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31" name="Line 1665"/>
              <p:cNvSpPr>
                <a:spLocks noChangeShapeType="1"/>
              </p:cNvSpPr>
              <p:nvPr/>
            </p:nvSpPr>
            <p:spPr bwMode="auto">
              <a:xfrm flipV="1">
                <a:off x="653" y="1933"/>
                <a:ext cx="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32" name="Line 1666"/>
              <p:cNvSpPr>
                <a:spLocks noChangeShapeType="1"/>
              </p:cNvSpPr>
              <p:nvPr/>
            </p:nvSpPr>
            <p:spPr bwMode="auto">
              <a:xfrm flipV="1">
                <a:off x="653" y="1940"/>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33" name="Line 1667"/>
              <p:cNvSpPr>
                <a:spLocks noChangeShapeType="1"/>
              </p:cNvSpPr>
              <p:nvPr/>
            </p:nvSpPr>
            <p:spPr bwMode="auto">
              <a:xfrm flipV="1">
                <a:off x="653" y="1942"/>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34" name="Line 1668"/>
              <p:cNvSpPr>
                <a:spLocks noChangeShapeType="1"/>
              </p:cNvSpPr>
              <p:nvPr/>
            </p:nvSpPr>
            <p:spPr bwMode="auto">
              <a:xfrm flipV="1">
                <a:off x="653" y="1944"/>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35" name="Line 1669"/>
              <p:cNvSpPr>
                <a:spLocks noChangeShapeType="1"/>
              </p:cNvSpPr>
              <p:nvPr/>
            </p:nvSpPr>
            <p:spPr bwMode="auto">
              <a:xfrm flipV="1">
                <a:off x="653" y="1946"/>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36" name="Line 1670"/>
              <p:cNvSpPr>
                <a:spLocks noChangeShapeType="1"/>
              </p:cNvSpPr>
              <p:nvPr/>
            </p:nvSpPr>
            <p:spPr bwMode="auto">
              <a:xfrm flipV="1">
                <a:off x="653" y="1948"/>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37" name="Line 1671"/>
              <p:cNvSpPr>
                <a:spLocks noChangeShapeType="1"/>
              </p:cNvSpPr>
              <p:nvPr/>
            </p:nvSpPr>
            <p:spPr bwMode="auto">
              <a:xfrm flipV="1">
                <a:off x="653" y="1950"/>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38" name="Line 1672"/>
              <p:cNvSpPr>
                <a:spLocks noChangeShapeType="1"/>
              </p:cNvSpPr>
              <p:nvPr/>
            </p:nvSpPr>
            <p:spPr bwMode="auto">
              <a:xfrm flipV="1">
                <a:off x="653" y="1952"/>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39" name="Line 1673"/>
              <p:cNvSpPr>
                <a:spLocks noChangeShapeType="1"/>
              </p:cNvSpPr>
              <p:nvPr/>
            </p:nvSpPr>
            <p:spPr bwMode="auto">
              <a:xfrm flipV="1">
                <a:off x="653" y="1954"/>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40" name="Line 1674"/>
              <p:cNvSpPr>
                <a:spLocks noChangeShapeType="1"/>
              </p:cNvSpPr>
              <p:nvPr/>
            </p:nvSpPr>
            <p:spPr bwMode="auto">
              <a:xfrm flipV="1">
                <a:off x="653" y="1955"/>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41" name="Line 1675"/>
              <p:cNvSpPr>
                <a:spLocks noChangeShapeType="1"/>
              </p:cNvSpPr>
              <p:nvPr/>
            </p:nvSpPr>
            <p:spPr bwMode="auto">
              <a:xfrm flipV="1">
                <a:off x="653" y="195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42" name="Line 1676"/>
              <p:cNvSpPr>
                <a:spLocks noChangeShapeType="1"/>
              </p:cNvSpPr>
              <p:nvPr/>
            </p:nvSpPr>
            <p:spPr bwMode="auto">
              <a:xfrm flipV="1">
                <a:off x="653" y="195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43" name="Line 1677"/>
              <p:cNvSpPr>
                <a:spLocks noChangeShapeType="1"/>
              </p:cNvSpPr>
              <p:nvPr/>
            </p:nvSpPr>
            <p:spPr bwMode="auto">
              <a:xfrm flipV="1">
                <a:off x="653" y="1961"/>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44" name="Line 1678"/>
              <p:cNvSpPr>
                <a:spLocks noChangeShapeType="1"/>
              </p:cNvSpPr>
              <p:nvPr/>
            </p:nvSpPr>
            <p:spPr bwMode="auto">
              <a:xfrm flipV="1">
                <a:off x="653" y="1963"/>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45" name="Line 1679"/>
              <p:cNvSpPr>
                <a:spLocks noChangeShapeType="1"/>
              </p:cNvSpPr>
              <p:nvPr/>
            </p:nvSpPr>
            <p:spPr bwMode="auto">
              <a:xfrm flipV="1">
                <a:off x="653" y="1965"/>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46" name="Line 1680"/>
              <p:cNvSpPr>
                <a:spLocks noChangeShapeType="1"/>
              </p:cNvSpPr>
              <p:nvPr/>
            </p:nvSpPr>
            <p:spPr bwMode="auto">
              <a:xfrm flipV="1">
                <a:off x="656" y="1940"/>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47" name="Line 1681"/>
              <p:cNvSpPr>
                <a:spLocks noChangeShapeType="1"/>
              </p:cNvSpPr>
              <p:nvPr/>
            </p:nvSpPr>
            <p:spPr bwMode="auto">
              <a:xfrm flipV="1">
                <a:off x="656" y="1942"/>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48" name="Line 1682"/>
              <p:cNvSpPr>
                <a:spLocks noChangeShapeType="1"/>
              </p:cNvSpPr>
              <p:nvPr/>
            </p:nvSpPr>
            <p:spPr bwMode="auto">
              <a:xfrm flipV="1">
                <a:off x="656" y="1944"/>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49" name="Line 1683"/>
              <p:cNvSpPr>
                <a:spLocks noChangeShapeType="1"/>
              </p:cNvSpPr>
              <p:nvPr/>
            </p:nvSpPr>
            <p:spPr bwMode="auto">
              <a:xfrm flipV="1">
                <a:off x="656" y="1946"/>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50" name="Line 1684"/>
              <p:cNvSpPr>
                <a:spLocks noChangeShapeType="1"/>
              </p:cNvSpPr>
              <p:nvPr/>
            </p:nvSpPr>
            <p:spPr bwMode="auto">
              <a:xfrm flipV="1">
                <a:off x="656" y="1948"/>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51" name="Line 1685"/>
              <p:cNvSpPr>
                <a:spLocks noChangeShapeType="1"/>
              </p:cNvSpPr>
              <p:nvPr/>
            </p:nvSpPr>
            <p:spPr bwMode="auto">
              <a:xfrm flipV="1">
                <a:off x="656" y="1949"/>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52" name="Line 1686"/>
              <p:cNvSpPr>
                <a:spLocks noChangeShapeType="1"/>
              </p:cNvSpPr>
              <p:nvPr/>
            </p:nvSpPr>
            <p:spPr bwMode="auto">
              <a:xfrm flipV="1">
                <a:off x="656" y="195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53" name="Line 1687"/>
              <p:cNvSpPr>
                <a:spLocks noChangeShapeType="1"/>
              </p:cNvSpPr>
              <p:nvPr/>
            </p:nvSpPr>
            <p:spPr bwMode="auto">
              <a:xfrm flipV="1">
                <a:off x="656" y="195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54" name="Line 1688"/>
              <p:cNvSpPr>
                <a:spLocks noChangeShapeType="1"/>
              </p:cNvSpPr>
              <p:nvPr/>
            </p:nvSpPr>
            <p:spPr bwMode="auto">
              <a:xfrm flipV="1">
                <a:off x="656" y="1955"/>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55" name="Line 1689"/>
              <p:cNvSpPr>
                <a:spLocks noChangeShapeType="1"/>
              </p:cNvSpPr>
              <p:nvPr/>
            </p:nvSpPr>
            <p:spPr bwMode="auto">
              <a:xfrm flipV="1">
                <a:off x="656" y="195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56" name="Line 1690"/>
              <p:cNvSpPr>
                <a:spLocks noChangeShapeType="1"/>
              </p:cNvSpPr>
              <p:nvPr/>
            </p:nvSpPr>
            <p:spPr bwMode="auto">
              <a:xfrm flipV="1">
                <a:off x="656" y="1959"/>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57" name="Line 1691"/>
              <p:cNvSpPr>
                <a:spLocks noChangeShapeType="1"/>
              </p:cNvSpPr>
              <p:nvPr/>
            </p:nvSpPr>
            <p:spPr bwMode="auto">
              <a:xfrm flipV="1">
                <a:off x="656" y="1961"/>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58" name="Line 1692"/>
              <p:cNvSpPr>
                <a:spLocks noChangeShapeType="1"/>
              </p:cNvSpPr>
              <p:nvPr/>
            </p:nvSpPr>
            <p:spPr bwMode="auto">
              <a:xfrm flipV="1">
                <a:off x="656" y="1963"/>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59" name="Line 1693"/>
              <p:cNvSpPr>
                <a:spLocks noChangeShapeType="1"/>
              </p:cNvSpPr>
              <p:nvPr/>
            </p:nvSpPr>
            <p:spPr bwMode="auto">
              <a:xfrm flipV="1">
                <a:off x="656" y="1964"/>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60" name="Rectangle 1694"/>
              <p:cNvSpPr>
                <a:spLocks noChangeArrowheads="1"/>
              </p:cNvSpPr>
              <p:nvPr/>
            </p:nvSpPr>
            <p:spPr bwMode="auto">
              <a:xfrm>
                <a:off x="666" y="1911"/>
                <a:ext cx="1" cy="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761" name="Rectangle 1695"/>
              <p:cNvSpPr>
                <a:spLocks noChangeArrowheads="1"/>
              </p:cNvSpPr>
              <p:nvPr/>
            </p:nvSpPr>
            <p:spPr bwMode="auto">
              <a:xfrm>
                <a:off x="671" y="1911"/>
                <a:ext cx="1" cy="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762" name="Rectangle 1696"/>
              <p:cNvSpPr>
                <a:spLocks noChangeArrowheads="1"/>
              </p:cNvSpPr>
              <p:nvPr/>
            </p:nvSpPr>
            <p:spPr bwMode="auto">
              <a:xfrm>
                <a:off x="662" y="1924"/>
                <a:ext cx="14"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763" name="Rectangle 1697"/>
              <p:cNvSpPr>
                <a:spLocks noChangeArrowheads="1"/>
              </p:cNvSpPr>
              <p:nvPr/>
            </p:nvSpPr>
            <p:spPr bwMode="auto">
              <a:xfrm>
                <a:off x="662" y="1937"/>
                <a:ext cx="14"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764" name="Rectangle 1698"/>
              <p:cNvSpPr>
                <a:spLocks noChangeArrowheads="1"/>
              </p:cNvSpPr>
              <p:nvPr/>
            </p:nvSpPr>
            <p:spPr bwMode="auto">
              <a:xfrm>
                <a:off x="662" y="1951"/>
                <a:ext cx="14"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765" name="Rectangle 1699"/>
              <p:cNvSpPr>
                <a:spLocks noChangeArrowheads="1"/>
              </p:cNvSpPr>
              <p:nvPr/>
            </p:nvSpPr>
            <p:spPr bwMode="auto">
              <a:xfrm>
                <a:off x="656" y="1903"/>
                <a:ext cx="25"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766" name="Rectangle 1700"/>
              <p:cNvSpPr>
                <a:spLocks noChangeArrowheads="1"/>
              </p:cNvSpPr>
              <p:nvPr/>
            </p:nvSpPr>
            <p:spPr bwMode="auto">
              <a:xfrm>
                <a:off x="656" y="1903"/>
                <a:ext cx="25"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767" name="Rectangle 1701"/>
              <p:cNvSpPr>
                <a:spLocks noChangeArrowheads="1"/>
              </p:cNvSpPr>
              <p:nvPr/>
            </p:nvSpPr>
            <p:spPr bwMode="auto">
              <a:xfrm>
                <a:off x="607" y="1903"/>
                <a:ext cx="21" cy="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768" name="Rectangle 1702"/>
              <p:cNvSpPr>
                <a:spLocks noChangeArrowheads="1"/>
              </p:cNvSpPr>
              <p:nvPr/>
            </p:nvSpPr>
            <p:spPr bwMode="auto">
              <a:xfrm>
                <a:off x="611" y="1911"/>
                <a:ext cx="13"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769" name="Freeform 1703"/>
              <p:cNvSpPr>
                <a:spLocks/>
              </p:cNvSpPr>
              <p:nvPr/>
            </p:nvSpPr>
            <p:spPr bwMode="auto">
              <a:xfrm>
                <a:off x="626" y="1909"/>
                <a:ext cx="8" cy="58"/>
              </a:xfrm>
              <a:custGeom>
                <a:avLst/>
                <a:gdLst>
                  <a:gd name="T0" fmla="*/ 0 w 134"/>
                  <a:gd name="T1" fmla="*/ 0 h 520"/>
                  <a:gd name="T2" fmla="*/ 8 w 134"/>
                  <a:gd name="T3" fmla="*/ 1 h 520"/>
                  <a:gd name="T4" fmla="*/ 8 w 134"/>
                  <a:gd name="T5" fmla="*/ 58 h 520"/>
                  <a:gd name="T6" fmla="*/ 0 w 134"/>
                  <a:gd name="T7" fmla="*/ 57 h 520"/>
                  <a:gd name="T8" fmla="*/ 0 w 134"/>
                  <a:gd name="T9" fmla="*/ 0 h 5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520">
                    <a:moveTo>
                      <a:pt x="0" y="0"/>
                    </a:moveTo>
                    <a:lnTo>
                      <a:pt x="134" y="6"/>
                    </a:lnTo>
                    <a:lnTo>
                      <a:pt x="134" y="520"/>
                    </a:lnTo>
                    <a:lnTo>
                      <a:pt x="0" y="514"/>
                    </a:lnTo>
                    <a:lnTo>
                      <a:pt x="0" y="0"/>
                    </a:lnTo>
                    <a:close/>
                  </a:path>
                </a:pathLst>
              </a:custGeom>
              <a:solidFill>
                <a:srgbClr val="0000FF"/>
              </a:solidFill>
              <a:ln w="0">
                <a:solidFill>
                  <a:srgbClr val="000000"/>
                </a:solidFill>
                <a:prstDash val="solid"/>
                <a:round/>
                <a:headEnd/>
                <a:tailEnd/>
              </a:ln>
            </p:spPr>
            <p:txBody>
              <a:bodyPr/>
              <a:lstStyle/>
              <a:p>
                <a:endParaRPr lang="en-US" dirty="0"/>
              </a:p>
            </p:txBody>
          </p:sp>
          <p:sp>
            <p:nvSpPr>
              <p:cNvPr id="16770" name="Line 1704"/>
              <p:cNvSpPr>
                <a:spLocks noChangeShapeType="1"/>
              </p:cNvSpPr>
              <p:nvPr/>
            </p:nvSpPr>
            <p:spPr bwMode="auto">
              <a:xfrm flipH="1" flipV="1">
                <a:off x="627" y="1910"/>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71" name="Line 1705"/>
              <p:cNvSpPr>
                <a:spLocks noChangeShapeType="1"/>
              </p:cNvSpPr>
              <p:nvPr/>
            </p:nvSpPr>
            <p:spPr bwMode="auto">
              <a:xfrm flipH="1" flipV="1">
                <a:off x="627" y="191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72" name="Line 1706"/>
              <p:cNvSpPr>
                <a:spLocks noChangeShapeType="1"/>
              </p:cNvSpPr>
              <p:nvPr/>
            </p:nvSpPr>
            <p:spPr bwMode="auto">
              <a:xfrm flipH="1" flipV="1">
                <a:off x="627" y="191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73" name="Line 1707"/>
              <p:cNvSpPr>
                <a:spLocks noChangeShapeType="1"/>
              </p:cNvSpPr>
              <p:nvPr/>
            </p:nvSpPr>
            <p:spPr bwMode="auto">
              <a:xfrm flipH="1" flipV="1">
                <a:off x="627" y="1916"/>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74" name="Line 1708"/>
              <p:cNvSpPr>
                <a:spLocks noChangeShapeType="1"/>
              </p:cNvSpPr>
              <p:nvPr/>
            </p:nvSpPr>
            <p:spPr bwMode="auto">
              <a:xfrm flipH="1" flipV="1">
                <a:off x="627" y="191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75" name="Line 1709"/>
              <p:cNvSpPr>
                <a:spLocks noChangeShapeType="1"/>
              </p:cNvSpPr>
              <p:nvPr/>
            </p:nvSpPr>
            <p:spPr bwMode="auto">
              <a:xfrm flipH="1" flipV="1">
                <a:off x="627" y="1920"/>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76" name="Line 1710"/>
              <p:cNvSpPr>
                <a:spLocks noChangeShapeType="1"/>
              </p:cNvSpPr>
              <p:nvPr/>
            </p:nvSpPr>
            <p:spPr bwMode="auto">
              <a:xfrm flipH="1" flipV="1">
                <a:off x="627" y="1922"/>
                <a:ext cx="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77" name="Line 1711"/>
              <p:cNvSpPr>
                <a:spLocks noChangeShapeType="1"/>
              </p:cNvSpPr>
              <p:nvPr/>
            </p:nvSpPr>
            <p:spPr bwMode="auto">
              <a:xfrm flipH="1" flipV="1">
                <a:off x="627" y="192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78" name="Line 1712"/>
              <p:cNvSpPr>
                <a:spLocks noChangeShapeType="1"/>
              </p:cNvSpPr>
              <p:nvPr/>
            </p:nvSpPr>
            <p:spPr bwMode="auto">
              <a:xfrm flipH="1" flipV="1">
                <a:off x="627" y="1926"/>
                <a:ext cx="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79" name="Line 1713"/>
              <p:cNvSpPr>
                <a:spLocks noChangeShapeType="1"/>
              </p:cNvSpPr>
              <p:nvPr/>
            </p:nvSpPr>
            <p:spPr bwMode="auto">
              <a:xfrm flipH="1" flipV="1">
                <a:off x="627" y="1927"/>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80" name="Line 1714"/>
              <p:cNvSpPr>
                <a:spLocks noChangeShapeType="1"/>
              </p:cNvSpPr>
              <p:nvPr/>
            </p:nvSpPr>
            <p:spPr bwMode="auto">
              <a:xfrm flipH="1" flipV="1">
                <a:off x="627" y="1929"/>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81" name="Line 1715"/>
              <p:cNvSpPr>
                <a:spLocks noChangeShapeType="1"/>
              </p:cNvSpPr>
              <p:nvPr/>
            </p:nvSpPr>
            <p:spPr bwMode="auto">
              <a:xfrm flipH="1" flipV="1">
                <a:off x="627" y="193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82" name="Line 1716"/>
              <p:cNvSpPr>
                <a:spLocks noChangeShapeType="1"/>
              </p:cNvSpPr>
              <p:nvPr/>
            </p:nvSpPr>
            <p:spPr bwMode="auto">
              <a:xfrm flipH="1" flipV="1">
                <a:off x="630" y="193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83" name="Line 1717"/>
              <p:cNvSpPr>
                <a:spLocks noChangeShapeType="1"/>
              </p:cNvSpPr>
              <p:nvPr/>
            </p:nvSpPr>
            <p:spPr bwMode="auto">
              <a:xfrm flipH="1" flipV="1">
                <a:off x="630" y="194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84" name="Line 1718"/>
              <p:cNvSpPr>
                <a:spLocks noChangeShapeType="1"/>
              </p:cNvSpPr>
              <p:nvPr/>
            </p:nvSpPr>
            <p:spPr bwMode="auto">
              <a:xfrm flipH="1" flipV="1">
                <a:off x="630" y="1943"/>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85" name="Line 1719"/>
              <p:cNvSpPr>
                <a:spLocks noChangeShapeType="1"/>
              </p:cNvSpPr>
              <p:nvPr/>
            </p:nvSpPr>
            <p:spPr bwMode="auto">
              <a:xfrm flipH="1" flipV="1">
                <a:off x="630" y="1945"/>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86" name="Line 1720"/>
              <p:cNvSpPr>
                <a:spLocks noChangeShapeType="1"/>
              </p:cNvSpPr>
              <p:nvPr/>
            </p:nvSpPr>
            <p:spPr bwMode="auto">
              <a:xfrm flipH="1" flipV="1">
                <a:off x="630" y="1947"/>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87" name="Line 1721"/>
              <p:cNvSpPr>
                <a:spLocks noChangeShapeType="1"/>
              </p:cNvSpPr>
              <p:nvPr/>
            </p:nvSpPr>
            <p:spPr bwMode="auto">
              <a:xfrm flipH="1" flipV="1">
                <a:off x="630" y="1948"/>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88" name="Line 1722"/>
              <p:cNvSpPr>
                <a:spLocks noChangeShapeType="1"/>
              </p:cNvSpPr>
              <p:nvPr/>
            </p:nvSpPr>
            <p:spPr bwMode="auto">
              <a:xfrm flipH="1" flipV="1">
                <a:off x="630" y="1950"/>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89" name="Line 1723"/>
              <p:cNvSpPr>
                <a:spLocks noChangeShapeType="1"/>
              </p:cNvSpPr>
              <p:nvPr/>
            </p:nvSpPr>
            <p:spPr bwMode="auto">
              <a:xfrm flipH="1" flipV="1">
                <a:off x="630" y="1952"/>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90" name="Line 1724"/>
              <p:cNvSpPr>
                <a:spLocks noChangeShapeType="1"/>
              </p:cNvSpPr>
              <p:nvPr/>
            </p:nvSpPr>
            <p:spPr bwMode="auto">
              <a:xfrm flipH="1" flipV="1">
                <a:off x="630" y="1954"/>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91" name="Line 1725"/>
              <p:cNvSpPr>
                <a:spLocks noChangeShapeType="1"/>
              </p:cNvSpPr>
              <p:nvPr/>
            </p:nvSpPr>
            <p:spPr bwMode="auto">
              <a:xfrm flipH="1" flipV="1">
                <a:off x="630" y="1956"/>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92" name="Line 1726"/>
              <p:cNvSpPr>
                <a:spLocks noChangeShapeType="1"/>
              </p:cNvSpPr>
              <p:nvPr/>
            </p:nvSpPr>
            <p:spPr bwMode="auto">
              <a:xfrm flipH="1" flipV="1">
                <a:off x="630" y="1958"/>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93" name="Line 1727"/>
              <p:cNvSpPr>
                <a:spLocks noChangeShapeType="1"/>
              </p:cNvSpPr>
              <p:nvPr/>
            </p:nvSpPr>
            <p:spPr bwMode="auto">
              <a:xfrm flipH="1" flipV="1">
                <a:off x="630" y="1960"/>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94" name="Line 1728"/>
              <p:cNvSpPr>
                <a:spLocks noChangeShapeType="1"/>
              </p:cNvSpPr>
              <p:nvPr/>
            </p:nvSpPr>
            <p:spPr bwMode="auto">
              <a:xfrm flipH="1" flipV="1">
                <a:off x="630" y="1962"/>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95" name="Line 1729"/>
              <p:cNvSpPr>
                <a:spLocks noChangeShapeType="1"/>
              </p:cNvSpPr>
              <p:nvPr/>
            </p:nvSpPr>
            <p:spPr bwMode="auto">
              <a:xfrm flipH="1" flipV="1">
                <a:off x="630" y="1964"/>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96" name="Line 1730"/>
              <p:cNvSpPr>
                <a:spLocks noChangeShapeType="1"/>
              </p:cNvSpPr>
              <p:nvPr/>
            </p:nvSpPr>
            <p:spPr bwMode="auto">
              <a:xfrm flipH="1" flipV="1">
                <a:off x="627" y="1939"/>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97" name="Line 1731"/>
              <p:cNvSpPr>
                <a:spLocks noChangeShapeType="1"/>
              </p:cNvSpPr>
              <p:nvPr/>
            </p:nvSpPr>
            <p:spPr bwMode="auto">
              <a:xfrm flipH="1" flipV="1">
                <a:off x="627" y="194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98" name="Line 1732"/>
              <p:cNvSpPr>
                <a:spLocks noChangeShapeType="1"/>
              </p:cNvSpPr>
              <p:nvPr/>
            </p:nvSpPr>
            <p:spPr bwMode="auto">
              <a:xfrm flipH="1" flipV="1">
                <a:off x="627" y="194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799" name="Line 1733"/>
              <p:cNvSpPr>
                <a:spLocks noChangeShapeType="1"/>
              </p:cNvSpPr>
              <p:nvPr/>
            </p:nvSpPr>
            <p:spPr bwMode="auto">
              <a:xfrm flipH="1" flipV="1">
                <a:off x="627" y="1944"/>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00" name="Line 1734"/>
              <p:cNvSpPr>
                <a:spLocks noChangeShapeType="1"/>
              </p:cNvSpPr>
              <p:nvPr/>
            </p:nvSpPr>
            <p:spPr bwMode="auto">
              <a:xfrm flipH="1" flipV="1">
                <a:off x="627" y="194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01" name="Line 1735"/>
              <p:cNvSpPr>
                <a:spLocks noChangeShapeType="1"/>
              </p:cNvSpPr>
              <p:nvPr/>
            </p:nvSpPr>
            <p:spPr bwMode="auto">
              <a:xfrm flipH="1" flipV="1">
                <a:off x="627" y="1948"/>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02" name="Line 1736"/>
              <p:cNvSpPr>
                <a:spLocks noChangeShapeType="1"/>
              </p:cNvSpPr>
              <p:nvPr/>
            </p:nvSpPr>
            <p:spPr bwMode="auto">
              <a:xfrm flipH="1" flipV="1">
                <a:off x="627" y="1950"/>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03" name="Line 1737"/>
              <p:cNvSpPr>
                <a:spLocks noChangeShapeType="1"/>
              </p:cNvSpPr>
              <p:nvPr/>
            </p:nvSpPr>
            <p:spPr bwMode="auto">
              <a:xfrm flipH="1" flipV="1">
                <a:off x="627" y="1952"/>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04" name="Line 1738"/>
              <p:cNvSpPr>
                <a:spLocks noChangeShapeType="1"/>
              </p:cNvSpPr>
              <p:nvPr/>
            </p:nvSpPr>
            <p:spPr bwMode="auto">
              <a:xfrm flipH="1" flipV="1">
                <a:off x="627" y="1954"/>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05" name="Line 1739"/>
              <p:cNvSpPr>
                <a:spLocks noChangeShapeType="1"/>
              </p:cNvSpPr>
              <p:nvPr/>
            </p:nvSpPr>
            <p:spPr bwMode="auto">
              <a:xfrm flipH="1" flipV="1">
                <a:off x="627" y="1956"/>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06" name="Line 1740"/>
              <p:cNvSpPr>
                <a:spLocks noChangeShapeType="1"/>
              </p:cNvSpPr>
              <p:nvPr/>
            </p:nvSpPr>
            <p:spPr bwMode="auto">
              <a:xfrm flipH="1" flipV="1">
                <a:off x="627" y="195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07" name="Line 1741"/>
              <p:cNvSpPr>
                <a:spLocks noChangeShapeType="1"/>
              </p:cNvSpPr>
              <p:nvPr/>
            </p:nvSpPr>
            <p:spPr bwMode="auto">
              <a:xfrm flipH="1" flipV="1">
                <a:off x="627" y="1959"/>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08" name="Line 1742"/>
              <p:cNvSpPr>
                <a:spLocks noChangeShapeType="1"/>
              </p:cNvSpPr>
              <p:nvPr/>
            </p:nvSpPr>
            <p:spPr bwMode="auto">
              <a:xfrm flipH="1" flipV="1">
                <a:off x="627" y="196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09" name="Line 1743"/>
              <p:cNvSpPr>
                <a:spLocks noChangeShapeType="1"/>
              </p:cNvSpPr>
              <p:nvPr/>
            </p:nvSpPr>
            <p:spPr bwMode="auto">
              <a:xfrm flipH="1" flipV="1">
                <a:off x="627" y="196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10" name="Freeform 1744"/>
              <p:cNvSpPr>
                <a:spLocks/>
              </p:cNvSpPr>
              <p:nvPr/>
            </p:nvSpPr>
            <p:spPr bwMode="auto">
              <a:xfrm>
                <a:off x="601" y="1909"/>
                <a:ext cx="8" cy="57"/>
              </a:xfrm>
              <a:custGeom>
                <a:avLst/>
                <a:gdLst>
                  <a:gd name="T0" fmla="*/ 8 w 135"/>
                  <a:gd name="T1" fmla="*/ 0 h 519"/>
                  <a:gd name="T2" fmla="*/ 0 w 135"/>
                  <a:gd name="T3" fmla="*/ 1 h 519"/>
                  <a:gd name="T4" fmla="*/ 0 w 135"/>
                  <a:gd name="T5" fmla="*/ 57 h 519"/>
                  <a:gd name="T6" fmla="*/ 8 w 135"/>
                  <a:gd name="T7" fmla="*/ 56 h 519"/>
                  <a:gd name="T8" fmla="*/ 8 w 135"/>
                  <a:gd name="T9" fmla="*/ 0 h 5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519">
                    <a:moveTo>
                      <a:pt x="135" y="0"/>
                    </a:moveTo>
                    <a:lnTo>
                      <a:pt x="0" y="6"/>
                    </a:lnTo>
                    <a:lnTo>
                      <a:pt x="0" y="519"/>
                    </a:lnTo>
                    <a:lnTo>
                      <a:pt x="135" y="513"/>
                    </a:lnTo>
                    <a:lnTo>
                      <a:pt x="135" y="0"/>
                    </a:lnTo>
                    <a:close/>
                  </a:path>
                </a:pathLst>
              </a:custGeom>
              <a:solidFill>
                <a:srgbClr val="0000FF"/>
              </a:solidFill>
              <a:ln w="0">
                <a:solidFill>
                  <a:srgbClr val="000000"/>
                </a:solidFill>
                <a:prstDash val="solid"/>
                <a:round/>
                <a:headEnd/>
                <a:tailEnd/>
              </a:ln>
            </p:spPr>
            <p:txBody>
              <a:bodyPr/>
              <a:lstStyle/>
              <a:p>
                <a:endParaRPr lang="en-US" dirty="0"/>
              </a:p>
            </p:txBody>
          </p:sp>
          <p:sp>
            <p:nvSpPr>
              <p:cNvPr id="16811" name="Line 1745"/>
              <p:cNvSpPr>
                <a:spLocks noChangeShapeType="1"/>
              </p:cNvSpPr>
              <p:nvPr/>
            </p:nvSpPr>
            <p:spPr bwMode="auto">
              <a:xfrm flipV="1">
                <a:off x="602" y="1910"/>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12" name="Line 1746"/>
              <p:cNvSpPr>
                <a:spLocks noChangeShapeType="1"/>
              </p:cNvSpPr>
              <p:nvPr/>
            </p:nvSpPr>
            <p:spPr bwMode="auto">
              <a:xfrm flipV="1">
                <a:off x="602" y="191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13" name="Line 1747"/>
              <p:cNvSpPr>
                <a:spLocks noChangeShapeType="1"/>
              </p:cNvSpPr>
              <p:nvPr/>
            </p:nvSpPr>
            <p:spPr bwMode="auto">
              <a:xfrm flipV="1">
                <a:off x="602" y="191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14" name="Line 1748"/>
              <p:cNvSpPr>
                <a:spLocks noChangeShapeType="1"/>
              </p:cNvSpPr>
              <p:nvPr/>
            </p:nvSpPr>
            <p:spPr bwMode="auto">
              <a:xfrm flipV="1">
                <a:off x="602" y="1916"/>
                <a:ext cx="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15" name="Line 1749"/>
              <p:cNvSpPr>
                <a:spLocks noChangeShapeType="1"/>
              </p:cNvSpPr>
              <p:nvPr/>
            </p:nvSpPr>
            <p:spPr bwMode="auto">
              <a:xfrm flipV="1">
                <a:off x="602" y="1918"/>
                <a:ext cx="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16" name="Line 1750"/>
              <p:cNvSpPr>
                <a:spLocks noChangeShapeType="1"/>
              </p:cNvSpPr>
              <p:nvPr/>
            </p:nvSpPr>
            <p:spPr bwMode="auto">
              <a:xfrm flipV="1">
                <a:off x="602" y="1920"/>
                <a:ext cx="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17" name="Line 1751"/>
              <p:cNvSpPr>
                <a:spLocks noChangeShapeType="1"/>
              </p:cNvSpPr>
              <p:nvPr/>
            </p:nvSpPr>
            <p:spPr bwMode="auto">
              <a:xfrm flipV="1">
                <a:off x="602" y="1922"/>
                <a:ext cx="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18" name="Line 1752"/>
              <p:cNvSpPr>
                <a:spLocks noChangeShapeType="1"/>
              </p:cNvSpPr>
              <p:nvPr/>
            </p:nvSpPr>
            <p:spPr bwMode="auto">
              <a:xfrm flipV="1">
                <a:off x="602" y="1924"/>
                <a:ext cx="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19" name="Line 1753"/>
              <p:cNvSpPr>
                <a:spLocks noChangeShapeType="1"/>
              </p:cNvSpPr>
              <p:nvPr/>
            </p:nvSpPr>
            <p:spPr bwMode="auto">
              <a:xfrm flipV="1">
                <a:off x="602" y="192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20" name="Line 1754"/>
              <p:cNvSpPr>
                <a:spLocks noChangeShapeType="1"/>
              </p:cNvSpPr>
              <p:nvPr/>
            </p:nvSpPr>
            <p:spPr bwMode="auto">
              <a:xfrm flipV="1">
                <a:off x="602" y="1927"/>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21" name="Line 1755"/>
              <p:cNvSpPr>
                <a:spLocks noChangeShapeType="1"/>
              </p:cNvSpPr>
              <p:nvPr/>
            </p:nvSpPr>
            <p:spPr bwMode="auto">
              <a:xfrm flipV="1">
                <a:off x="602" y="1929"/>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22" name="Line 1756"/>
              <p:cNvSpPr>
                <a:spLocks noChangeShapeType="1"/>
              </p:cNvSpPr>
              <p:nvPr/>
            </p:nvSpPr>
            <p:spPr bwMode="auto">
              <a:xfrm flipV="1">
                <a:off x="602" y="193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23" name="Line 1757"/>
              <p:cNvSpPr>
                <a:spLocks noChangeShapeType="1"/>
              </p:cNvSpPr>
              <p:nvPr/>
            </p:nvSpPr>
            <p:spPr bwMode="auto">
              <a:xfrm flipV="1">
                <a:off x="602" y="1939"/>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24" name="Line 1758"/>
              <p:cNvSpPr>
                <a:spLocks noChangeShapeType="1"/>
              </p:cNvSpPr>
              <p:nvPr/>
            </p:nvSpPr>
            <p:spPr bwMode="auto">
              <a:xfrm flipV="1">
                <a:off x="602" y="1941"/>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25" name="Line 1759"/>
              <p:cNvSpPr>
                <a:spLocks noChangeShapeType="1"/>
              </p:cNvSpPr>
              <p:nvPr/>
            </p:nvSpPr>
            <p:spPr bwMode="auto">
              <a:xfrm flipV="1">
                <a:off x="602" y="1943"/>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26" name="Line 1760"/>
              <p:cNvSpPr>
                <a:spLocks noChangeShapeType="1"/>
              </p:cNvSpPr>
              <p:nvPr/>
            </p:nvSpPr>
            <p:spPr bwMode="auto">
              <a:xfrm flipV="1">
                <a:off x="602" y="1944"/>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27" name="Line 1761"/>
              <p:cNvSpPr>
                <a:spLocks noChangeShapeType="1"/>
              </p:cNvSpPr>
              <p:nvPr/>
            </p:nvSpPr>
            <p:spPr bwMode="auto">
              <a:xfrm flipV="1">
                <a:off x="602" y="1946"/>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28" name="Line 1762"/>
              <p:cNvSpPr>
                <a:spLocks noChangeShapeType="1"/>
              </p:cNvSpPr>
              <p:nvPr/>
            </p:nvSpPr>
            <p:spPr bwMode="auto">
              <a:xfrm flipV="1">
                <a:off x="602" y="1948"/>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29" name="Line 1763"/>
              <p:cNvSpPr>
                <a:spLocks noChangeShapeType="1"/>
              </p:cNvSpPr>
              <p:nvPr/>
            </p:nvSpPr>
            <p:spPr bwMode="auto">
              <a:xfrm flipV="1">
                <a:off x="602" y="1950"/>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30" name="Line 1764"/>
              <p:cNvSpPr>
                <a:spLocks noChangeShapeType="1"/>
              </p:cNvSpPr>
              <p:nvPr/>
            </p:nvSpPr>
            <p:spPr bwMode="auto">
              <a:xfrm flipV="1">
                <a:off x="602" y="1952"/>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31" name="Line 1765"/>
              <p:cNvSpPr>
                <a:spLocks noChangeShapeType="1"/>
              </p:cNvSpPr>
              <p:nvPr/>
            </p:nvSpPr>
            <p:spPr bwMode="auto">
              <a:xfrm flipV="1">
                <a:off x="602" y="1954"/>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32" name="Line 1766"/>
              <p:cNvSpPr>
                <a:spLocks noChangeShapeType="1"/>
              </p:cNvSpPr>
              <p:nvPr/>
            </p:nvSpPr>
            <p:spPr bwMode="auto">
              <a:xfrm flipV="1">
                <a:off x="602" y="1956"/>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33" name="Line 1767"/>
              <p:cNvSpPr>
                <a:spLocks noChangeShapeType="1"/>
              </p:cNvSpPr>
              <p:nvPr/>
            </p:nvSpPr>
            <p:spPr bwMode="auto">
              <a:xfrm flipV="1">
                <a:off x="602" y="1958"/>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34" name="Line 1768"/>
              <p:cNvSpPr>
                <a:spLocks noChangeShapeType="1"/>
              </p:cNvSpPr>
              <p:nvPr/>
            </p:nvSpPr>
            <p:spPr bwMode="auto">
              <a:xfrm flipV="1">
                <a:off x="602" y="1960"/>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35" name="Line 1769"/>
              <p:cNvSpPr>
                <a:spLocks noChangeShapeType="1"/>
              </p:cNvSpPr>
              <p:nvPr/>
            </p:nvSpPr>
            <p:spPr bwMode="auto">
              <a:xfrm flipV="1">
                <a:off x="602" y="196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36" name="Line 1770"/>
              <p:cNvSpPr>
                <a:spLocks noChangeShapeType="1"/>
              </p:cNvSpPr>
              <p:nvPr/>
            </p:nvSpPr>
            <p:spPr bwMode="auto">
              <a:xfrm flipV="1">
                <a:off x="602" y="196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37" name="Line 1771"/>
              <p:cNvSpPr>
                <a:spLocks noChangeShapeType="1"/>
              </p:cNvSpPr>
              <p:nvPr/>
            </p:nvSpPr>
            <p:spPr bwMode="auto">
              <a:xfrm flipV="1">
                <a:off x="605" y="1939"/>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38" name="Line 1772"/>
              <p:cNvSpPr>
                <a:spLocks noChangeShapeType="1"/>
              </p:cNvSpPr>
              <p:nvPr/>
            </p:nvSpPr>
            <p:spPr bwMode="auto">
              <a:xfrm flipV="1">
                <a:off x="605" y="1940"/>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39" name="Line 1773"/>
              <p:cNvSpPr>
                <a:spLocks noChangeShapeType="1"/>
              </p:cNvSpPr>
              <p:nvPr/>
            </p:nvSpPr>
            <p:spPr bwMode="auto">
              <a:xfrm flipV="1">
                <a:off x="605" y="1942"/>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40" name="Line 1774"/>
              <p:cNvSpPr>
                <a:spLocks noChangeShapeType="1"/>
              </p:cNvSpPr>
              <p:nvPr/>
            </p:nvSpPr>
            <p:spPr bwMode="auto">
              <a:xfrm flipV="1">
                <a:off x="605" y="1944"/>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41" name="Line 1775"/>
              <p:cNvSpPr>
                <a:spLocks noChangeShapeType="1"/>
              </p:cNvSpPr>
              <p:nvPr/>
            </p:nvSpPr>
            <p:spPr bwMode="auto">
              <a:xfrm flipV="1">
                <a:off x="605" y="1946"/>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42" name="Line 1776"/>
              <p:cNvSpPr>
                <a:spLocks noChangeShapeType="1"/>
              </p:cNvSpPr>
              <p:nvPr/>
            </p:nvSpPr>
            <p:spPr bwMode="auto">
              <a:xfrm flipV="1">
                <a:off x="605" y="1948"/>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43" name="Line 1777"/>
              <p:cNvSpPr>
                <a:spLocks noChangeShapeType="1"/>
              </p:cNvSpPr>
              <p:nvPr/>
            </p:nvSpPr>
            <p:spPr bwMode="auto">
              <a:xfrm flipV="1">
                <a:off x="605" y="1950"/>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44" name="Line 1778"/>
              <p:cNvSpPr>
                <a:spLocks noChangeShapeType="1"/>
              </p:cNvSpPr>
              <p:nvPr/>
            </p:nvSpPr>
            <p:spPr bwMode="auto">
              <a:xfrm flipV="1">
                <a:off x="605" y="1952"/>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45" name="Line 1779"/>
              <p:cNvSpPr>
                <a:spLocks noChangeShapeType="1"/>
              </p:cNvSpPr>
              <p:nvPr/>
            </p:nvSpPr>
            <p:spPr bwMode="auto">
              <a:xfrm flipV="1">
                <a:off x="605" y="1954"/>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46" name="Line 1780"/>
              <p:cNvSpPr>
                <a:spLocks noChangeShapeType="1"/>
              </p:cNvSpPr>
              <p:nvPr/>
            </p:nvSpPr>
            <p:spPr bwMode="auto">
              <a:xfrm flipV="1">
                <a:off x="605" y="1956"/>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47" name="Line 1781"/>
              <p:cNvSpPr>
                <a:spLocks noChangeShapeType="1"/>
              </p:cNvSpPr>
              <p:nvPr/>
            </p:nvSpPr>
            <p:spPr bwMode="auto">
              <a:xfrm flipV="1">
                <a:off x="605" y="195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48" name="Line 1782"/>
              <p:cNvSpPr>
                <a:spLocks noChangeShapeType="1"/>
              </p:cNvSpPr>
              <p:nvPr/>
            </p:nvSpPr>
            <p:spPr bwMode="auto">
              <a:xfrm flipV="1">
                <a:off x="605" y="195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49" name="Line 1783"/>
              <p:cNvSpPr>
                <a:spLocks noChangeShapeType="1"/>
              </p:cNvSpPr>
              <p:nvPr/>
            </p:nvSpPr>
            <p:spPr bwMode="auto">
              <a:xfrm flipV="1">
                <a:off x="605" y="196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50" name="Line 1784"/>
              <p:cNvSpPr>
                <a:spLocks noChangeShapeType="1"/>
              </p:cNvSpPr>
              <p:nvPr/>
            </p:nvSpPr>
            <p:spPr bwMode="auto">
              <a:xfrm flipV="1">
                <a:off x="605" y="196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51" name="Rectangle 1785"/>
              <p:cNvSpPr>
                <a:spLocks noChangeArrowheads="1"/>
              </p:cNvSpPr>
              <p:nvPr/>
            </p:nvSpPr>
            <p:spPr bwMode="auto">
              <a:xfrm>
                <a:off x="614" y="1909"/>
                <a:ext cx="1" cy="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852" name="Rectangle 1786"/>
              <p:cNvSpPr>
                <a:spLocks noChangeArrowheads="1"/>
              </p:cNvSpPr>
              <p:nvPr/>
            </p:nvSpPr>
            <p:spPr bwMode="auto">
              <a:xfrm>
                <a:off x="619" y="1909"/>
                <a:ext cx="1" cy="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853" name="Rectangle 1787"/>
              <p:cNvSpPr>
                <a:spLocks noChangeArrowheads="1"/>
              </p:cNvSpPr>
              <p:nvPr/>
            </p:nvSpPr>
            <p:spPr bwMode="auto">
              <a:xfrm>
                <a:off x="610" y="1922"/>
                <a:ext cx="15"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854" name="Rectangle 1788"/>
              <p:cNvSpPr>
                <a:spLocks noChangeArrowheads="1"/>
              </p:cNvSpPr>
              <p:nvPr/>
            </p:nvSpPr>
            <p:spPr bwMode="auto">
              <a:xfrm>
                <a:off x="610" y="1936"/>
                <a:ext cx="15"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855" name="Rectangle 1789"/>
              <p:cNvSpPr>
                <a:spLocks noChangeArrowheads="1"/>
              </p:cNvSpPr>
              <p:nvPr/>
            </p:nvSpPr>
            <p:spPr bwMode="auto">
              <a:xfrm>
                <a:off x="610" y="1950"/>
                <a:ext cx="15"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856" name="Rectangle 1790"/>
              <p:cNvSpPr>
                <a:spLocks noChangeArrowheads="1"/>
              </p:cNvSpPr>
              <p:nvPr/>
            </p:nvSpPr>
            <p:spPr bwMode="auto">
              <a:xfrm>
                <a:off x="605" y="1902"/>
                <a:ext cx="25"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857" name="Rectangle 1791"/>
              <p:cNvSpPr>
                <a:spLocks noChangeArrowheads="1"/>
              </p:cNvSpPr>
              <p:nvPr/>
            </p:nvSpPr>
            <p:spPr bwMode="auto">
              <a:xfrm>
                <a:off x="605" y="1902"/>
                <a:ext cx="25"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858" name="Rectangle 1792"/>
              <p:cNvSpPr>
                <a:spLocks noChangeArrowheads="1"/>
              </p:cNvSpPr>
              <p:nvPr/>
            </p:nvSpPr>
            <p:spPr bwMode="auto">
              <a:xfrm>
                <a:off x="519" y="1903"/>
                <a:ext cx="21" cy="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859" name="Rectangle 1793"/>
              <p:cNvSpPr>
                <a:spLocks noChangeArrowheads="1"/>
              </p:cNvSpPr>
              <p:nvPr/>
            </p:nvSpPr>
            <p:spPr bwMode="auto">
              <a:xfrm>
                <a:off x="522" y="1911"/>
                <a:ext cx="14"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860" name="Freeform 1794"/>
              <p:cNvSpPr>
                <a:spLocks/>
              </p:cNvSpPr>
              <p:nvPr/>
            </p:nvSpPr>
            <p:spPr bwMode="auto">
              <a:xfrm>
                <a:off x="538" y="1909"/>
                <a:ext cx="7" cy="58"/>
              </a:xfrm>
              <a:custGeom>
                <a:avLst/>
                <a:gdLst>
                  <a:gd name="T0" fmla="*/ 0 w 136"/>
                  <a:gd name="T1" fmla="*/ 0 h 520"/>
                  <a:gd name="T2" fmla="*/ 7 w 136"/>
                  <a:gd name="T3" fmla="*/ 1 h 520"/>
                  <a:gd name="T4" fmla="*/ 7 w 136"/>
                  <a:gd name="T5" fmla="*/ 58 h 520"/>
                  <a:gd name="T6" fmla="*/ 0 w 136"/>
                  <a:gd name="T7" fmla="*/ 57 h 520"/>
                  <a:gd name="T8" fmla="*/ 0 w 136"/>
                  <a:gd name="T9" fmla="*/ 0 h 5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520">
                    <a:moveTo>
                      <a:pt x="0" y="0"/>
                    </a:moveTo>
                    <a:lnTo>
                      <a:pt x="136" y="6"/>
                    </a:lnTo>
                    <a:lnTo>
                      <a:pt x="136" y="520"/>
                    </a:lnTo>
                    <a:lnTo>
                      <a:pt x="0" y="514"/>
                    </a:lnTo>
                    <a:lnTo>
                      <a:pt x="0" y="0"/>
                    </a:lnTo>
                    <a:close/>
                  </a:path>
                </a:pathLst>
              </a:custGeom>
              <a:solidFill>
                <a:srgbClr val="0000FF"/>
              </a:solidFill>
              <a:ln w="0">
                <a:solidFill>
                  <a:srgbClr val="000000"/>
                </a:solidFill>
                <a:prstDash val="solid"/>
                <a:round/>
                <a:headEnd/>
                <a:tailEnd/>
              </a:ln>
            </p:spPr>
            <p:txBody>
              <a:bodyPr/>
              <a:lstStyle/>
              <a:p>
                <a:endParaRPr lang="en-US" dirty="0"/>
              </a:p>
            </p:txBody>
          </p:sp>
          <p:sp>
            <p:nvSpPr>
              <p:cNvPr id="16861" name="Line 1795"/>
              <p:cNvSpPr>
                <a:spLocks noChangeShapeType="1"/>
              </p:cNvSpPr>
              <p:nvPr/>
            </p:nvSpPr>
            <p:spPr bwMode="auto">
              <a:xfrm flipH="1" flipV="1">
                <a:off x="539" y="1910"/>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62" name="Line 1796"/>
              <p:cNvSpPr>
                <a:spLocks noChangeShapeType="1"/>
              </p:cNvSpPr>
              <p:nvPr/>
            </p:nvSpPr>
            <p:spPr bwMode="auto">
              <a:xfrm flipH="1" flipV="1">
                <a:off x="539" y="191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63" name="Line 1797"/>
              <p:cNvSpPr>
                <a:spLocks noChangeShapeType="1"/>
              </p:cNvSpPr>
              <p:nvPr/>
            </p:nvSpPr>
            <p:spPr bwMode="auto">
              <a:xfrm flipH="1" flipV="1">
                <a:off x="539" y="1914"/>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64" name="Line 1798"/>
              <p:cNvSpPr>
                <a:spLocks noChangeShapeType="1"/>
              </p:cNvSpPr>
              <p:nvPr/>
            </p:nvSpPr>
            <p:spPr bwMode="auto">
              <a:xfrm flipH="1" flipV="1">
                <a:off x="539" y="1916"/>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65" name="Line 1799"/>
              <p:cNvSpPr>
                <a:spLocks noChangeShapeType="1"/>
              </p:cNvSpPr>
              <p:nvPr/>
            </p:nvSpPr>
            <p:spPr bwMode="auto">
              <a:xfrm flipH="1" flipV="1">
                <a:off x="539" y="191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66" name="Line 1800"/>
              <p:cNvSpPr>
                <a:spLocks noChangeShapeType="1"/>
              </p:cNvSpPr>
              <p:nvPr/>
            </p:nvSpPr>
            <p:spPr bwMode="auto">
              <a:xfrm flipH="1" flipV="1">
                <a:off x="539" y="1920"/>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67" name="Line 1801"/>
              <p:cNvSpPr>
                <a:spLocks noChangeShapeType="1"/>
              </p:cNvSpPr>
              <p:nvPr/>
            </p:nvSpPr>
            <p:spPr bwMode="auto">
              <a:xfrm flipH="1" flipV="1">
                <a:off x="539" y="1922"/>
                <a:ext cx="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68" name="Line 1802"/>
              <p:cNvSpPr>
                <a:spLocks noChangeShapeType="1"/>
              </p:cNvSpPr>
              <p:nvPr/>
            </p:nvSpPr>
            <p:spPr bwMode="auto">
              <a:xfrm flipH="1" flipV="1">
                <a:off x="539" y="1924"/>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69" name="Line 1803"/>
              <p:cNvSpPr>
                <a:spLocks noChangeShapeType="1"/>
              </p:cNvSpPr>
              <p:nvPr/>
            </p:nvSpPr>
            <p:spPr bwMode="auto">
              <a:xfrm flipH="1" flipV="1">
                <a:off x="539" y="1926"/>
                <a:ext cx="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70" name="Line 1804"/>
              <p:cNvSpPr>
                <a:spLocks noChangeShapeType="1"/>
              </p:cNvSpPr>
              <p:nvPr/>
            </p:nvSpPr>
            <p:spPr bwMode="auto">
              <a:xfrm flipH="1" flipV="1">
                <a:off x="539" y="1927"/>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71" name="Line 1805"/>
              <p:cNvSpPr>
                <a:spLocks noChangeShapeType="1"/>
              </p:cNvSpPr>
              <p:nvPr/>
            </p:nvSpPr>
            <p:spPr bwMode="auto">
              <a:xfrm flipH="1" flipV="1">
                <a:off x="539" y="192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72" name="Line 1806"/>
              <p:cNvSpPr>
                <a:spLocks noChangeShapeType="1"/>
              </p:cNvSpPr>
              <p:nvPr/>
            </p:nvSpPr>
            <p:spPr bwMode="auto">
              <a:xfrm flipH="1" flipV="1">
                <a:off x="539" y="193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73" name="Line 1807"/>
              <p:cNvSpPr>
                <a:spLocks noChangeShapeType="1"/>
              </p:cNvSpPr>
              <p:nvPr/>
            </p:nvSpPr>
            <p:spPr bwMode="auto">
              <a:xfrm flipH="1" flipV="1">
                <a:off x="542" y="1939"/>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74" name="Line 1808"/>
              <p:cNvSpPr>
                <a:spLocks noChangeShapeType="1"/>
              </p:cNvSpPr>
              <p:nvPr/>
            </p:nvSpPr>
            <p:spPr bwMode="auto">
              <a:xfrm flipH="1" flipV="1">
                <a:off x="542" y="194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75" name="Line 1809"/>
              <p:cNvSpPr>
                <a:spLocks noChangeShapeType="1"/>
              </p:cNvSpPr>
              <p:nvPr/>
            </p:nvSpPr>
            <p:spPr bwMode="auto">
              <a:xfrm flipH="1" flipV="1">
                <a:off x="542" y="1943"/>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76" name="Line 1810"/>
              <p:cNvSpPr>
                <a:spLocks noChangeShapeType="1"/>
              </p:cNvSpPr>
              <p:nvPr/>
            </p:nvSpPr>
            <p:spPr bwMode="auto">
              <a:xfrm flipH="1" flipV="1">
                <a:off x="542" y="1945"/>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77" name="Line 1811"/>
              <p:cNvSpPr>
                <a:spLocks noChangeShapeType="1"/>
              </p:cNvSpPr>
              <p:nvPr/>
            </p:nvSpPr>
            <p:spPr bwMode="auto">
              <a:xfrm flipH="1" flipV="1">
                <a:off x="542" y="1947"/>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78" name="Line 1812"/>
              <p:cNvSpPr>
                <a:spLocks noChangeShapeType="1"/>
              </p:cNvSpPr>
              <p:nvPr/>
            </p:nvSpPr>
            <p:spPr bwMode="auto">
              <a:xfrm flipH="1" flipV="1">
                <a:off x="542" y="1948"/>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79" name="Line 1813"/>
              <p:cNvSpPr>
                <a:spLocks noChangeShapeType="1"/>
              </p:cNvSpPr>
              <p:nvPr/>
            </p:nvSpPr>
            <p:spPr bwMode="auto">
              <a:xfrm flipH="1" flipV="1">
                <a:off x="542" y="195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80" name="Line 1814"/>
              <p:cNvSpPr>
                <a:spLocks noChangeShapeType="1"/>
              </p:cNvSpPr>
              <p:nvPr/>
            </p:nvSpPr>
            <p:spPr bwMode="auto">
              <a:xfrm flipH="1" flipV="1">
                <a:off x="542" y="195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81" name="Line 1815"/>
              <p:cNvSpPr>
                <a:spLocks noChangeShapeType="1"/>
              </p:cNvSpPr>
              <p:nvPr/>
            </p:nvSpPr>
            <p:spPr bwMode="auto">
              <a:xfrm flipH="1" flipV="1">
                <a:off x="542" y="1954"/>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82" name="Line 1816"/>
              <p:cNvSpPr>
                <a:spLocks noChangeShapeType="1"/>
              </p:cNvSpPr>
              <p:nvPr/>
            </p:nvSpPr>
            <p:spPr bwMode="auto">
              <a:xfrm flipH="1" flipV="1">
                <a:off x="542" y="195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83" name="Line 1817"/>
              <p:cNvSpPr>
                <a:spLocks noChangeShapeType="1"/>
              </p:cNvSpPr>
              <p:nvPr/>
            </p:nvSpPr>
            <p:spPr bwMode="auto">
              <a:xfrm flipH="1" flipV="1">
                <a:off x="542" y="1958"/>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84" name="Line 1818"/>
              <p:cNvSpPr>
                <a:spLocks noChangeShapeType="1"/>
              </p:cNvSpPr>
              <p:nvPr/>
            </p:nvSpPr>
            <p:spPr bwMode="auto">
              <a:xfrm flipH="1" flipV="1">
                <a:off x="542" y="1960"/>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85" name="Line 1819"/>
              <p:cNvSpPr>
                <a:spLocks noChangeShapeType="1"/>
              </p:cNvSpPr>
              <p:nvPr/>
            </p:nvSpPr>
            <p:spPr bwMode="auto">
              <a:xfrm flipH="1" flipV="1">
                <a:off x="542" y="1962"/>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86" name="Line 1820"/>
              <p:cNvSpPr>
                <a:spLocks noChangeShapeType="1"/>
              </p:cNvSpPr>
              <p:nvPr/>
            </p:nvSpPr>
            <p:spPr bwMode="auto">
              <a:xfrm flipH="1" flipV="1">
                <a:off x="542" y="1964"/>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87" name="Line 1821"/>
              <p:cNvSpPr>
                <a:spLocks noChangeShapeType="1"/>
              </p:cNvSpPr>
              <p:nvPr/>
            </p:nvSpPr>
            <p:spPr bwMode="auto">
              <a:xfrm flipH="1" flipV="1">
                <a:off x="538" y="1939"/>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88" name="Line 1822"/>
              <p:cNvSpPr>
                <a:spLocks noChangeShapeType="1"/>
              </p:cNvSpPr>
              <p:nvPr/>
            </p:nvSpPr>
            <p:spPr bwMode="auto">
              <a:xfrm flipH="1" flipV="1">
                <a:off x="538" y="1940"/>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89" name="Line 1823"/>
              <p:cNvSpPr>
                <a:spLocks noChangeShapeType="1"/>
              </p:cNvSpPr>
              <p:nvPr/>
            </p:nvSpPr>
            <p:spPr bwMode="auto">
              <a:xfrm flipH="1" flipV="1">
                <a:off x="538" y="1942"/>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90" name="Line 1824"/>
              <p:cNvSpPr>
                <a:spLocks noChangeShapeType="1"/>
              </p:cNvSpPr>
              <p:nvPr/>
            </p:nvSpPr>
            <p:spPr bwMode="auto">
              <a:xfrm flipH="1" flipV="1">
                <a:off x="538" y="1944"/>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91" name="Line 1825"/>
              <p:cNvSpPr>
                <a:spLocks noChangeShapeType="1"/>
              </p:cNvSpPr>
              <p:nvPr/>
            </p:nvSpPr>
            <p:spPr bwMode="auto">
              <a:xfrm flipH="1" flipV="1">
                <a:off x="538" y="1946"/>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92" name="Line 1826"/>
              <p:cNvSpPr>
                <a:spLocks noChangeShapeType="1"/>
              </p:cNvSpPr>
              <p:nvPr/>
            </p:nvSpPr>
            <p:spPr bwMode="auto">
              <a:xfrm flipH="1" flipV="1">
                <a:off x="538" y="1948"/>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93" name="Line 1827"/>
              <p:cNvSpPr>
                <a:spLocks noChangeShapeType="1"/>
              </p:cNvSpPr>
              <p:nvPr/>
            </p:nvSpPr>
            <p:spPr bwMode="auto">
              <a:xfrm flipH="1" flipV="1">
                <a:off x="538" y="1950"/>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94" name="Line 1828"/>
              <p:cNvSpPr>
                <a:spLocks noChangeShapeType="1"/>
              </p:cNvSpPr>
              <p:nvPr/>
            </p:nvSpPr>
            <p:spPr bwMode="auto">
              <a:xfrm flipH="1" flipV="1">
                <a:off x="538" y="1952"/>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95" name="Line 1829"/>
              <p:cNvSpPr>
                <a:spLocks noChangeShapeType="1"/>
              </p:cNvSpPr>
              <p:nvPr/>
            </p:nvSpPr>
            <p:spPr bwMode="auto">
              <a:xfrm flipH="1" flipV="1">
                <a:off x="538" y="1954"/>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96" name="Line 1830"/>
              <p:cNvSpPr>
                <a:spLocks noChangeShapeType="1"/>
              </p:cNvSpPr>
              <p:nvPr/>
            </p:nvSpPr>
            <p:spPr bwMode="auto">
              <a:xfrm flipH="1" flipV="1">
                <a:off x="538" y="1956"/>
                <a:ext cx="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6434" name="Group 2032"/>
            <p:cNvGrpSpPr>
              <a:grpSpLocks/>
            </p:cNvGrpSpPr>
            <p:nvPr/>
          </p:nvGrpSpPr>
          <p:grpSpPr bwMode="auto">
            <a:xfrm>
              <a:off x="468" y="1752"/>
              <a:ext cx="254" cy="280"/>
              <a:chOff x="468" y="1752"/>
              <a:chExt cx="254" cy="280"/>
            </a:xfrm>
          </p:grpSpPr>
          <p:sp>
            <p:nvSpPr>
              <p:cNvPr id="16497" name="Line 1832"/>
              <p:cNvSpPr>
                <a:spLocks noChangeShapeType="1"/>
              </p:cNvSpPr>
              <p:nvPr/>
            </p:nvSpPr>
            <p:spPr bwMode="auto">
              <a:xfrm flipH="1" flipV="1">
                <a:off x="538" y="195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98" name="Line 1833"/>
              <p:cNvSpPr>
                <a:spLocks noChangeShapeType="1"/>
              </p:cNvSpPr>
              <p:nvPr/>
            </p:nvSpPr>
            <p:spPr bwMode="auto">
              <a:xfrm flipH="1" flipV="1">
                <a:off x="538" y="195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99" name="Line 1834"/>
              <p:cNvSpPr>
                <a:spLocks noChangeShapeType="1"/>
              </p:cNvSpPr>
              <p:nvPr/>
            </p:nvSpPr>
            <p:spPr bwMode="auto">
              <a:xfrm flipH="1" flipV="1">
                <a:off x="538" y="196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00" name="Line 1835"/>
              <p:cNvSpPr>
                <a:spLocks noChangeShapeType="1"/>
              </p:cNvSpPr>
              <p:nvPr/>
            </p:nvSpPr>
            <p:spPr bwMode="auto">
              <a:xfrm flipH="1" flipV="1">
                <a:off x="538" y="196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01" name="Freeform 1836"/>
              <p:cNvSpPr>
                <a:spLocks/>
              </p:cNvSpPr>
              <p:nvPr/>
            </p:nvSpPr>
            <p:spPr bwMode="auto">
              <a:xfrm>
                <a:off x="513" y="1909"/>
                <a:ext cx="7" cy="57"/>
              </a:xfrm>
              <a:custGeom>
                <a:avLst/>
                <a:gdLst>
                  <a:gd name="T0" fmla="*/ 7 w 135"/>
                  <a:gd name="T1" fmla="*/ 0 h 519"/>
                  <a:gd name="T2" fmla="*/ 0 w 135"/>
                  <a:gd name="T3" fmla="*/ 1 h 519"/>
                  <a:gd name="T4" fmla="*/ 0 w 135"/>
                  <a:gd name="T5" fmla="*/ 57 h 519"/>
                  <a:gd name="T6" fmla="*/ 7 w 135"/>
                  <a:gd name="T7" fmla="*/ 56 h 519"/>
                  <a:gd name="T8" fmla="*/ 7 w 135"/>
                  <a:gd name="T9" fmla="*/ 0 h 5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519">
                    <a:moveTo>
                      <a:pt x="135" y="0"/>
                    </a:moveTo>
                    <a:lnTo>
                      <a:pt x="0" y="6"/>
                    </a:lnTo>
                    <a:lnTo>
                      <a:pt x="0" y="519"/>
                    </a:lnTo>
                    <a:lnTo>
                      <a:pt x="135" y="513"/>
                    </a:lnTo>
                    <a:lnTo>
                      <a:pt x="135" y="0"/>
                    </a:lnTo>
                    <a:close/>
                  </a:path>
                </a:pathLst>
              </a:custGeom>
              <a:solidFill>
                <a:srgbClr val="0000FF"/>
              </a:solidFill>
              <a:ln w="0">
                <a:solidFill>
                  <a:srgbClr val="000000"/>
                </a:solidFill>
                <a:prstDash val="solid"/>
                <a:round/>
                <a:headEnd/>
                <a:tailEnd/>
              </a:ln>
            </p:spPr>
            <p:txBody>
              <a:bodyPr/>
              <a:lstStyle/>
              <a:p>
                <a:endParaRPr lang="en-US" dirty="0"/>
              </a:p>
            </p:txBody>
          </p:sp>
          <p:sp>
            <p:nvSpPr>
              <p:cNvPr id="16502" name="Line 1837"/>
              <p:cNvSpPr>
                <a:spLocks noChangeShapeType="1"/>
              </p:cNvSpPr>
              <p:nvPr/>
            </p:nvSpPr>
            <p:spPr bwMode="auto">
              <a:xfrm flipV="1">
                <a:off x="514" y="1910"/>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03" name="Line 1838"/>
              <p:cNvSpPr>
                <a:spLocks noChangeShapeType="1"/>
              </p:cNvSpPr>
              <p:nvPr/>
            </p:nvSpPr>
            <p:spPr bwMode="auto">
              <a:xfrm flipV="1">
                <a:off x="514" y="191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04" name="Line 1839"/>
              <p:cNvSpPr>
                <a:spLocks noChangeShapeType="1"/>
              </p:cNvSpPr>
              <p:nvPr/>
            </p:nvSpPr>
            <p:spPr bwMode="auto">
              <a:xfrm flipV="1">
                <a:off x="514" y="1914"/>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05" name="Line 1840"/>
              <p:cNvSpPr>
                <a:spLocks noChangeShapeType="1"/>
              </p:cNvSpPr>
              <p:nvPr/>
            </p:nvSpPr>
            <p:spPr bwMode="auto">
              <a:xfrm flipV="1">
                <a:off x="514" y="1916"/>
                <a:ext cx="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06" name="Line 1841"/>
              <p:cNvSpPr>
                <a:spLocks noChangeShapeType="1"/>
              </p:cNvSpPr>
              <p:nvPr/>
            </p:nvSpPr>
            <p:spPr bwMode="auto">
              <a:xfrm flipV="1">
                <a:off x="514" y="1918"/>
                <a:ext cx="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07" name="Line 1842"/>
              <p:cNvSpPr>
                <a:spLocks noChangeShapeType="1"/>
              </p:cNvSpPr>
              <p:nvPr/>
            </p:nvSpPr>
            <p:spPr bwMode="auto">
              <a:xfrm flipV="1">
                <a:off x="514" y="1920"/>
                <a:ext cx="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08" name="Line 1843"/>
              <p:cNvSpPr>
                <a:spLocks noChangeShapeType="1"/>
              </p:cNvSpPr>
              <p:nvPr/>
            </p:nvSpPr>
            <p:spPr bwMode="auto">
              <a:xfrm flipV="1">
                <a:off x="514" y="1922"/>
                <a:ext cx="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09" name="Line 1844"/>
              <p:cNvSpPr>
                <a:spLocks noChangeShapeType="1"/>
              </p:cNvSpPr>
              <p:nvPr/>
            </p:nvSpPr>
            <p:spPr bwMode="auto">
              <a:xfrm flipV="1">
                <a:off x="514" y="1924"/>
                <a:ext cx="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10" name="Line 1845"/>
              <p:cNvSpPr>
                <a:spLocks noChangeShapeType="1"/>
              </p:cNvSpPr>
              <p:nvPr/>
            </p:nvSpPr>
            <p:spPr bwMode="auto">
              <a:xfrm flipV="1">
                <a:off x="514" y="1925"/>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11" name="Line 1846"/>
              <p:cNvSpPr>
                <a:spLocks noChangeShapeType="1"/>
              </p:cNvSpPr>
              <p:nvPr/>
            </p:nvSpPr>
            <p:spPr bwMode="auto">
              <a:xfrm flipV="1">
                <a:off x="514" y="1927"/>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12" name="Line 1847"/>
              <p:cNvSpPr>
                <a:spLocks noChangeShapeType="1"/>
              </p:cNvSpPr>
              <p:nvPr/>
            </p:nvSpPr>
            <p:spPr bwMode="auto">
              <a:xfrm flipV="1">
                <a:off x="514" y="192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13" name="Line 1848"/>
              <p:cNvSpPr>
                <a:spLocks noChangeShapeType="1"/>
              </p:cNvSpPr>
              <p:nvPr/>
            </p:nvSpPr>
            <p:spPr bwMode="auto">
              <a:xfrm flipV="1">
                <a:off x="514" y="193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14" name="Line 1849"/>
              <p:cNvSpPr>
                <a:spLocks noChangeShapeType="1"/>
              </p:cNvSpPr>
              <p:nvPr/>
            </p:nvSpPr>
            <p:spPr bwMode="auto">
              <a:xfrm flipV="1">
                <a:off x="514" y="1939"/>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15" name="Line 1850"/>
              <p:cNvSpPr>
                <a:spLocks noChangeShapeType="1"/>
              </p:cNvSpPr>
              <p:nvPr/>
            </p:nvSpPr>
            <p:spPr bwMode="auto">
              <a:xfrm flipV="1">
                <a:off x="514" y="1941"/>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16" name="Line 1851"/>
              <p:cNvSpPr>
                <a:spLocks noChangeShapeType="1"/>
              </p:cNvSpPr>
              <p:nvPr/>
            </p:nvSpPr>
            <p:spPr bwMode="auto">
              <a:xfrm flipV="1">
                <a:off x="514" y="1943"/>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17" name="Line 1852"/>
              <p:cNvSpPr>
                <a:spLocks noChangeShapeType="1"/>
              </p:cNvSpPr>
              <p:nvPr/>
            </p:nvSpPr>
            <p:spPr bwMode="auto">
              <a:xfrm flipV="1">
                <a:off x="514" y="1944"/>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18" name="Line 1853"/>
              <p:cNvSpPr>
                <a:spLocks noChangeShapeType="1"/>
              </p:cNvSpPr>
              <p:nvPr/>
            </p:nvSpPr>
            <p:spPr bwMode="auto">
              <a:xfrm flipV="1">
                <a:off x="514" y="194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19" name="Line 1854"/>
              <p:cNvSpPr>
                <a:spLocks noChangeShapeType="1"/>
              </p:cNvSpPr>
              <p:nvPr/>
            </p:nvSpPr>
            <p:spPr bwMode="auto">
              <a:xfrm flipV="1">
                <a:off x="514" y="1948"/>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20" name="Line 1855"/>
              <p:cNvSpPr>
                <a:spLocks noChangeShapeType="1"/>
              </p:cNvSpPr>
              <p:nvPr/>
            </p:nvSpPr>
            <p:spPr bwMode="auto">
              <a:xfrm flipV="1">
                <a:off x="514" y="195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21" name="Line 1856"/>
              <p:cNvSpPr>
                <a:spLocks noChangeShapeType="1"/>
              </p:cNvSpPr>
              <p:nvPr/>
            </p:nvSpPr>
            <p:spPr bwMode="auto">
              <a:xfrm flipV="1">
                <a:off x="514" y="195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22" name="Line 1857"/>
              <p:cNvSpPr>
                <a:spLocks noChangeShapeType="1"/>
              </p:cNvSpPr>
              <p:nvPr/>
            </p:nvSpPr>
            <p:spPr bwMode="auto">
              <a:xfrm flipV="1">
                <a:off x="514" y="1954"/>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23" name="Line 1858"/>
              <p:cNvSpPr>
                <a:spLocks noChangeShapeType="1"/>
              </p:cNvSpPr>
              <p:nvPr/>
            </p:nvSpPr>
            <p:spPr bwMode="auto">
              <a:xfrm flipV="1">
                <a:off x="514" y="1956"/>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24" name="Line 1859"/>
              <p:cNvSpPr>
                <a:spLocks noChangeShapeType="1"/>
              </p:cNvSpPr>
              <p:nvPr/>
            </p:nvSpPr>
            <p:spPr bwMode="auto">
              <a:xfrm flipV="1">
                <a:off x="514" y="1958"/>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25" name="Line 1860"/>
              <p:cNvSpPr>
                <a:spLocks noChangeShapeType="1"/>
              </p:cNvSpPr>
              <p:nvPr/>
            </p:nvSpPr>
            <p:spPr bwMode="auto">
              <a:xfrm flipV="1">
                <a:off x="514" y="1960"/>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26" name="Line 1861"/>
              <p:cNvSpPr>
                <a:spLocks noChangeShapeType="1"/>
              </p:cNvSpPr>
              <p:nvPr/>
            </p:nvSpPr>
            <p:spPr bwMode="auto">
              <a:xfrm flipV="1">
                <a:off x="514" y="196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27" name="Line 1862"/>
              <p:cNvSpPr>
                <a:spLocks noChangeShapeType="1"/>
              </p:cNvSpPr>
              <p:nvPr/>
            </p:nvSpPr>
            <p:spPr bwMode="auto">
              <a:xfrm flipV="1">
                <a:off x="514" y="196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28" name="Line 1863"/>
              <p:cNvSpPr>
                <a:spLocks noChangeShapeType="1"/>
              </p:cNvSpPr>
              <p:nvPr/>
            </p:nvSpPr>
            <p:spPr bwMode="auto">
              <a:xfrm flipV="1">
                <a:off x="517" y="1939"/>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29" name="Line 1864"/>
              <p:cNvSpPr>
                <a:spLocks noChangeShapeType="1"/>
              </p:cNvSpPr>
              <p:nvPr/>
            </p:nvSpPr>
            <p:spPr bwMode="auto">
              <a:xfrm flipV="1">
                <a:off x="517" y="194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30" name="Line 1865"/>
              <p:cNvSpPr>
                <a:spLocks noChangeShapeType="1"/>
              </p:cNvSpPr>
              <p:nvPr/>
            </p:nvSpPr>
            <p:spPr bwMode="auto">
              <a:xfrm flipV="1">
                <a:off x="517" y="194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31" name="Line 1866"/>
              <p:cNvSpPr>
                <a:spLocks noChangeShapeType="1"/>
              </p:cNvSpPr>
              <p:nvPr/>
            </p:nvSpPr>
            <p:spPr bwMode="auto">
              <a:xfrm flipV="1">
                <a:off x="517" y="1944"/>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32" name="Line 1867"/>
              <p:cNvSpPr>
                <a:spLocks noChangeShapeType="1"/>
              </p:cNvSpPr>
              <p:nvPr/>
            </p:nvSpPr>
            <p:spPr bwMode="auto">
              <a:xfrm flipV="1">
                <a:off x="517" y="194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33" name="Line 1868"/>
              <p:cNvSpPr>
                <a:spLocks noChangeShapeType="1"/>
              </p:cNvSpPr>
              <p:nvPr/>
            </p:nvSpPr>
            <p:spPr bwMode="auto">
              <a:xfrm flipV="1">
                <a:off x="517" y="1948"/>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34" name="Line 1869"/>
              <p:cNvSpPr>
                <a:spLocks noChangeShapeType="1"/>
              </p:cNvSpPr>
              <p:nvPr/>
            </p:nvSpPr>
            <p:spPr bwMode="auto">
              <a:xfrm flipV="1">
                <a:off x="517" y="1950"/>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35" name="Line 1870"/>
              <p:cNvSpPr>
                <a:spLocks noChangeShapeType="1"/>
              </p:cNvSpPr>
              <p:nvPr/>
            </p:nvSpPr>
            <p:spPr bwMode="auto">
              <a:xfrm flipV="1">
                <a:off x="517" y="1952"/>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36" name="Line 1871"/>
              <p:cNvSpPr>
                <a:spLocks noChangeShapeType="1"/>
              </p:cNvSpPr>
              <p:nvPr/>
            </p:nvSpPr>
            <p:spPr bwMode="auto">
              <a:xfrm flipV="1">
                <a:off x="517" y="1954"/>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37" name="Line 1872"/>
              <p:cNvSpPr>
                <a:spLocks noChangeShapeType="1"/>
              </p:cNvSpPr>
              <p:nvPr/>
            </p:nvSpPr>
            <p:spPr bwMode="auto">
              <a:xfrm flipV="1">
                <a:off x="517" y="1956"/>
                <a:ext cx="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38" name="Line 1873"/>
              <p:cNvSpPr>
                <a:spLocks noChangeShapeType="1"/>
              </p:cNvSpPr>
              <p:nvPr/>
            </p:nvSpPr>
            <p:spPr bwMode="auto">
              <a:xfrm flipV="1">
                <a:off x="517" y="195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39" name="Line 1874"/>
              <p:cNvSpPr>
                <a:spLocks noChangeShapeType="1"/>
              </p:cNvSpPr>
              <p:nvPr/>
            </p:nvSpPr>
            <p:spPr bwMode="auto">
              <a:xfrm flipV="1">
                <a:off x="517" y="1959"/>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40" name="Line 1875"/>
              <p:cNvSpPr>
                <a:spLocks noChangeShapeType="1"/>
              </p:cNvSpPr>
              <p:nvPr/>
            </p:nvSpPr>
            <p:spPr bwMode="auto">
              <a:xfrm flipV="1">
                <a:off x="517" y="196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41" name="Line 1876"/>
              <p:cNvSpPr>
                <a:spLocks noChangeShapeType="1"/>
              </p:cNvSpPr>
              <p:nvPr/>
            </p:nvSpPr>
            <p:spPr bwMode="auto">
              <a:xfrm flipV="1">
                <a:off x="517" y="196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42" name="Rectangle 1877"/>
              <p:cNvSpPr>
                <a:spLocks noChangeArrowheads="1"/>
              </p:cNvSpPr>
              <p:nvPr/>
            </p:nvSpPr>
            <p:spPr bwMode="auto">
              <a:xfrm>
                <a:off x="526" y="1909"/>
                <a:ext cx="1" cy="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543" name="Rectangle 1878"/>
              <p:cNvSpPr>
                <a:spLocks noChangeArrowheads="1"/>
              </p:cNvSpPr>
              <p:nvPr/>
            </p:nvSpPr>
            <p:spPr bwMode="auto">
              <a:xfrm>
                <a:off x="531" y="1909"/>
                <a:ext cx="1" cy="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544" name="Rectangle 1879"/>
              <p:cNvSpPr>
                <a:spLocks noChangeArrowheads="1"/>
              </p:cNvSpPr>
              <p:nvPr/>
            </p:nvSpPr>
            <p:spPr bwMode="auto">
              <a:xfrm>
                <a:off x="522" y="1922"/>
                <a:ext cx="14"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545" name="Rectangle 1880"/>
              <p:cNvSpPr>
                <a:spLocks noChangeArrowheads="1"/>
              </p:cNvSpPr>
              <p:nvPr/>
            </p:nvSpPr>
            <p:spPr bwMode="auto">
              <a:xfrm>
                <a:off x="522" y="1936"/>
                <a:ext cx="14"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546" name="Rectangle 1881"/>
              <p:cNvSpPr>
                <a:spLocks noChangeArrowheads="1"/>
              </p:cNvSpPr>
              <p:nvPr/>
            </p:nvSpPr>
            <p:spPr bwMode="auto">
              <a:xfrm>
                <a:off x="522" y="1950"/>
                <a:ext cx="14"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547" name="Rectangle 1882"/>
              <p:cNvSpPr>
                <a:spLocks noChangeArrowheads="1"/>
              </p:cNvSpPr>
              <p:nvPr/>
            </p:nvSpPr>
            <p:spPr bwMode="auto">
              <a:xfrm>
                <a:off x="517" y="1902"/>
                <a:ext cx="24"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548" name="Rectangle 1883"/>
              <p:cNvSpPr>
                <a:spLocks noChangeArrowheads="1"/>
              </p:cNvSpPr>
              <p:nvPr/>
            </p:nvSpPr>
            <p:spPr bwMode="auto">
              <a:xfrm>
                <a:off x="517" y="1902"/>
                <a:ext cx="24"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549" name="Rectangle 1884"/>
              <p:cNvSpPr>
                <a:spLocks noChangeArrowheads="1"/>
              </p:cNvSpPr>
              <p:nvPr/>
            </p:nvSpPr>
            <p:spPr bwMode="auto">
              <a:xfrm>
                <a:off x="561" y="1893"/>
                <a:ext cx="32"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550" name="Rectangle 1885"/>
              <p:cNvSpPr>
                <a:spLocks noChangeArrowheads="1"/>
              </p:cNvSpPr>
              <p:nvPr/>
            </p:nvSpPr>
            <p:spPr bwMode="auto">
              <a:xfrm>
                <a:off x="561" y="1893"/>
                <a:ext cx="32" cy="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551" name="Rectangle 1886"/>
              <p:cNvSpPr>
                <a:spLocks noChangeArrowheads="1"/>
              </p:cNvSpPr>
              <p:nvPr/>
            </p:nvSpPr>
            <p:spPr bwMode="auto">
              <a:xfrm>
                <a:off x="562" y="1899"/>
                <a:ext cx="5" cy="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552" name="Rectangle 1887"/>
              <p:cNvSpPr>
                <a:spLocks noChangeArrowheads="1"/>
              </p:cNvSpPr>
              <p:nvPr/>
            </p:nvSpPr>
            <p:spPr bwMode="auto">
              <a:xfrm>
                <a:off x="587" y="1899"/>
                <a:ext cx="5" cy="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553" name="Line 1888"/>
              <p:cNvSpPr>
                <a:spLocks noChangeShapeType="1"/>
              </p:cNvSpPr>
              <p:nvPr/>
            </p:nvSpPr>
            <p:spPr bwMode="auto">
              <a:xfrm>
                <a:off x="567" y="1904"/>
                <a:ext cx="20" cy="0"/>
              </a:xfrm>
              <a:prstGeom prst="line">
                <a:avLst/>
              </a:prstGeom>
              <a:noFill/>
              <a:ln w="0">
                <a:solidFill>
                  <a:srgbClr val="6E6E6E"/>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54" name="Rectangle 1889"/>
              <p:cNvSpPr>
                <a:spLocks noChangeArrowheads="1"/>
              </p:cNvSpPr>
              <p:nvPr/>
            </p:nvSpPr>
            <p:spPr bwMode="auto">
              <a:xfrm>
                <a:off x="570" y="1912"/>
                <a:ext cx="14" cy="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555" name="Rectangle 1890"/>
              <p:cNvSpPr>
                <a:spLocks noChangeArrowheads="1"/>
              </p:cNvSpPr>
              <p:nvPr/>
            </p:nvSpPr>
            <p:spPr bwMode="auto">
              <a:xfrm>
                <a:off x="568" y="1948"/>
                <a:ext cx="17" cy="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556" name="Rectangle 1891"/>
              <p:cNvSpPr>
                <a:spLocks noChangeArrowheads="1"/>
              </p:cNvSpPr>
              <p:nvPr/>
            </p:nvSpPr>
            <p:spPr bwMode="auto">
              <a:xfrm>
                <a:off x="568" y="1953"/>
                <a:ext cx="17" cy="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557" name="Rectangle 1892"/>
              <p:cNvSpPr>
                <a:spLocks noChangeArrowheads="1"/>
              </p:cNvSpPr>
              <p:nvPr/>
            </p:nvSpPr>
            <p:spPr bwMode="auto">
              <a:xfrm>
                <a:off x="569" y="1975"/>
                <a:ext cx="16" cy="14"/>
              </a:xfrm>
              <a:prstGeom prst="rect">
                <a:avLst/>
              </a:prstGeom>
              <a:noFill/>
              <a:ln w="0">
                <a:solidFill>
                  <a:srgbClr val="6E6E6E"/>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558" name="Freeform 1893"/>
              <p:cNvSpPr>
                <a:spLocks/>
              </p:cNvSpPr>
              <p:nvPr/>
            </p:nvSpPr>
            <p:spPr bwMode="auto">
              <a:xfrm>
                <a:off x="560" y="1999"/>
                <a:ext cx="34" cy="6"/>
              </a:xfrm>
              <a:custGeom>
                <a:avLst/>
                <a:gdLst>
                  <a:gd name="T0" fmla="*/ 32 w 627"/>
                  <a:gd name="T1" fmla="*/ 0 h 58"/>
                  <a:gd name="T2" fmla="*/ 34 w 627"/>
                  <a:gd name="T3" fmla="*/ 6 h 58"/>
                  <a:gd name="T4" fmla="*/ 0 w 627"/>
                  <a:gd name="T5" fmla="*/ 6 h 58"/>
                  <a:gd name="T6" fmla="*/ 2 w 627"/>
                  <a:gd name="T7" fmla="*/ 0 h 58"/>
                  <a:gd name="T8" fmla="*/ 32 w 627"/>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7" h="58">
                    <a:moveTo>
                      <a:pt x="591" y="0"/>
                    </a:moveTo>
                    <a:lnTo>
                      <a:pt x="627" y="58"/>
                    </a:lnTo>
                    <a:lnTo>
                      <a:pt x="0" y="58"/>
                    </a:lnTo>
                    <a:lnTo>
                      <a:pt x="35" y="0"/>
                    </a:lnTo>
                    <a:lnTo>
                      <a:pt x="5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559" name="Rectangle 1894"/>
              <p:cNvSpPr>
                <a:spLocks noChangeArrowheads="1"/>
              </p:cNvSpPr>
              <p:nvPr/>
            </p:nvSpPr>
            <p:spPr bwMode="auto">
              <a:xfrm>
                <a:off x="560" y="2005"/>
                <a:ext cx="3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560" name="Freeform 1895"/>
              <p:cNvSpPr>
                <a:spLocks/>
              </p:cNvSpPr>
              <p:nvPr/>
            </p:nvSpPr>
            <p:spPr bwMode="auto">
              <a:xfrm>
                <a:off x="591" y="1935"/>
                <a:ext cx="10" cy="3"/>
              </a:xfrm>
              <a:custGeom>
                <a:avLst/>
                <a:gdLst>
                  <a:gd name="T0" fmla="*/ 10 w 177"/>
                  <a:gd name="T1" fmla="*/ 3 h 28"/>
                  <a:gd name="T2" fmla="*/ 0 w 177"/>
                  <a:gd name="T3" fmla="*/ 3 h 28"/>
                  <a:gd name="T4" fmla="*/ 0 w 177"/>
                  <a:gd name="T5" fmla="*/ 0 h 28"/>
                  <a:gd name="T6" fmla="*/ 10 w 177"/>
                  <a:gd name="T7" fmla="*/ 0 h 28"/>
                  <a:gd name="T8" fmla="*/ 10 w 177"/>
                  <a:gd name="T9" fmla="*/ 3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28">
                    <a:moveTo>
                      <a:pt x="177" y="28"/>
                    </a:moveTo>
                    <a:lnTo>
                      <a:pt x="0" y="28"/>
                    </a:lnTo>
                    <a:lnTo>
                      <a:pt x="4" y="0"/>
                    </a:lnTo>
                    <a:lnTo>
                      <a:pt x="173" y="0"/>
                    </a:lnTo>
                    <a:lnTo>
                      <a:pt x="177" y="28"/>
                    </a:lnTo>
                    <a:close/>
                  </a:path>
                </a:pathLst>
              </a:custGeom>
              <a:solidFill>
                <a:srgbClr val="6E6E6E"/>
              </a:solidFill>
              <a:ln w="0">
                <a:solidFill>
                  <a:srgbClr val="6E6E6E"/>
                </a:solidFill>
                <a:prstDash val="solid"/>
                <a:round/>
                <a:headEnd/>
                <a:tailEnd/>
              </a:ln>
            </p:spPr>
            <p:txBody>
              <a:bodyPr/>
              <a:lstStyle/>
              <a:p>
                <a:endParaRPr lang="en-US" dirty="0"/>
              </a:p>
            </p:txBody>
          </p:sp>
          <p:sp>
            <p:nvSpPr>
              <p:cNvPr id="16561" name="Freeform 1896"/>
              <p:cNvSpPr>
                <a:spLocks/>
              </p:cNvSpPr>
              <p:nvPr/>
            </p:nvSpPr>
            <p:spPr bwMode="auto">
              <a:xfrm>
                <a:off x="468" y="2005"/>
                <a:ext cx="254" cy="27"/>
              </a:xfrm>
              <a:custGeom>
                <a:avLst/>
                <a:gdLst>
                  <a:gd name="T0" fmla="*/ 254 w 4569"/>
                  <a:gd name="T1" fmla="*/ 27 h 239"/>
                  <a:gd name="T2" fmla="*/ 237 w 4569"/>
                  <a:gd name="T3" fmla="*/ 0 h 239"/>
                  <a:gd name="T4" fmla="*/ 18 w 4569"/>
                  <a:gd name="T5" fmla="*/ 0 h 239"/>
                  <a:gd name="T6" fmla="*/ 0 w 4569"/>
                  <a:gd name="T7" fmla="*/ 27 h 239"/>
                  <a:gd name="T8" fmla="*/ 254 w 4569"/>
                  <a:gd name="T9" fmla="*/ 27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9" h="239">
                    <a:moveTo>
                      <a:pt x="4569" y="239"/>
                    </a:moveTo>
                    <a:lnTo>
                      <a:pt x="4260" y="0"/>
                    </a:lnTo>
                    <a:lnTo>
                      <a:pt x="324" y="0"/>
                    </a:lnTo>
                    <a:lnTo>
                      <a:pt x="0" y="239"/>
                    </a:lnTo>
                    <a:lnTo>
                      <a:pt x="4569" y="23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562" name="Freeform 1897"/>
              <p:cNvSpPr>
                <a:spLocks/>
              </p:cNvSpPr>
              <p:nvPr/>
            </p:nvSpPr>
            <p:spPr bwMode="auto">
              <a:xfrm>
                <a:off x="493" y="1781"/>
                <a:ext cx="209" cy="68"/>
              </a:xfrm>
              <a:custGeom>
                <a:avLst/>
                <a:gdLst>
                  <a:gd name="T0" fmla="*/ 209 w 3766"/>
                  <a:gd name="T1" fmla="*/ 68 h 607"/>
                  <a:gd name="T2" fmla="*/ 192 w 3766"/>
                  <a:gd name="T3" fmla="*/ 0 h 607"/>
                  <a:gd name="T4" fmla="*/ 16 w 3766"/>
                  <a:gd name="T5" fmla="*/ 1 h 607"/>
                  <a:gd name="T6" fmla="*/ 0 w 3766"/>
                  <a:gd name="T7" fmla="*/ 67 h 607"/>
                  <a:gd name="T8" fmla="*/ 209 w 3766"/>
                  <a:gd name="T9" fmla="*/ 68 h 6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66" h="607">
                    <a:moveTo>
                      <a:pt x="3766" y="607"/>
                    </a:moveTo>
                    <a:lnTo>
                      <a:pt x="3458" y="0"/>
                    </a:lnTo>
                    <a:lnTo>
                      <a:pt x="290" y="9"/>
                    </a:lnTo>
                    <a:lnTo>
                      <a:pt x="0" y="597"/>
                    </a:lnTo>
                    <a:lnTo>
                      <a:pt x="3766" y="607"/>
                    </a:lnTo>
                    <a:close/>
                  </a:path>
                </a:pathLst>
              </a:custGeom>
              <a:noFill/>
              <a:ln w="0">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563" name="Rectangle 1898"/>
              <p:cNvSpPr>
                <a:spLocks noChangeArrowheads="1"/>
              </p:cNvSpPr>
              <p:nvPr/>
            </p:nvSpPr>
            <p:spPr bwMode="auto">
              <a:xfrm>
                <a:off x="527" y="1752"/>
                <a:ext cx="6" cy="8"/>
              </a:xfrm>
              <a:prstGeom prst="rect">
                <a:avLst/>
              </a:prstGeom>
              <a:solidFill>
                <a:srgbClr val="CC3300"/>
              </a:solidFill>
              <a:ln w="0">
                <a:solidFill>
                  <a:srgbClr val="402C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564" name="Rectangle 1899"/>
              <p:cNvSpPr>
                <a:spLocks noChangeArrowheads="1"/>
              </p:cNvSpPr>
              <p:nvPr/>
            </p:nvSpPr>
            <p:spPr bwMode="auto">
              <a:xfrm>
                <a:off x="517" y="1752"/>
                <a:ext cx="6" cy="8"/>
              </a:xfrm>
              <a:prstGeom prst="rect">
                <a:avLst/>
              </a:prstGeom>
              <a:solidFill>
                <a:srgbClr val="CC3300"/>
              </a:solidFill>
              <a:ln w="0">
                <a:solidFill>
                  <a:srgbClr val="402C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565" name="Freeform 1900"/>
              <p:cNvSpPr>
                <a:spLocks/>
              </p:cNvSpPr>
              <p:nvPr/>
            </p:nvSpPr>
            <p:spPr bwMode="auto">
              <a:xfrm>
                <a:off x="510" y="1786"/>
                <a:ext cx="28" cy="9"/>
              </a:xfrm>
              <a:custGeom>
                <a:avLst/>
                <a:gdLst>
                  <a:gd name="T0" fmla="*/ 28 w 498"/>
                  <a:gd name="T1" fmla="*/ 0 h 82"/>
                  <a:gd name="T2" fmla="*/ 27 w 498"/>
                  <a:gd name="T3" fmla="*/ 9 h 82"/>
                  <a:gd name="T4" fmla="*/ 0 w 498"/>
                  <a:gd name="T5" fmla="*/ 9 h 82"/>
                  <a:gd name="T6" fmla="*/ 2 w 498"/>
                  <a:gd name="T7" fmla="*/ 0 h 82"/>
                  <a:gd name="T8" fmla="*/ 28 w 498"/>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 h="82">
                    <a:moveTo>
                      <a:pt x="498" y="0"/>
                    </a:moveTo>
                    <a:lnTo>
                      <a:pt x="483" y="82"/>
                    </a:lnTo>
                    <a:lnTo>
                      <a:pt x="0" y="82"/>
                    </a:lnTo>
                    <a:lnTo>
                      <a:pt x="36" y="0"/>
                    </a:lnTo>
                    <a:lnTo>
                      <a:pt x="498"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566" name="Rectangle 1901"/>
              <p:cNvSpPr>
                <a:spLocks noChangeArrowheads="1"/>
              </p:cNvSpPr>
              <p:nvPr/>
            </p:nvSpPr>
            <p:spPr bwMode="auto">
              <a:xfrm>
                <a:off x="515" y="1758"/>
                <a:ext cx="19" cy="32"/>
              </a:xfrm>
              <a:prstGeom prst="rect">
                <a:avLst/>
              </a:prstGeom>
              <a:solidFill>
                <a:srgbClr val="CC6633"/>
              </a:solidFill>
              <a:ln w="0">
                <a:solidFill>
                  <a:srgbClr val="402C00"/>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567" name="Line 1902"/>
              <p:cNvSpPr>
                <a:spLocks noChangeShapeType="1"/>
              </p:cNvSpPr>
              <p:nvPr/>
            </p:nvSpPr>
            <p:spPr bwMode="auto">
              <a:xfrm flipH="1">
                <a:off x="514" y="1758"/>
                <a:ext cx="2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68" name="Line 1903"/>
              <p:cNvSpPr>
                <a:spLocks noChangeShapeType="1"/>
              </p:cNvSpPr>
              <p:nvPr/>
            </p:nvSpPr>
            <p:spPr bwMode="auto">
              <a:xfrm flipH="1">
                <a:off x="514" y="1760"/>
                <a:ext cx="2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69" name="Line 1904"/>
              <p:cNvSpPr>
                <a:spLocks noChangeShapeType="1"/>
              </p:cNvSpPr>
              <p:nvPr/>
            </p:nvSpPr>
            <p:spPr bwMode="auto">
              <a:xfrm flipH="1">
                <a:off x="514" y="1763"/>
                <a:ext cx="2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70" name="Line 1905"/>
              <p:cNvSpPr>
                <a:spLocks noChangeShapeType="1"/>
              </p:cNvSpPr>
              <p:nvPr/>
            </p:nvSpPr>
            <p:spPr bwMode="auto">
              <a:xfrm flipH="1">
                <a:off x="514" y="1765"/>
                <a:ext cx="2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71" name="Line 1906"/>
              <p:cNvSpPr>
                <a:spLocks noChangeShapeType="1"/>
              </p:cNvSpPr>
              <p:nvPr/>
            </p:nvSpPr>
            <p:spPr bwMode="auto">
              <a:xfrm flipH="1">
                <a:off x="514" y="1768"/>
                <a:ext cx="2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72" name="Line 1907"/>
              <p:cNvSpPr>
                <a:spLocks noChangeShapeType="1"/>
              </p:cNvSpPr>
              <p:nvPr/>
            </p:nvSpPr>
            <p:spPr bwMode="auto">
              <a:xfrm flipH="1">
                <a:off x="514" y="1770"/>
                <a:ext cx="2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73" name="Line 1908"/>
              <p:cNvSpPr>
                <a:spLocks noChangeShapeType="1"/>
              </p:cNvSpPr>
              <p:nvPr/>
            </p:nvSpPr>
            <p:spPr bwMode="auto">
              <a:xfrm flipH="1">
                <a:off x="514" y="1772"/>
                <a:ext cx="2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74" name="Line 1909"/>
              <p:cNvSpPr>
                <a:spLocks noChangeShapeType="1"/>
              </p:cNvSpPr>
              <p:nvPr/>
            </p:nvSpPr>
            <p:spPr bwMode="auto">
              <a:xfrm flipH="1">
                <a:off x="514" y="1775"/>
                <a:ext cx="2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75" name="Line 1910"/>
              <p:cNvSpPr>
                <a:spLocks noChangeShapeType="1"/>
              </p:cNvSpPr>
              <p:nvPr/>
            </p:nvSpPr>
            <p:spPr bwMode="auto">
              <a:xfrm flipH="1">
                <a:off x="514" y="1777"/>
                <a:ext cx="2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76" name="Line 1911"/>
              <p:cNvSpPr>
                <a:spLocks noChangeShapeType="1"/>
              </p:cNvSpPr>
              <p:nvPr/>
            </p:nvSpPr>
            <p:spPr bwMode="auto">
              <a:xfrm flipH="1">
                <a:off x="514" y="1780"/>
                <a:ext cx="2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77" name="Line 1912"/>
              <p:cNvSpPr>
                <a:spLocks noChangeShapeType="1"/>
              </p:cNvSpPr>
              <p:nvPr/>
            </p:nvSpPr>
            <p:spPr bwMode="auto">
              <a:xfrm flipH="1">
                <a:off x="514" y="1782"/>
                <a:ext cx="2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78" name="Line 1913"/>
              <p:cNvSpPr>
                <a:spLocks noChangeShapeType="1"/>
              </p:cNvSpPr>
              <p:nvPr/>
            </p:nvSpPr>
            <p:spPr bwMode="auto">
              <a:xfrm flipH="1">
                <a:off x="514" y="1785"/>
                <a:ext cx="2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79" name="Line 1914"/>
              <p:cNvSpPr>
                <a:spLocks noChangeShapeType="1"/>
              </p:cNvSpPr>
              <p:nvPr/>
            </p:nvSpPr>
            <p:spPr bwMode="auto">
              <a:xfrm flipH="1">
                <a:off x="514" y="1787"/>
                <a:ext cx="2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80" name="Line 1915"/>
              <p:cNvSpPr>
                <a:spLocks noChangeShapeType="1"/>
              </p:cNvSpPr>
              <p:nvPr/>
            </p:nvSpPr>
            <p:spPr bwMode="auto">
              <a:xfrm flipH="1">
                <a:off x="514" y="1790"/>
                <a:ext cx="2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81" name="Line 1916"/>
              <p:cNvSpPr>
                <a:spLocks noChangeShapeType="1"/>
              </p:cNvSpPr>
              <p:nvPr/>
            </p:nvSpPr>
            <p:spPr bwMode="auto">
              <a:xfrm>
                <a:off x="533" y="175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82" name="Line 1917"/>
              <p:cNvSpPr>
                <a:spLocks noChangeShapeType="1"/>
              </p:cNvSpPr>
              <p:nvPr/>
            </p:nvSpPr>
            <p:spPr bwMode="auto">
              <a:xfrm>
                <a:off x="530" y="175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83" name="Line 1918"/>
              <p:cNvSpPr>
                <a:spLocks noChangeShapeType="1"/>
              </p:cNvSpPr>
              <p:nvPr/>
            </p:nvSpPr>
            <p:spPr bwMode="auto">
              <a:xfrm>
                <a:off x="526" y="175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84" name="Line 1919"/>
              <p:cNvSpPr>
                <a:spLocks noChangeShapeType="1"/>
              </p:cNvSpPr>
              <p:nvPr/>
            </p:nvSpPr>
            <p:spPr bwMode="auto">
              <a:xfrm>
                <a:off x="523" y="175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85" name="Line 1920"/>
              <p:cNvSpPr>
                <a:spLocks noChangeShapeType="1"/>
              </p:cNvSpPr>
              <p:nvPr/>
            </p:nvSpPr>
            <p:spPr bwMode="auto">
              <a:xfrm>
                <a:off x="519" y="175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86" name="Line 1921"/>
              <p:cNvSpPr>
                <a:spLocks noChangeShapeType="1"/>
              </p:cNvSpPr>
              <p:nvPr/>
            </p:nvSpPr>
            <p:spPr bwMode="auto">
              <a:xfrm>
                <a:off x="515" y="175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87" name="Line 1922"/>
              <p:cNvSpPr>
                <a:spLocks noChangeShapeType="1"/>
              </p:cNvSpPr>
              <p:nvPr/>
            </p:nvSpPr>
            <p:spPr bwMode="auto">
              <a:xfrm>
                <a:off x="516" y="1760"/>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88" name="Line 1923"/>
              <p:cNvSpPr>
                <a:spLocks noChangeShapeType="1"/>
              </p:cNvSpPr>
              <p:nvPr/>
            </p:nvSpPr>
            <p:spPr bwMode="auto">
              <a:xfrm>
                <a:off x="520" y="1760"/>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89" name="Line 1924"/>
              <p:cNvSpPr>
                <a:spLocks noChangeShapeType="1"/>
              </p:cNvSpPr>
              <p:nvPr/>
            </p:nvSpPr>
            <p:spPr bwMode="auto">
              <a:xfrm>
                <a:off x="524" y="1760"/>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90" name="Line 1925"/>
              <p:cNvSpPr>
                <a:spLocks noChangeShapeType="1"/>
              </p:cNvSpPr>
              <p:nvPr/>
            </p:nvSpPr>
            <p:spPr bwMode="auto">
              <a:xfrm>
                <a:off x="527" y="1760"/>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91" name="Line 1926"/>
              <p:cNvSpPr>
                <a:spLocks noChangeShapeType="1"/>
              </p:cNvSpPr>
              <p:nvPr/>
            </p:nvSpPr>
            <p:spPr bwMode="auto">
              <a:xfrm>
                <a:off x="531" y="1760"/>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92" name="Line 1927"/>
              <p:cNvSpPr>
                <a:spLocks noChangeShapeType="1"/>
              </p:cNvSpPr>
              <p:nvPr/>
            </p:nvSpPr>
            <p:spPr bwMode="auto">
              <a:xfrm>
                <a:off x="534" y="1760"/>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93" name="Line 1928"/>
              <p:cNvSpPr>
                <a:spLocks noChangeShapeType="1"/>
              </p:cNvSpPr>
              <p:nvPr/>
            </p:nvSpPr>
            <p:spPr bwMode="auto">
              <a:xfrm>
                <a:off x="533" y="1762"/>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94" name="Line 1929"/>
              <p:cNvSpPr>
                <a:spLocks noChangeShapeType="1"/>
              </p:cNvSpPr>
              <p:nvPr/>
            </p:nvSpPr>
            <p:spPr bwMode="auto">
              <a:xfrm>
                <a:off x="530" y="1762"/>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95" name="Line 1930"/>
              <p:cNvSpPr>
                <a:spLocks noChangeShapeType="1"/>
              </p:cNvSpPr>
              <p:nvPr/>
            </p:nvSpPr>
            <p:spPr bwMode="auto">
              <a:xfrm>
                <a:off x="526" y="1762"/>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96" name="Line 1931"/>
              <p:cNvSpPr>
                <a:spLocks noChangeShapeType="1"/>
              </p:cNvSpPr>
              <p:nvPr/>
            </p:nvSpPr>
            <p:spPr bwMode="auto">
              <a:xfrm>
                <a:off x="523" y="1762"/>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97" name="Line 1932"/>
              <p:cNvSpPr>
                <a:spLocks noChangeShapeType="1"/>
              </p:cNvSpPr>
              <p:nvPr/>
            </p:nvSpPr>
            <p:spPr bwMode="auto">
              <a:xfrm>
                <a:off x="519" y="1762"/>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98" name="Line 1933"/>
              <p:cNvSpPr>
                <a:spLocks noChangeShapeType="1"/>
              </p:cNvSpPr>
              <p:nvPr/>
            </p:nvSpPr>
            <p:spPr bwMode="auto">
              <a:xfrm>
                <a:off x="515" y="1762"/>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99" name="Line 1934"/>
              <p:cNvSpPr>
                <a:spLocks noChangeShapeType="1"/>
              </p:cNvSpPr>
              <p:nvPr/>
            </p:nvSpPr>
            <p:spPr bwMode="auto">
              <a:xfrm>
                <a:off x="516" y="176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00" name="Line 1935"/>
              <p:cNvSpPr>
                <a:spLocks noChangeShapeType="1"/>
              </p:cNvSpPr>
              <p:nvPr/>
            </p:nvSpPr>
            <p:spPr bwMode="auto">
              <a:xfrm>
                <a:off x="520" y="176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01" name="Line 1936"/>
              <p:cNvSpPr>
                <a:spLocks noChangeShapeType="1"/>
              </p:cNvSpPr>
              <p:nvPr/>
            </p:nvSpPr>
            <p:spPr bwMode="auto">
              <a:xfrm>
                <a:off x="523" y="176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02" name="Line 1937"/>
              <p:cNvSpPr>
                <a:spLocks noChangeShapeType="1"/>
              </p:cNvSpPr>
              <p:nvPr/>
            </p:nvSpPr>
            <p:spPr bwMode="auto">
              <a:xfrm>
                <a:off x="527" y="176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03" name="Line 1938"/>
              <p:cNvSpPr>
                <a:spLocks noChangeShapeType="1"/>
              </p:cNvSpPr>
              <p:nvPr/>
            </p:nvSpPr>
            <p:spPr bwMode="auto">
              <a:xfrm>
                <a:off x="531" y="176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04" name="Line 1939"/>
              <p:cNvSpPr>
                <a:spLocks noChangeShapeType="1"/>
              </p:cNvSpPr>
              <p:nvPr/>
            </p:nvSpPr>
            <p:spPr bwMode="auto">
              <a:xfrm>
                <a:off x="534" y="176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05" name="Line 1940"/>
              <p:cNvSpPr>
                <a:spLocks noChangeShapeType="1"/>
              </p:cNvSpPr>
              <p:nvPr/>
            </p:nvSpPr>
            <p:spPr bwMode="auto">
              <a:xfrm>
                <a:off x="533" y="176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06" name="Line 1941"/>
              <p:cNvSpPr>
                <a:spLocks noChangeShapeType="1"/>
              </p:cNvSpPr>
              <p:nvPr/>
            </p:nvSpPr>
            <p:spPr bwMode="auto">
              <a:xfrm>
                <a:off x="530" y="176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07" name="Line 1942"/>
              <p:cNvSpPr>
                <a:spLocks noChangeShapeType="1"/>
              </p:cNvSpPr>
              <p:nvPr/>
            </p:nvSpPr>
            <p:spPr bwMode="auto">
              <a:xfrm>
                <a:off x="526" y="176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08" name="Line 1943"/>
              <p:cNvSpPr>
                <a:spLocks noChangeShapeType="1"/>
              </p:cNvSpPr>
              <p:nvPr/>
            </p:nvSpPr>
            <p:spPr bwMode="auto">
              <a:xfrm>
                <a:off x="523" y="176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09" name="Line 1944"/>
              <p:cNvSpPr>
                <a:spLocks noChangeShapeType="1"/>
              </p:cNvSpPr>
              <p:nvPr/>
            </p:nvSpPr>
            <p:spPr bwMode="auto">
              <a:xfrm>
                <a:off x="519" y="176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10" name="Line 1945"/>
              <p:cNvSpPr>
                <a:spLocks noChangeShapeType="1"/>
              </p:cNvSpPr>
              <p:nvPr/>
            </p:nvSpPr>
            <p:spPr bwMode="auto">
              <a:xfrm>
                <a:off x="515" y="1768"/>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11" name="Line 1946"/>
              <p:cNvSpPr>
                <a:spLocks noChangeShapeType="1"/>
              </p:cNvSpPr>
              <p:nvPr/>
            </p:nvSpPr>
            <p:spPr bwMode="auto">
              <a:xfrm>
                <a:off x="516" y="1770"/>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12" name="Line 1947"/>
              <p:cNvSpPr>
                <a:spLocks noChangeShapeType="1"/>
              </p:cNvSpPr>
              <p:nvPr/>
            </p:nvSpPr>
            <p:spPr bwMode="auto">
              <a:xfrm>
                <a:off x="520" y="1770"/>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13" name="Line 1948"/>
              <p:cNvSpPr>
                <a:spLocks noChangeShapeType="1"/>
              </p:cNvSpPr>
              <p:nvPr/>
            </p:nvSpPr>
            <p:spPr bwMode="auto">
              <a:xfrm>
                <a:off x="523" y="1770"/>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14" name="Line 1949"/>
              <p:cNvSpPr>
                <a:spLocks noChangeShapeType="1"/>
              </p:cNvSpPr>
              <p:nvPr/>
            </p:nvSpPr>
            <p:spPr bwMode="auto">
              <a:xfrm>
                <a:off x="527" y="1770"/>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15" name="Line 1950"/>
              <p:cNvSpPr>
                <a:spLocks noChangeShapeType="1"/>
              </p:cNvSpPr>
              <p:nvPr/>
            </p:nvSpPr>
            <p:spPr bwMode="auto">
              <a:xfrm>
                <a:off x="534" y="1770"/>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16" name="Line 1951"/>
              <p:cNvSpPr>
                <a:spLocks noChangeShapeType="1"/>
              </p:cNvSpPr>
              <p:nvPr/>
            </p:nvSpPr>
            <p:spPr bwMode="auto">
              <a:xfrm>
                <a:off x="531" y="1770"/>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17" name="Line 1952"/>
              <p:cNvSpPr>
                <a:spLocks noChangeShapeType="1"/>
              </p:cNvSpPr>
              <p:nvPr/>
            </p:nvSpPr>
            <p:spPr bwMode="auto">
              <a:xfrm>
                <a:off x="516" y="1773"/>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18" name="Line 1953"/>
              <p:cNvSpPr>
                <a:spLocks noChangeShapeType="1"/>
              </p:cNvSpPr>
              <p:nvPr/>
            </p:nvSpPr>
            <p:spPr bwMode="auto">
              <a:xfrm>
                <a:off x="519" y="1773"/>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19" name="Line 1954"/>
              <p:cNvSpPr>
                <a:spLocks noChangeShapeType="1"/>
              </p:cNvSpPr>
              <p:nvPr/>
            </p:nvSpPr>
            <p:spPr bwMode="auto">
              <a:xfrm>
                <a:off x="523" y="1773"/>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20" name="Line 1955"/>
              <p:cNvSpPr>
                <a:spLocks noChangeShapeType="1"/>
              </p:cNvSpPr>
              <p:nvPr/>
            </p:nvSpPr>
            <p:spPr bwMode="auto">
              <a:xfrm>
                <a:off x="526" y="1773"/>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21" name="Line 1956"/>
              <p:cNvSpPr>
                <a:spLocks noChangeShapeType="1"/>
              </p:cNvSpPr>
              <p:nvPr/>
            </p:nvSpPr>
            <p:spPr bwMode="auto">
              <a:xfrm>
                <a:off x="530" y="1773"/>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22" name="Line 1957"/>
              <p:cNvSpPr>
                <a:spLocks noChangeShapeType="1"/>
              </p:cNvSpPr>
              <p:nvPr/>
            </p:nvSpPr>
            <p:spPr bwMode="auto">
              <a:xfrm>
                <a:off x="533" y="1773"/>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23" name="Line 1958"/>
              <p:cNvSpPr>
                <a:spLocks noChangeShapeType="1"/>
              </p:cNvSpPr>
              <p:nvPr/>
            </p:nvSpPr>
            <p:spPr bwMode="auto">
              <a:xfrm>
                <a:off x="534" y="177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24" name="Line 1959"/>
              <p:cNvSpPr>
                <a:spLocks noChangeShapeType="1"/>
              </p:cNvSpPr>
              <p:nvPr/>
            </p:nvSpPr>
            <p:spPr bwMode="auto">
              <a:xfrm>
                <a:off x="531" y="177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25" name="Line 1960"/>
              <p:cNvSpPr>
                <a:spLocks noChangeShapeType="1"/>
              </p:cNvSpPr>
              <p:nvPr/>
            </p:nvSpPr>
            <p:spPr bwMode="auto">
              <a:xfrm>
                <a:off x="527" y="177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26" name="Line 1961"/>
              <p:cNvSpPr>
                <a:spLocks noChangeShapeType="1"/>
              </p:cNvSpPr>
              <p:nvPr/>
            </p:nvSpPr>
            <p:spPr bwMode="auto">
              <a:xfrm>
                <a:off x="523" y="177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27" name="Line 1962"/>
              <p:cNvSpPr>
                <a:spLocks noChangeShapeType="1"/>
              </p:cNvSpPr>
              <p:nvPr/>
            </p:nvSpPr>
            <p:spPr bwMode="auto">
              <a:xfrm>
                <a:off x="520" y="177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28" name="Line 1963"/>
              <p:cNvSpPr>
                <a:spLocks noChangeShapeType="1"/>
              </p:cNvSpPr>
              <p:nvPr/>
            </p:nvSpPr>
            <p:spPr bwMode="auto">
              <a:xfrm>
                <a:off x="517" y="177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29" name="Line 1964"/>
              <p:cNvSpPr>
                <a:spLocks noChangeShapeType="1"/>
              </p:cNvSpPr>
              <p:nvPr/>
            </p:nvSpPr>
            <p:spPr bwMode="auto">
              <a:xfrm>
                <a:off x="516" y="1777"/>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30" name="Line 1965"/>
              <p:cNvSpPr>
                <a:spLocks noChangeShapeType="1"/>
              </p:cNvSpPr>
              <p:nvPr/>
            </p:nvSpPr>
            <p:spPr bwMode="auto">
              <a:xfrm>
                <a:off x="519" y="1777"/>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31" name="Line 1966"/>
              <p:cNvSpPr>
                <a:spLocks noChangeShapeType="1"/>
              </p:cNvSpPr>
              <p:nvPr/>
            </p:nvSpPr>
            <p:spPr bwMode="auto">
              <a:xfrm>
                <a:off x="523" y="1777"/>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32" name="Line 1967"/>
              <p:cNvSpPr>
                <a:spLocks noChangeShapeType="1"/>
              </p:cNvSpPr>
              <p:nvPr/>
            </p:nvSpPr>
            <p:spPr bwMode="auto">
              <a:xfrm>
                <a:off x="526" y="1777"/>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33" name="Line 1968"/>
              <p:cNvSpPr>
                <a:spLocks noChangeShapeType="1"/>
              </p:cNvSpPr>
              <p:nvPr/>
            </p:nvSpPr>
            <p:spPr bwMode="auto">
              <a:xfrm>
                <a:off x="530" y="1777"/>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34" name="Line 1969"/>
              <p:cNvSpPr>
                <a:spLocks noChangeShapeType="1"/>
              </p:cNvSpPr>
              <p:nvPr/>
            </p:nvSpPr>
            <p:spPr bwMode="auto">
              <a:xfrm>
                <a:off x="533" y="1777"/>
                <a:ext cx="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35" name="Line 1970"/>
              <p:cNvSpPr>
                <a:spLocks noChangeShapeType="1"/>
              </p:cNvSpPr>
              <p:nvPr/>
            </p:nvSpPr>
            <p:spPr bwMode="auto">
              <a:xfrm>
                <a:off x="534" y="1780"/>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36" name="Line 1971"/>
              <p:cNvSpPr>
                <a:spLocks noChangeShapeType="1"/>
              </p:cNvSpPr>
              <p:nvPr/>
            </p:nvSpPr>
            <p:spPr bwMode="auto">
              <a:xfrm>
                <a:off x="531" y="1780"/>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37" name="Line 1972"/>
              <p:cNvSpPr>
                <a:spLocks noChangeShapeType="1"/>
              </p:cNvSpPr>
              <p:nvPr/>
            </p:nvSpPr>
            <p:spPr bwMode="auto">
              <a:xfrm>
                <a:off x="527" y="1780"/>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38" name="Line 1973"/>
              <p:cNvSpPr>
                <a:spLocks noChangeShapeType="1"/>
              </p:cNvSpPr>
              <p:nvPr/>
            </p:nvSpPr>
            <p:spPr bwMode="auto">
              <a:xfrm>
                <a:off x="523" y="1780"/>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39" name="Line 1974"/>
              <p:cNvSpPr>
                <a:spLocks noChangeShapeType="1"/>
              </p:cNvSpPr>
              <p:nvPr/>
            </p:nvSpPr>
            <p:spPr bwMode="auto">
              <a:xfrm>
                <a:off x="520" y="1780"/>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40" name="Line 1975"/>
              <p:cNvSpPr>
                <a:spLocks noChangeShapeType="1"/>
              </p:cNvSpPr>
              <p:nvPr/>
            </p:nvSpPr>
            <p:spPr bwMode="auto">
              <a:xfrm>
                <a:off x="516" y="1780"/>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41" name="Line 1976"/>
              <p:cNvSpPr>
                <a:spLocks noChangeShapeType="1"/>
              </p:cNvSpPr>
              <p:nvPr/>
            </p:nvSpPr>
            <p:spPr bwMode="auto">
              <a:xfrm>
                <a:off x="516" y="1782"/>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42" name="Line 1977"/>
              <p:cNvSpPr>
                <a:spLocks noChangeShapeType="1"/>
              </p:cNvSpPr>
              <p:nvPr/>
            </p:nvSpPr>
            <p:spPr bwMode="auto">
              <a:xfrm>
                <a:off x="519" y="1782"/>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43" name="Line 1978"/>
              <p:cNvSpPr>
                <a:spLocks noChangeShapeType="1"/>
              </p:cNvSpPr>
              <p:nvPr/>
            </p:nvSpPr>
            <p:spPr bwMode="auto">
              <a:xfrm>
                <a:off x="523" y="1782"/>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44" name="Line 1979"/>
              <p:cNvSpPr>
                <a:spLocks noChangeShapeType="1"/>
              </p:cNvSpPr>
              <p:nvPr/>
            </p:nvSpPr>
            <p:spPr bwMode="auto">
              <a:xfrm>
                <a:off x="526" y="1782"/>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45" name="Line 1980"/>
              <p:cNvSpPr>
                <a:spLocks noChangeShapeType="1"/>
              </p:cNvSpPr>
              <p:nvPr/>
            </p:nvSpPr>
            <p:spPr bwMode="auto">
              <a:xfrm>
                <a:off x="530" y="1782"/>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46" name="Line 1981"/>
              <p:cNvSpPr>
                <a:spLocks noChangeShapeType="1"/>
              </p:cNvSpPr>
              <p:nvPr/>
            </p:nvSpPr>
            <p:spPr bwMode="auto">
              <a:xfrm>
                <a:off x="533" y="1782"/>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47" name="Line 1982"/>
              <p:cNvSpPr>
                <a:spLocks noChangeShapeType="1"/>
              </p:cNvSpPr>
              <p:nvPr/>
            </p:nvSpPr>
            <p:spPr bwMode="auto">
              <a:xfrm>
                <a:off x="534" y="178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48" name="Line 1983"/>
              <p:cNvSpPr>
                <a:spLocks noChangeShapeType="1"/>
              </p:cNvSpPr>
              <p:nvPr/>
            </p:nvSpPr>
            <p:spPr bwMode="auto">
              <a:xfrm>
                <a:off x="531" y="178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49" name="Line 1984"/>
              <p:cNvSpPr>
                <a:spLocks noChangeShapeType="1"/>
              </p:cNvSpPr>
              <p:nvPr/>
            </p:nvSpPr>
            <p:spPr bwMode="auto">
              <a:xfrm>
                <a:off x="528" y="178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50" name="Line 1985"/>
              <p:cNvSpPr>
                <a:spLocks noChangeShapeType="1"/>
              </p:cNvSpPr>
              <p:nvPr/>
            </p:nvSpPr>
            <p:spPr bwMode="auto">
              <a:xfrm>
                <a:off x="523" y="178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51" name="Line 1986"/>
              <p:cNvSpPr>
                <a:spLocks noChangeShapeType="1"/>
              </p:cNvSpPr>
              <p:nvPr/>
            </p:nvSpPr>
            <p:spPr bwMode="auto">
              <a:xfrm>
                <a:off x="520" y="178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52" name="Line 1987"/>
              <p:cNvSpPr>
                <a:spLocks noChangeShapeType="1"/>
              </p:cNvSpPr>
              <p:nvPr/>
            </p:nvSpPr>
            <p:spPr bwMode="auto">
              <a:xfrm>
                <a:off x="516" y="1785"/>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53" name="Line 1988"/>
              <p:cNvSpPr>
                <a:spLocks noChangeShapeType="1"/>
              </p:cNvSpPr>
              <p:nvPr/>
            </p:nvSpPr>
            <p:spPr bwMode="auto">
              <a:xfrm>
                <a:off x="516" y="1787"/>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54" name="Line 1989"/>
              <p:cNvSpPr>
                <a:spLocks noChangeShapeType="1"/>
              </p:cNvSpPr>
              <p:nvPr/>
            </p:nvSpPr>
            <p:spPr bwMode="auto">
              <a:xfrm>
                <a:off x="519" y="1787"/>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55" name="Line 1990"/>
              <p:cNvSpPr>
                <a:spLocks noChangeShapeType="1"/>
              </p:cNvSpPr>
              <p:nvPr/>
            </p:nvSpPr>
            <p:spPr bwMode="auto">
              <a:xfrm>
                <a:off x="523" y="1787"/>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56" name="Line 1991"/>
              <p:cNvSpPr>
                <a:spLocks noChangeShapeType="1"/>
              </p:cNvSpPr>
              <p:nvPr/>
            </p:nvSpPr>
            <p:spPr bwMode="auto">
              <a:xfrm>
                <a:off x="526" y="1787"/>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57" name="Line 1992"/>
              <p:cNvSpPr>
                <a:spLocks noChangeShapeType="1"/>
              </p:cNvSpPr>
              <p:nvPr/>
            </p:nvSpPr>
            <p:spPr bwMode="auto">
              <a:xfrm>
                <a:off x="530" y="1787"/>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58" name="Line 1993"/>
              <p:cNvSpPr>
                <a:spLocks noChangeShapeType="1"/>
              </p:cNvSpPr>
              <p:nvPr/>
            </p:nvSpPr>
            <p:spPr bwMode="auto">
              <a:xfrm>
                <a:off x="533" y="1787"/>
                <a:ext cx="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659" name="Rectangle 1994"/>
              <p:cNvSpPr>
                <a:spLocks noChangeArrowheads="1"/>
              </p:cNvSpPr>
              <p:nvPr/>
            </p:nvSpPr>
            <p:spPr bwMode="auto">
              <a:xfrm>
                <a:off x="493" y="1847"/>
                <a:ext cx="20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6660" name="Freeform 1995"/>
              <p:cNvSpPr>
                <a:spLocks/>
              </p:cNvSpPr>
              <p:nvPr/>
            </p:nvSpPr>
            <p:spPr bwMode="auto">
              <a:xfrm>
                <a:off x="676" y="2000"/>
                <a:ext cx="15" cy="8"/>
              </a:xfrm>
              <a:custGeom>
                <a:avLst/>
                <a:gdLst>
                  <a:gd name="T0" fmla="*/ 6 w 256"/>
                  <a:gd name="T1" fmla="*/ 6 h 74"/>
                  <a:gd name="T2" fmla="*/ 7 w 256"/>
                  <a:gd name="T3" fmla="*/ 6 h 74"/>
                  <a:gd name="T4" fmla="*/ 8 w 256"/>
                  <a:gd name="T5" fmla="*/ 6 h 74"/>
                  <a:gd name="T6" fmla="*/ 8 w 256"/>
                  <a:gd name="T7" fmla="*/ 6 h 74"/>
                  <a:gd name="T8" fmla="*/ 8 w 256"/>
                  <a:gd name="T9" fmla="*/ 4 h 74"/>
                  <a:gd name="T10" fmla="*/ 9 w 256"/>
                  <a:gd name="T11" fmla="*/ 5 h 74"/>
                  <a:gd name="T12" fmla="*/ 10 w 256"/>
                  <a:gd name="T13" fmla="*/ 7 h 74"/>
                  <a:gd name="T14" fmla="*/ 12 w 256"/>
                  <a:gd name="T15" fmla="*/ 7 h 74"/>
                  <a:gd name="T16" fmla="*/ 15 w 256"/>
                  <a:gd name="T17" fmla="*/ 7 h 74"/>
                  <a:gd name="T18" fmla="*/ 15 w 256"/>
                  <a:gd name="T19" fmla="*/ 7 h 74"/>
                  <a:gd name="T20" fmla="*/ 14 w 256"/>
                  <a:gd name="T21" fmla="*/ 8 h 74"/>
                  <a:gd name="T22" fmla="*/ 7 w 256"/>
                  <a:gd name="T23" fmla="*/ 8 h 74"/>
                  <a:gd name="T24" fmla="*/ 2 w 256"/>
                  <a:gd name="T25" fmla="*/ 5 h 74"/>
                  <a:gd name="T26" fmla="*/ 1 w 256"/>
                  <a:gd name="T27" fmla="*/ 3 h 74"/>
                  <a:gd name="T28" fmla="*/ 0 w 256"/>
                  <a:gd name="T29" fmla="*/ 2 h 74"/>
                  <a:gd name="T30" fmla="*/ 0 w 256"/>
                  <a:gd name="T31" fmla="*/ 0 h 74"/>
                  <a:gd name="T32" fmla="*/ 1 w 256"/>
                  <a:gd name="T33" fmla="*/ 3 h 74"/>
                  <a:gd name="T34" fmla="*/ 2 w 256"/>
                  <a:gd name="T35" fmla="*/ 4 h 74"/>
                  <a:gd name="T36" fmla="*/ 3 w 256"/>
                  <a:gd name="T37" fmla="*/ 5 h 74"/>
                  <a:gd name="T38" fmla="*/ 4 w 256"/>
                  <a:gd name="T39" fmla="*/ 4 h 74"/>
                  <a:gd name="T40" fmla="*/ 5 w 256"/>
                  <a:gd name="T41" fmla="*/ 3 h 74"/>
                  <a:gd name="T42" fmla="*/ 5 w 256"/>
                  <a:gd name="T43" fmla="*/ 5 h 74"/>
                  <a:gd name="T44" fmla="*/ 5 w 256"/>
                  <a:gd name="T45" fmla="*/ 6 h 74"/>
                  <a:gd name="T46" fmla="*/ 6 w 256"/>
                  <a:gd name="T47" fmla="*/ 6 h 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6" h="74">
                    <a:moveTo>
                      <a:pt x="109" y="59"/>
                    </a:moveTo>
                    <a:lnTo>
                      <a:pt x="120" y="59"/>
                    </a:lnTo>
                    <a:lnTo>
                      <a:pt x="129" y="55"/>
                    </a:lnTo>
                    <a:lnTo>
                      <a:pt x="135" y="54"/>
                    </a:lnTo>
                    <a:lnTo>
                      <a:pt x="144" y="40"/>
                    </a:lnTo>
                    <a:lnTo>
                      <a:pt x="161" y="48"/>
                    </a:lnTo>
                    <a:lnTo>
                      <a:pt x="177" y="61"/>
                    </a:lnTo>
                    <a:lnTo>
                      <a:pt x="211" y="66"/>
                    </a:lnTo>
                    <a:lnTo>
                      <a:pt x="256" y="61"/>
                    </a:lnTo>
                    <a:lnTo>
                      <a:pt x="250" y="69"/>
                    </a:lnTo>
                    <a:lnTo>
                      <a:pt x="239" y="74"/>
                    </a:lnTo>
                    <a:lnTo>
                      <a:pt x="119" y="74"/>
                    </a:lnTo>
                    <a:lnTo>
                      <a:pt x="32" y="50"/>
                    </a:lnTo>
                    <a:lnTo>
                      <a:pt x="14" y="31"/>
                    </a:lnTo>
                    <a:lnTo>
                      <a:pt x="5" y="16"/>
                    </a:lnTo>
                    <a:lnTo>
                      <a:pt x="0" y="0"/>
                    </a:lnTo>
                    <a:lnTo>
                      <a:pt x="17" y="24"/>
                    </a:lnTo>
                    <a:lnTo>
                      <a:pt x="34" y="36"/>
                    </a:lnTo>
                    <a:lnTo>
                      <a:pt x="57" y="42"/>
                    </a:lnTo>
                    <a:lnTo>
                      <a:pt x="74" y="40"/>
                    </a:lnTo>
                    <a:lnTo>
                      <a:pt x="81" y="27"/>
                    </a:lnTo>
                    <a:lnTo>
                      <a:pt x="86" y="42"/>
                    </a:lnTo>
                    <a:lnTo>
                      <a:pt x="91" y="52"/>
                    </a:lnTo>
                    <a:lnTo>
                      <a:pt x="109" y="5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61" name="Freeform 1996"/>
              <p:cNvSpPr>
                <a:spLocks/>
              </p:cNvSpPr>
              <p:nvPr/>
            </p:nvSpPr>
            <p:spPr bwMode="auto">
              <a:xfrm>
                <a:off x="681" y="2001"/>
                <a:ext cx="2" cy="2"/>
              </a:xfrm>
              <a:custGeom>
                <a:avLst/>
                <a:gdLst>
                  <a:gd name="T0" fmla="*/ 1 w 35"/>
                  <a:gd name="T1" fmla="*/ 1 h 22"/>
                  <a:gd name="T2" fmla="*/ 0 w 35"/>
                  <a:gd name="T3" fmla="*/ 0 h 22"/>
                  <a:gd name="T4" fmla="*/ 0 w 35"/>
                  <a:gd name="T5" fmla="*/ 1 h 22"/>
                  <a:gd name="T6" fmla="*/ 1 w 35"/>
                  <a:gd name="T7" fmla="*/ 2 h 22"/>
                  <a:gd name="T8" fmla="*/ 2 w 35"/>
                  <a:gd name="T9" fmla="*/ 2 h 22"/>
                  <a:gd name="T10" fmla="*/ 2 w 35"/>
                  <a:gd name="T11" fmla="*/ 2 h 22"/>
                  <a:gd name="T12" fmla="*/ 1 w 35"/>
                  <a:gd name="T13" fmla="*/ 1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2">
                    <a:moveTo>
                      <a:pt x="17" y="15"/>
                    </a:moveTo>
                    <a:lnTo>
                      <a:pt x="8" y="0"/>
                    </a:lnTo>
                    <a:lnTo>
                      <a:pt x="0" y="10"/>
                    </a:lnTo>
                    <a:lnTo>
                      <a:pt x="13" y="21"/>
                    </a:lnTo>
                    <a:lnTo>
                      <a:pt x="35" y="22"/>
                    </a:lnTo>
                    <a:lnTo>
                      <a:pt x="27" y="19"/>
                    </a:lnTo>
                    <a:lnTo>
                      <a:pt x="17" y="1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62" name="Freeform 1997"/>
              <p:cNvSpPr>
                <a:spLocks/>
              </p:cNvSpPr>
              <p:nvPr/>
            </p:nvSpPr>
            <p:spPr bwMode="auto">
              <a:xfrm>
                <a:off x="677" y="1999"/>
                <a:ext cx="3" cy="4"/>
              </a:xfrm>
              <a:custGeom>
                <a:avLst/>
                <a:gdLst>
                  <a:gd name="T0" fmla="*/ 3 w 45"/>
                  <a:gd name="T1" fmla="*/ 4 h 40"/>
                  <a:gd name="T2" fmla="*/ 3 w 45"/>
                  <a:gd name="T3" fmla="*/ 3 h 40"/>
                  <a:gd name="T4" fmla="*/ 2 w 45"/>
                  <a:gd name="T5" fmla="*/ 3 h 40"/>
                  <a:gd name="T6" fmla="*/ 1 w 45"/>
                  <a:gd name="T7" fmla="*/ 2 h 40"/>
                  <a:gd name="T8" fmla="*/ 0 w 45"/>
                  <a:gd name="T9" fmla="*/ 0 h 40"/>
                  <a:gd name="T10" fmla="*/ 0 w 45"/>
                  <a:gd name="T11" fmla="*/ 0 h 40"/>
                  <a:gd name="T12" fmla="*/ 1 w 45"/>
                  <a:gd name="T13" fmla="*/ 2 h 40"/>
                  <a:gd name="T14" fmla="*/ 1 w 45"/>
                  <a:gd name="T15" fmla="*/ 3 h 40"/>
                  <a:gd name="T16" fmla="*/ 2 w 45"/>
                  <a:gd name="T17" fmla="*/ 4 h 40"/>
                  <a:gd name="T18" fmla="*/ 3 w 45"/>
                  <a:gd name="T19" fmla="*/ 4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40">
                    <a:moveTo>
                      <a:pt x="45" y="38"/>
                    </a:moveTo>
                    <a:lnTo>
                      <a:pt x="39" y="27"/>
                    </a:lnTo>
                    <a:lnTo>
                      <a:pt x="33" y="30"/>
                    </a:lnTo>
                    <a:lnTo>
                      <a:pt x="16" y="17"/>
                    </a:lnTo>
                    <a:lnTo>
                      <a:pt x="3" y="0"/>
                    </a:lnTo>
                    <a:lnTo>
                      <a:pt x="0" y="2"/>
                    </a:lnTo>
                    <a:lnTo>
                      <a:pt x="8" y="18"/>
                    </a:lnTo>
                    <a:lnTo>
                      <a:pt x="20" y="32"/>
                    </a:lnTo>
                    <a:lnTo>
                      <a:pt x="33" y="40"/>
                    </a:lnTo>
                    <a:lnTo>
                      <a:pt x="45" y="38"/>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63" name="Freeform 1998"/>
              <p:cNvSpPr>
                <a:spLocks/>
              </p:cNvSpPr>
              <p:nvPr/>
            </p:nvSpPr>
            <p:spPr bwMode="auto">
              <a:xfrm>
                <a:off x="678" y="1998"/>
                <a:ext cx="2" cy="2"/>
              </a:xfrm>
              <a:custGeom>
                <a:avLst/>
                <a:gdLst>
                  <a:gd name="T0" fmla="*/ 2 w 47"/>
                  <a:gd name="T1" fmla="*/ 2 h 19"/>
                  <a:gd name="T2" fmla="*/ 2 w 47"/>
                  <a:gd name="T3" fmla="*/ 1 h 19"/>
                  <a:gd name="T4" fmla="*/ 1 w 47"/>
                  <a:gd name="T5" fmla="*/ 1 h 19"/>
                  <a:gd name="T6" fmla="*/ 0 w 47"/>
                  <a:gd name="T7" fmla="*/ 1 h 19"/>
                  <a:gd name="T8" fmla="*/ 0 w 47"/>
                  <a:gd name="T9" fmla="*/ 0 h 19"/>
                  <a:gd name="T10" fmla="*/ 0 w 47"/>
                  <a:gd name="T11" fmla="*/ 0 h 19"/>
                  <a:gd name="T12" fmla="*/ 1 w 47"/>
                  <a:gd name="T13" fmla="*/ 0 h 19"/>
                  <a:gd name="T14" fmla="*/ 1 w 47"/>
                  <a:gd name="T15" fmla="*/ 0 h 19"/>
                  <a:gd name="T16" fmla="*/ 2 w 47"/>
                  <a:gd name="T17" fmla="*/ 2 h 19"/>
                  <a:gd name="T18" fmla="*/ 2 w 47"/>
                  <a:gd name="T19" fmla="*/ 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19">
                    <a:moveTo>
                      <a:pt x="42" y="19"/>
                    </a:moveTo>
                    <a:lnTo>
                      <a:pt x="36" y="7"/>
                    </a:lnTo>
                    <a:lnTo>
                      <a:pt x="26" y="7"/>
                    </a:lnTo>
                    <a:lnTo>
                      <a:pt x="9" y="9"/>
                    </a:lnTo>
                    <a:lnTo>
                      <a:pt x="0" y="0"/>
                    </a:lnTo>
                    <a:lnTo>
                      <a:pt x="9" y="4"/>
                    </a:lnTo>
                    <a:lnTo>
                      <a:pt x="20" y="4"/>
                    </a:lnTo>
                    <a:lnTo>
                      <a:pt x="31" y="0"/>
                    </a:lnTo>
                    <a:lnTo>
                      <a:pt x="47" y="19"/>
                    </a:lnTo>
                    <a:lnTo>
                      <a:pt x="42" y="1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64" name="Freeform 1999"/>
              <p:cNvSpPr>
                <a:spLocks/>
              </p:cNvSpPr>
              <p:nvPr/>
            </p:nvSpPr>
            <p:spPr bwMode="auto">
              <a:xfrm>
                <a:off x="683" y="2000"/>
                <a:ext cx="2" cy="4"/>
              </a:xfrm>
              <a:custGeom>
                <a:avLst/>
                <a:gdLst>
                  <a:gd name="T0" fmla="*/ 2 w 48"/>
                  <a:gd name="T1" fmla="*/ 3 h 32"/>
                  <a:gd name="T2" fmla="*/ 1 w 48"/>
                  <a:gd name="T3" fmla="*/ 4 h 32"/>
                  <a:gd name="T4" fmla="*/ 1 w 48"/>
                  <a:gd name="T5" fmla="*/ 3 h 32"/>
                  <a:gd name="T6" fmla="*/ 0 w 48"/>
                  <a:gd name="T7" fmla="*/ 2 h 32"/>
                  <a:gd name="T8" fmla="*/ 0 w 48"/>
                  <a:gd name="T9" fmla="*/ 0 h 32"/>
                  <a:gd name="T10" fmla="*/ 0 w 48"/>
                  <a:gd name="T11" fmla="*/ 0 h 32"/>
                  <a:gd name="T12" fmla="*/ 1 w 48"/>
                  <a:gd name="T13" fmla="*/ 1 h 32"/>
                  <a:gd name="T14" fmla="*/ 1 w 48"/>
                  <a:gd name="T15" fmla="*/ 3 h 32"/>
                  <a:gd name="T16" fmla="*/ 2 w 48"/>
                  <a:gd name="T17" fmla="*/ 2 h 32"/>
                  <a:gd name="T18" fmla="*/ 2 w 48"/>
                  <a:gd name="T19" fmla="*/ 3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32">
                    <a:moveTo>
                      <a:pt x="48" y="26"/>
                    </a:moveTo>
                    <a:lnTo>
                      <a:pt x="34" y="32"/>
                    </a:lnTo>
                    <a:lnTo>
                      <a:pt x="21" y="26"/>
                    </a:lnTo>
                    <a:lnTo>
                      <a:pt x="4" y="15"/>
                    </a:lnTo>
                    <a:lnTo>
                      <a:pt x="0" y="0"/>
                    </a:lnTo>
                    <a:lnTo>
                      <a:pt x="4" y="0"/>
                    </a:lnTo>
                    <a:lnTo>
                      <a:pt x="18" y="11"/>
                    </a:lnTo>
                    <a:lnTo>
                      <a:pt x="27" y="24"/>
                    </a:lnTo>
                    <a:lnTo>
                      <a:pt x="37" y="18"/>
                    </a:lnTo>
                    <a:lnTo>
                      <a:pt x="48" y="2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65" name="Freeform 2000"/>
              <p:cNvSpPr>
                <a:spLocks/>
              </p:cNvSpPr>
              <p:nvPr/>
            </p:nvSpPr>
            <p:spPr bwMode="auto">
              <a:xfrm>
                <a:off x="686" y="2004"/>
                <a:ext cx="1" cy="2"/>
              </a:xfrm>
              <a:custGeom>
                <a:avLst/>
                <a:gdLst>
                  <a:gd name="T0" fmla="*/ 1 w 31"/>
                  <a:gd name="T1" fmla="*/ 2 h 17"/>
                  <a:gd name="T2" fmla="*/ 1 w 31"/>
                  <a:gd name="T3" fmla="*/ 1 h 17"/>
                  <a:gd name="T4" fmla="*/ 1 w 31"/>
                  <a:gd name="T5" fmla="*/ 1 h 17"/>
                  <a:gd name="T6" fmla="*/ 0 w 31"/>
                  <a:gd name="T7" fmla="*/ 0 h 17"/>
                  <a:gd name="T8" fmla="*/ 0 w 31"/>
                  <a:gd name="T9" fmla="*/ 1 h 17"/>
                  <a:gd name="T10" fmla="*/ 1 w 31"/>
                  <a:gd name="T11" fmla="*/ 2 h 17"/>
                  <a:gd name="T12" fmla="*/ 1 w 31"/>
                  <a:gd name="T13" fmla="*/ 1 h 17"/>
                  <a:gd name="T14" fmla="*/ 1 w 31"/>
                  <a:gd name="T15" fmla="*/ 2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17">
                    <a:moveTo>
                      <a:pt x="31" y="15"/>
                    </a:moveTo>
                    <a:lnTo>
                      <a:pt x="22" y="6"/>
                    </a:lnTo>
                    <a:lnTo>
                      <a:pt x="16" y="10"/>
                    </a:lnTo>
                    <a:lnTo>
                      <a:pt x="0" y="0"/>
                    </a:lnTo>
                    <a:lnTo>
                      <a:pt x="9" y="12"/>
                    </a:lnTo>
                    <a:lnTo>
                      <a:pt x="18" y="17"/>
                    </a:lnTo>
                    <a:lnTo>
                      <a:pt x="24" y="12"/>
                    </a:lnTo>
                    <a:lnTo>
                      <a:pt x="31" y="1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66" name="Freeform 2001"/>
              <p:cNvSpPr>
                <a:spLocks/>
              </p:cNvSpPr>
              <p:nvPr/>
            </p:nvSpPr>
            <p:spPr bwMode="auto">
              <a:xfrm>
                <a:off x="686" y="1987"/>
                <a:ext cx="3" cy="2"/>
              </a:xfrm>
              <a:custGeom>
                <a:avLst/>
                <a:gdLst>
                  <a:gd name="T0" fmla="*/ 0 w 58"/>
                  <a:gd name="T1" fmla="*/ 1 h 13"/>
                  <a:gd name="T2" fmla="*/ 2 w 58"/>
                  <a:gd name="T3" fmla="*/ 2 h 13"/>
                  <a:gd name="T4" fmla="*/ 3 w 58"/>
                  <a:gd name="T5" fmla="*/ 2 h 13"/>
                  <a:gd name="T6" fmla="*/ 2 w 58"/>
                  <a:gd name="T7" fmla="*/ 1 h 13"/>
                  <a:gd name="T8" fmla="*/ 2 w 58"/>
                  <a:gd name="T9" fmla="*/ 1 h 13"/>
                  <a:gd name="T10" fmla="*/ 1 w 58"/>
                  <a:gd name="T11" fmla="*/ 0 h 13"/>
                  <a:gd name="T12" fmla="*/ 0 w 58"/>
                  <a:gd name="T13" fmla="*/ 0 h 13"/>
                  <a:gd name="T14" fmla="*/ 0 w 58"/>
                  <a:gd name="T15" fmla="*/ 1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 h="13">
                    <a:moveTo>
                      <a:pt x="6" y="6"/>
                    </a:moveTo>
                    <a:lnTo>
                      <a:pt x="46" y="13"/>
                    </a:lnTo>
                    <a:lnTo>
                      <a:pt x="58" y="13"/>
                    </a:lnTo>
                    <a:lnTo>
                      <a:pt x="46" y="6"/>
                    </a:lnTo>
                    <a:lnTo>
                      <a:pt x="33" y="9"/>
                    </a:lnTo>
                    <a:lnTo>
                      <a:pt x="17" y="0"/>
                    </a:lnTo>
                    <a:lnTo>
                      <a:pt x="0" y="3"/>
                    </a:lnTo>
                    <a:lnTo>
                      <a:pt x="6" y="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67" name="Freeform 2002"/>
              <p:cNvSpPr>
                <a:spLocks/>
              </p:cNvSpPr>
              <p:nvPr/>
            </p:nvSpPr>
            <p:spPr bwMode="auto">
              <a:xfrm>
                <a:off x="691" y="1987"/>
                <a:ext cx="2" cy="3"/>
              </a:xfrm>
              <a:custGeom>
                <a:avLst/>
                <a:gdLst>
                  <a:gd name="T0" fmla="*/ 1 w 32"/>
                  <a:gd name="T1" fmla="*/ 1 h 30"/>
                  <a:gd name="T2" fmla="*/ 1 w 32"/>
                  <a:gd name="T3" fmla="*/ 2 h 30"/>
                  <a:gd name="T4" fmla="*/ 2 w 32"/>
                  <a:gd name="T5" fmla="*/ 3 h 30"/>
                  <a:gd name="T6" fmla="*/ 1 w 32"/>
                  <a:gd name="T7" fmla="*/ 3 h 30"/>
                  <a:gd name="T8" fmla="*/ 1 w 32"/>
                  <a:gd name="T9" fmla="*/ 2 h 30"/>
                  <a:gd name="T10" fmla="*/ 0 w 32"/>
                  <a:gd name="T11" fmla="*/ 0 h 30"/>
                  <a:gd name="T12" fmla="*/ 0 w 32"/>
                  <a:gd name="T13" fmla="*/ 0 h 30"/>
                  <a:gd name="T14" fmla="*/ 1 w 32"/>
                  <a:gd name="T15" fmla="*/ 1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30">
                    <a:moveTo>
                      <a:pt x="17" y="6"/>
                    </a:moveTo>
                    <a:lnTo>
                      <a:pt x="23" y="17"/>
                    </a:lnTo>
                    <a:lnTo>
                      <a:pt x="32" y="30"/>
                    </a:lnTo>
                    <a:lnTo>
                      <a:pt x="23" y="29"/>
                    </a:lnTo>
                    <a:lnTo>
                      <a:pt x="16" y="17"/>
                    </a:lnTo>
                    <a:lnTo>
                      <a:pt x="0" y="4"/>
                    </a:lnTo>
                    <a:lnTo>
                      <a:pt x="4" y="0"/>
                    </a:lnTo>
                    <a:lnTo>
                      <a:pt x="17" y="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68" name="Freeform 2003"/>
              <p:cNvSpPr>
                <a:spLocks/>
              </p:cNvSpPr>
              <p:nvPr/>
            </p:nvSpPr>
            <p:spPr bwMode="auto">
              <a:xfrm>
                <a:off x="628" y="1999"/>
                <a:ext cx="25" cy="9"/>
              </a:xfrm>
              <a:custGeom>
                <a:avLst/>
                <a:gdLst>
                  <a:gd name="T0" fmla="*/ 12 w 464"/>
                  <a:gd name="T1" fmla="*/ 7 h 78"/>
                  <a:gd name="T2" fmla="*/ 15 w 464"/>
                  <a:gd name="T3" fmla="*/ 7 h 78"/>
                  <a:gd name="T4" fmla="*/ 17 w 464"/>
                  <a:gd name="T5" fmla="*/ 7 h 78"/>
                  <a:gd name="T6" fmla="*/ 25 w 464"/>
                  <a:gd name="T7" fmla="*/ 9 h 78"/>
                  <a:gd name="T8" fmla="*/ 22 w 464"/>
                  <a:gd name="T9" fmla="*/ 9 h 78"/>
                  <a:gd name="T10" fmla="*/ 11 w 464"/>
                  <a:gd name="T11" fmla="*/ 9 h 78"/>
                  <a:gd name="T12" fmla="*/ 3 w 464"/>
                  <a:gd name="T13" fmla="*/ 5 h 78"/>
                  <a:gd name="T14" fmla="*/ 0 w 464"/>
                  <a:gd name="T15" fmla="*/ 0 h 78"/>
                  <a:gd name="T16" fmla="*/ 2 w 464"/>
                  <a:gd name="T17" fmla="*/ 3 h 78"/>
                  <a:gd name="T18" fmla="*/ 5 w 464"/>
                  <a:gd name="T19" fmla="*/ 5 h 78"/>
                  <a:gd name="T20" fmla="*/ 7 w 464"/>
                  <a:gd name="T21" fmla="*/ 6 h 78"/>
                  <a:gd name="T22" fmla="*/ 12 w 464"/>
                  <a:gd name="T23" fmla="*/ 7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4" h="78">
                    <a:moveTo>
                      <a:pt x="214" y="63"/>
                    </a:moveTo>
                    <a:lnTo>
                      <a:pt x="278" y="61"/>
                    </a:lnTo>
                    <a:lnTo>
                      <a:pt x="320" y="63"/>
                    </a:lnTo>
                    <a:lnTo>
                      <a:pt x="464" y="78"/>
                    </a:lnTo>
                    <a:lnTo>
                      <a:pt x="415" y="77"/>
                    </a:lnTo>
                    <a:lnTo>
                      <a:pt x="210" y="77"/>
                    </a:lnTo>
                    <a:lnTo>
                      <a:pt x="47" y="45"/>
                    </a:lnTo>
                    <a:lnTo>
                      <a:pt x="0" y="0"/>
                    </a:lnTo>
                    <a:lnTo>
                      <a:pt x="36" y="29"/>
                    </a:lnTo>
                    <a:lnTo>
                      <a:pt x="84" y="43"/>
                    </a:lnTo>
                    <a:lnTo>
                      <a:pt x="135" y="48"/>
                    </a:lnTo>
                    <a:lnTo>
                      <a:pt x="214" y="6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69" name="Freeform 2004"/>
              <p:cNvSpPr>
                <a:spLocks/>
              </p:cNvSpPr>
              <p:nvPr/>
            </p:nvSpPr>
            <p:spPr bwMode="auto">
              <a:xfrm>
                <a:off x="643" y="2000"/>
                <a:ext cx="6" cy="6"/>
              </a:xfrm>
              <a:custGeom>
                <a:avLst/>
                <a:gdLst>
                  <a:gd name="T0" fmla="*/ 6 w 109"/>
                  <a:gd name="T1" fmla="*/ 5 h 61"/>
                  <a:gd name="T2" fmla="*/ 3 w 109"/>
                  <a:gd name="T3" fmla="*/ 4 h 61"/>
                  <a:gd name="T4" fmla="*/ 1 w 109"/>
                  <a:gd name="T5" fmla="*/ 3 h 61"/>
                  <a:gd name="T6" fmla="*/ 0 w 109"/>
                  <a:gd name="T7" fmla="*/ 0 h 61"/>
                  <a:gd name="T8" fmla="*/ 1 w 109"/>
                  <a:gd name="T9" fmla="*/ 1 h 61"/>
                  <a:gd name="T10" fmla="*/ 2 w 109"/>
                  <a:gd name="T11" fmla="*/ 3 h 61"/>
                  <a:gd name="T12" fmla="*/ 4 w 109"/>
                  <a:gd name="T13" fmla="*/ 5 h 61"/>
                  <a:gd name="T14" fmla="*/ 6 w 109"/>
                  <a:gd name="T15" fmla="*/ 6 h 61"/>
                  <a:gd name="T16" fmla="*/ 6 w 109"/>
                  <a:gd name="T17" fmla="*/ 5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61">
                    <a:moveTo>
                      <a:pt x="107" y="52"/>
                    </a:moveTo>
                    <a:lnTo>
                      <a:pt x="51" y="40"/>
                    </a:lnTo>
                    <a:lnTo>
                      <a:pt x="23" y="27"/>
                    </a:lnTo>
                    <a:lnTo>
                      <a:pt x="0" y="0"/>
                    </a:lnTo>
                    <a:lnTo>
                      <a:pt x="22" y="9"/>
                    </a:lnTo>
                    <a:lnTo>
                      <a:pt x="44" y="28"/>
                    </a:lnTo>
                    <a:lnTo>
                      <a:pt x="76" y="49"/>
                    </a:lnTo>
                    <a:lnTo>
                      <a:pt x="109" y="61"/>
                    </a:lnTo>
                    <a:lnTo>
                      <a:pt x="107" y="52"/>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70" name="Freeform 2005"/>
              <p:cNvSpPr>
                <a:spLocks/>
              </p:cNvSpPr>
              <p:nvPr/>
            </p:nvSpPr>
            <p:spPr bwMode="auto">
              <a:xfrm>
                <a:off x="654" y="2005"/>
                <a:ext cx="0" cy="1"/>
              </a:xfrm>
              <a:custGeom>
                <a:avLst/>
                <a:gdLst>
                  <a:gd name="T0" fmla="*/ 0 w 10"/>
                  <a:gd name="T1" fmla="*/ 1 h 15"/>
                  <a:gd name="T2" fmla="*/ 1 w 10"/>
                  <a:gd name="T3" fmla="*/ 0 h 15"/>
                  <a:gd name="T4" fmla="*/ 0 w 10"/>
                  <a:gd name="T5" fmla="*/ 1 h 15"/>
                  <a:gd name="T6" fmla="*/ 0 w 10"/>
                  <a:gd name="T7" fmla="*/ 1 h 15"/>
                  <a:gd name="T8" fmla="*/ 0 w 10"/>
                  <a:gd name="T9" fmla="*/ 1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5">
                    <a:moveTo>
                      <a:pt x="1" y="15"/>
                    </a:moveTo>
                    <a:lnTo>
                      <a:pt x="10" y="0"/>
                    </a:lnTo>
                    <a:lnTo>
                      <a:pt x="0" y="8"/>
                    </a:lnTo>
                    <a:lnTo>
                      <a:pt x="0" y="15"/>
                    </a:lnTo>
                    <a:lnTo>
                      <a:pt x="1" y="1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71" name="Freeform 2006"/>
              <p:cNvSpPr>
                <a:spLocks/>
              </p:cNvSpPr>
              <p:nvPr/>
            </p:nvSpPr>
            <p:spPr bwMode="auto">
              <a:xfrm>
                <a:off x="629" y="1975"/>
                <a:ext cx="6" cy="7"/>
              </a:xfrm>
              <a:custGeom>
                <a:avLst/>
                <a:gdLst>
                  <a:gd name="T0" fmla="*/ 0 w 107"/>
                  <a:gd name="T1" fmla="*/ 0 h 61"/>
                  <a:gd name="T2" fmla="*/ 2 w 107"/>
                  <a:gd name="T3" fmla="*/ 1 h 61"/>
                  <a:gd name="T4" fmla="*/ 3 w 107"/>
                  <a:gd name="T5" fmla="*/ 3 h 61"/>
                  <a:gd name="T6" fmla="*/ 4 w 107"/>
                  <a:gd name="T7" fmla="*/ 5 h 61"/>
                  <a:gd name="T8" fmla="*/ 5 w 107"/>
                  <a:gd name="T9" fmla="*/ 6 h 61"/>
                  <a:gd name="T10" fmla="*/ 6 w 107"/>
                  <a:gd name="T11" fmla="*/ 7 h 61"/>
                  <a:gd name="T12" fmla="*/ 6 w 107"/>
                  <a:gd name="T13" fmla="*/ 7 h 61"/>
                  <a:gd name="T14" fmla="*/ 4 w 107"/>
                  <a:gd name="T15" fmla="*/ 7 h 61"/>
                  <a:gd name="T16" fmla="*/ 3 w 107"/>
                  <a:gd name="T17" fmla="*/ 6 h 61"/>
                  <a:gd name="T18" fmla="*/ 2 w 107"/>
                  <a:gd name="T19" fmla="*/ 4 h 61"/>
                  <a:gd name="T20" fmla="*/ 2 w 107"/>
                  <a:gd name="T21" fmla="*/ 2 h 61"/>
                  <a:gd name="T22" fmla="*/ 1 w 107"/>
                  <a:gd name="T23" fmla="*/ 2 h 61"/>
                  <a:gd name="T24" fmla="*/ 0 w 107"/>
                  <a:gd name="T25" fmla="*/ 1 h 61"/>
                  <a:gd name="T26" fmla="*/ 0 w 107"/>
                  <a:gd name="T27" fmla="*/ 0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61">
                    <a:moveTo>
                      <a:pt x="0" y="0"/>
                    </a:moveTo>
                    <a:lnTo>
                      <a:pt x="28" y="5"/>
                    </a:lnTo>
                    <a:lnTo>
                      <a:pt x="54" y="26"/>
                    </a:lnTo>
                    <a:lnTo>
                      <a:pt x="68" y="44"/>
                    </a:lnTo>
                    <a:lnTo>
                      <a:pt x="89" y="54"/>
                    </a:lnTo>
                    <a:lnTo>
                      <a:pt x="107" y="59"/>
                    </a:lnTo>
                    <a:lnTo>
                      <a:pt x="104" y="61"/>
                    </a:lnTo>
                    <a:lnTo>
                      <a:pt x="80" y="61"/>
                    </a:lnTo>
                    <a:lnTo>
                      <a:pt x="59" y="52"/>
                    </a:lnTo>
                    <a:lnTo>
                      <a:pt x="44" y="35"/>
                    </a:lnTo>
                    <a:lnTo>
                      <a:pt x="31" y="14"/>
                    </a:lnTo>
                    <a:lnTo>
                      <a:pt x="16" y="20"/>
                    </a:lnTo>
                    <a:lnTo>
                      <a:pt x="3" y="13"/>
                    </a:lnTo>
                    <a:lnTo>
                      <a:pt x="0"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72" name="Freeform 2007"/>
              <p:cNvSpPr>
                <a:spLocks/>
              </p:cNvSpPr>
              <p:nvPr/>
            </p:nvSpPr>
            <p:spPr bwMode="auto">
              <a:xfrm>
                <a:off x="661" y="1975"/>
                <a:ext cx="4" cy="2"/>
              </a:xfrm>
              <a:custGeom>
                <a:avLst/>
                <a:gdLst>
                  <a:gd name="T0" fmla="*/ 4 w 68"/>
                  <a:gd name="T1" fmla="*/ 0 h 17"/>
                  <a:gd name="T2" fmla="*/ 4 w 68"/>
                  <a:gd name="T3" fmla="*/ 1 h 17"/>
                  <a:gd name="T4" fmla="*/ 2 w 68"/>
                  <a:gd name="T5" fmla="*/ 1 h 17"/>
                  <a:gd name="T6" fmla="*/ 1 w 68"/>
                  <a:gd name="T7" fmla="*/ 2 h 17"/>
                  <a:gd name="T8" fmla="*/ 0 w 68"/>
                  <a:gd name="T9" fmla="*/ 2 h 17"/>
                  <a:gd name="T10" fmla="*/ 0 w 68"/>
                  <a:gd name="T11" fmla="*/ 1 h 17"/>
                  <a:gd name="T12" fmla="*/ 1 w 68"/>
                  <a:gd name="T13" fmla="*/ 0 h 17"/>
                  <a:gd name="T14" fmla="*/ 3 w 68"/>
                  <a:gd name="T15" fmla="*/ 0 h 17"/>
                  <a:gd name="T16" fmla="*/ 4 w 68"/>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17">
                    <a:moveTo>
                      <a:pt x="68" y="0"/>
                    </a:moveTo>
                    <a:lnTo>
                      <a:pt x="63" y="9"/>
                    </a:lnTo>
                    <a:lnTo>
                      <a:pt x="36" y="11"/>
                    </a:lnTo>
                    <a:lnTo>
                      <a:pt x="25" y="17"/>
                    </a:lnTo>
                    <a:lnTo>
                      <a:pt x="4" y="14"/>
                    </a:lnTo>
                    <a:lnTo>
                      <a:pt x="0" y="9"/>
                    </a:lnTo>
                    <a:lnTo>
                      <a:pt x="22" y="4"/>
                    </a:lnTo>
                    <a:lnTo>
                      <a:pt x="44" y="4"/>
                    </a:lnTo>
                    <a:lnTo>
                      <a:pt x="68"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73" name="Freeform 2008"/>
              <p:cNvSpPr>
                <a:spLocks/>
              </p:cNvSpPr>
              <p:nvPr/>
            </p:nvSpPr>
            <p:spPr bwMode="auto">
              <a:xfrm>
                <a:off x="634" y="1977"/>
                <a:ext cx="6" cy="3"/>
              </a:xfrm>
              <a:custGeom>
                <a:avLst/>
                <a:gdLst>
                  <a:gd name="T0" fmla="*/ 0 w 98"/>
                  <a:gd name="T1" fmla="*/ 2 h 22"/>
                  <a:gd name="T2" fmla="*/ 1 w 98"/>
                  <a:gd name="T3" fmla="*/ 3 h 22"/>
                  <a:gd name="T4" fmla="*/ 2 w 98"/>
                  <a:gd name="T5" fmla="*/ 3 h 22"/>
                  <a:gd name="T6" fmla="*/ 5 w 98"/>
                  <a:gd name="T7" fmla="*/ 2 h 22"/>
                  <a:gd name="T8" fmla="*/ 6 w 98"/>
                  <a:gd name="T9" fmla="*/ 1 h 22"/>
                  <a:gd name="T10" fmla="*/ 5 w 98"/>
                  <a:gd name="T11" fmla="*/ 1 h 22"/>
                  <a:gd name="T12" fmla="*/ 3 w 98"/>
                  <a:gd name="T13" fmla="*/ 0 h 22"/>
                  <a:gd name="T14" fmla="*/ 2 w 98"/>
                  <a:gd name="T15" fmla="*/ 2 h 22"/>
                  <a:gd name="T16" fmla="*/ 1 w 98"/>
                  <a:gd name="T17" fmla="*/ 1 h 22"/>
                  <a:gd name="T18" fmla="*/ 0 w 98"/>
                  <a:gd name="T19" fmla="*/ 2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 h="22">
                    <a:moveTo>
                      <a:pt x="0" y="13"/>
                    </a:moveTo>
                    <a:lnTo>
                      <a:pt x="13" y="22"/>
                    </a:lnTo>
                    <a:lnTo>
                      <a:pt x="39" y="19"/>
                    </a:lnTo>
                    <a:lnTo>
                      <a:pt x="83" y="16"/>
                    </a:lnTo>
                    <a:lnTo>
                      <a:pt x="98" y="6"/>
                    </a:lnTo>
                    <a:lnTo>
                      <a:pt x="86" y="10"/>
                    </a:lnTo>
                    <a:lnTo>
                      <a:pt x="49" y="0"/>
                    </a:lnTo>
                    <a:lnTo>
                      <a:pt x="33" y="13"/>
                    </a:lnTo>
                    <a:lnTo>
                      <a:pt x="13" y="10"/>
                    </a:lnTo>
                    <a:lnTo>
                      <a:pt x="0" y="1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74" name="Freeform 2009"/>
              <p:cNvSpPr>
                <a:spLocks/>
              </p:cNvSpPr>
              <p:nvPr/>
            </p:nvSpPr>
            <p:spPr bwMode="auto">
              <a:xfrm>
                <a:off x="596" y="1964"/>
                <a:ext cx="27" cy="44"/>
              </a:xfrm>
              <a:custGeom>
                <a:avLst/>
                <a:gdLst>
                  <a:gd name="T0" fmla="*/ 24 w 484"/>
                  <a:gd name="T1" fmla="*/ 5 h 395"/>
                  <a:gd name="T2" fmla="*/ 23 w 484"/>
                  <a:gd name="T3" fmla="*/ 3 h 395"/>
                  <a:gd name="T4" fmla="*/ 21 w 484"/>
                  <a:gd name="T5" fmla="*/ 1 h 395"/>
                  <a:gd name="T6" fmla="*/ 19 w 484"/>
                  <a:gd name="T7" fmla="*/ 0 h 395"/>
                  <a:gd name="T8" fmla="*/ 17 w 484"/>
                  <a:gd name="T9" fmla="*/ 0 h 395"/>
                  <a:gd name="T10" fmla="*/ 16 w 484"/>
                  <a:gd name="T11" fmla="*/ 1 h 395"/>
                  <a:gd name="T12" fmla="*/ 16 w 484"/>
                  <a:gd name="T13" fmla="*/ 1 h 395"/>
                  <a:gd name="T14" fmla="*/ 15 w 484"/>
                  <a:gd name="T15" fmla="*/ 1 h 395"/>
                  <a:gd name="T16" fmla="*/ 13 w 484"/>
                  <a:gd name="T17" fmla="*/ 1 h 395"/>
                  <a:gd name="T18" fmla="*/ 12 w 484"/>
                  <a:gd name="T19" fmla="*/ 0 h 395"/>
                  <a:gd name="T20" fmla="*/ 10 w 484"/>
                  <a:gd name="T21" fmla="*/ 0 h 395"/>
                  <a:gd name="T22" fmla="*/ 8 w 484"/>
                  <a:gd name="T23" fmla="*/ 1 h 395"/>
                  <a:gd name="T24" fmla="*/ 7 w 484"/>
                  <a:gd name="T25" fmla="*/ 2 h 395"/>
                  <a:gd name="T26" fmla="*/ 6 w 484"/>
                  <a:gd name="T27" fmla="*/ 3 h 395"/>
                  <a:gd name="T28" fmla="*/ 5 w 484"/>
                  <a:gd name="T29" fmla="*/ 3 h 395"/>
                  <a:gd name="T30" fmla="*/ 4 w 484"/>
                  <a:gd name="T31" fmla="*/ 3 h 395"/>
                  <a:gd name="T32" fmla="*/ 3 w 484"/>
                  <a:gd name="T33" fmla="*/ 4 h 395"/>
                  <a:gd name="T34" fmla="*/ 2 w 484"/>
                  <a:gd name="T35" fmla="*/ 5 h 395"/>
                  <a:gd name="T36" fmla="*/ 1 w 484"/>
                  <a:gd name="T37" fmla="*/ 8 h 395"/>
                  <a:gd name="T38" fmla="*/ 0 w 484"/>
                  <a:gd name="T39" fmla="*/ 11 h 395"/>
                  <a:gd name="T40" fmla="*/ 0 w 484"/>
                  <a:gd name="T41" fmla="*/ 15 h 395"/>
                  <a:gd name="T42" fmla="*/ 0 w 484"/>
                  <a:gd name="T43" fmla="*/ 19 h 395"/>
                  <a:gd name="T44" fmla="*/ 2 w 484"/>
                  <a:gd name="T45" fmla="*/ 27 h 395"/>
                  <a:gd name="T46" fmla="*/ 3 w 484"/>
                  <a:gd name="T47" fmla="*/ 31 h 395"/>
                  <a:gd name="T48" fmla="*/ 4 w 484"/>
                  <a:gd name="T49" fmla="*/ 35 h 395"/>
                  <a:gd name="T50" fmla="*/ 5 w 484"/>
                  <a:gd name="T51" fmla="*/ 39 h 395"/>
                  <a:gd name="T52" fmla="*/ 5 w 484"/>
                  <a:gd name="T53" fmla="*/ 41 h 395"/>
                  <a:gd name="T54" fmla="*/ 7 w 484"/>
                  <a:gd name="T55" fmla="*/ 43 h 395"/>
                  <a:gd name="T56" fmla="*/ 9 w 484"/>
                  <a:gd name="T57" fmla="*/ 44 h 395"/>
                  <a:gd name="T58" fmla="*/ 23 w 484"/>
                  <a:gd name="T59" fmla="*/ 44 h 395"/>
                  <a:gd name="T60" fmla="*/ 24 w 484"/>
                  <a:gd name="T61" fmla="*/ 43 h 395"/>
                  <a:gd name="T62" fmla="*/ 25 w 484"/>
                  <a:gd name="T63" fmla="*/ 41 h 395"/>
                  <a:gd name="T64" fmla="*/ 26 w 484"/>
                  <a:gd name="T65" fmla="*/ 34 h 395"/>
                  <a:gd name="T66" fmla="*/ 26 w 484"/>
                  <a:gd name="T67" fmla="*/ 31 h 395"/>
                  <a:gd name="T68" fmla="*/ 27 w 484"/>
                  <a:gd name="T69" fmla="*/ 26 h 395"/>
                  <a:gd name="T70" fmla="*/ 27 w 484"/>
                  <a:gd name="T71" fmla="*/ 20 h 395"/>
                  <a:gd name="T72" fmla="*/ 26 w 484"/>
                  <a:gd name="T73" fmla="*/ 16 h 395"/>
                  <a:gd name="T74" fmla="*/ 26 w 484"/>
                  <a:gd name="T75" fmla="*/ 11 h 395"/>
                  <a:gd name="T76" fmla="*/ 24 w 484"/>
                  <a:gd name="T77" fmla="*/ 5 h 3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395">
                    <a:moveTo>
                      <a:pt x="432" y="48"/>
                    </a:moveTo>
                    <a:lnTo>
                      <a:pt x="407" y="28"/>
                    </a:lnTo>
                    <a:lnTo>
                      <a:pt x="376" y="11"/>
                    </a:lnTo>
                    <a:lnTo>
                      <a:pt x="344" y="0"/>
                    </a:lnTo>
                    <a:lnTo>
                      <a:pt x="308" y="0"/>
                    </a:lnTo>
                    <a:lnTo>
                      <a:pt x="289" y="5"/>
                    </a:lnTo>
                    <a:lnTo>
                      <a:pt x="278" y="8"/>
                    </a:lnTo>
                    <a:lnTo>
                      <a:pt x="266" y="11"/>
                    </a:lnTo>
                    <a:lnTo>
                      <a:pt x="233" y="5"/>
                    </a:lnTo>
                    <a:lnTo>
                      <a:pt x="211" y="0"/>
                    </a:lnTo>
                    <a:lnTo>
                      <a:pt x="185" y="0"/>
                    </a:lnTo>
                    <a:lnTo>
                      <a:pt x="141" y="13"/>
                    </a:lnTo>
                    <a:lnTo>
                      <a:pt x="129" y="22"/>
                    </a:lnTo>
                    <a:lnTo>
                      <a:pt x="114" y="26"/>
                    </a:lnTo>
                    <a:lnTo>
                      <a:pt x="89" y="26"/>
                    </a:lnTo>
                    <a:lnTo>
                      <a:pt x="65" y="28"/>
                    </a:lnTo>
                    <a:lnTo>
                      <a:pt x="48" y="34"/>
                    </a:lnTo>
                    <a:lnTo>
                      <a:pt x="31" y="49"/>
                    </a:lnTo>
                    <a:lnTo>
                      <a:pt x="14" y="73"/>
                    </a:lnTo>
                    <a:lnTo>
                      <a:pt x="4" y="100"/>
                    </a:lnTo>
                    <a:lnTo>
                      <a:pt x="0" y="137"/>
                    </a:lnTo>
                    <a:lnTo>
                      <a:pt x="8" y="171"/>
                    </a:lnTo>
                    <a:lnTo>
                      <a:pt x="28" y="238"/>
                    </a:lnTo>
                    <a:lnTo>
                      <a:pt x="45" y="281"/>
                    </a:lnTo>
                    <a:lnTo>
                      <a:pt x="70" y="316"/>
                    </a:lnTo>
                    <a:lnTo>
                      <a:pt x="82" y="346"/>
                    </a:lnTo>
                    <a:lnTo>
                      <a:pt x="98" y="370"/>
                    </a:lnTo>
                    <a:lnTo>
                      <a:pt x="127" y="385"/>
                    </a:lnTo>
                    <a:lnTo>
                      <a:pt x="169" y="395"/>
                    </a:lnTo>
                    <a:lnTo>
                      <a:pt x="406" y="395"/>
                    </a:lnTo>
                    <a:lnTo>
                      <a:pt x="435" y="385"/>
                    </a:lnTo>
                    <a:lnTo>
                      <a:pt x="445" y="370"/>
                    </a:lnTo>
                    <a:lnTo>
                      <a:pt x="458" y="308"/>
                    </a:lnTo>
                    <a:lnTo>
                      <a:pt x="471" y="278"/>
                    </a:lnTo>
                    <a:lnTo>
                      <a:pt x="480" y="237"/>
                    </a:lnTo>
                    <a:lnTo>
                      <a:pt x="484" y="184"/>
                    </a:lnTo>
                    <a:lnTo>
                      <a:pt x="473" y="141"/>
                    </a:lnTo>
                    <a:lnTo>
                      <a:pt x="458" y="95"/>
                    </a:lnTo>
                    <a:lnTo>
                      <a:pt x="432" y="48"/>
                    </a:lnTo>
                    <a:close/>
                  </a:path>
                </a:pathLst>
              </a:custGeom>
              <a:solidFill>
                <a:srgbClr val="018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75" name="Freeform 2010"/>
              <p:cNvSpPr>
                <a:spLocks/>
              </p:cNvSpPr>
              <p:nvPr/>
            </p:nvSpPr>
            <p:spPr bwMode="auto">
              <a:xfrm>
                <a:off x="601" y="2005"/>
                <a:ext cx="16" cy="3"/>
              </a:xfrm>
              <a:custGeom>
                <a:avLst/>
                <a:gdLst>
                  <a:gd name="T0" fmla="*/ 2 w 283"/>
                  <a:gd name="T1" fmla="*/ 1 h 27"/>
                  <a:gd name="T2" fmla="*/ 1 w 283"/>
                  <a:gd name="T3" fmla="*/ 0 h 27"/>
                  <a:gd name="T4" fmla="*/ 0 w 283"/>
                  <a:gd name="T5" fmla="*/ 0 h 27"/>
                  <a:gd name="T6" fmla="*/ 2 w 283"/>
                  <a:gd name="T7" fmla="*/ 2 h 27"/>
                  <a:gd name="T8" fmla="*/ 4 w 283"/>
                  <a:gd name="T9" fmla="*/ 3 h 27"/>
                  <a:gd name="T10" fmla="*/ 16 w 283"/>
                  <a:gd name="T11" fmla="*/ 3 h 27"/>
                  <a:gd name="T12" fmla="*/ 8 w 283"/>
                  <a:gd name="T13" fmla="*/ 2 h 27"/>
                  <a:gd name="T14" fmla="*/ 5 w 283"/>
                  <a:gd name="T15" fmla="*/ 2 h 27"/>
                  <a:gd name="T16" fmla="*/ 2 w 283"/>
                  <a:gd name="T17" fmla="*/ 1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3" h="27">
                    <a:moveTo>
                      <a:pt x="42" y="6"/>
                    </a:moveTo>
                    <a:lnTo>
                      <a:pt x="17" y="0"/>
                    </a:lnTo>
                    <a:lnTo>
                      <a:pt x="0" y="0"/>
                    </a:lnTo>
                    <a:lnTo>
                      <a:pt x="31" y="17"/>
                    </a:lnTo>
                    <a:lnTo>
                      <a:pt x="72" y="27"/>
                    </a:lnTo>
                    <a:lnTo>
                      <a:pt x="283" y="27"/>
                    </a:lnTo>
                    <a:lnTo>
                      <a:pt x="140" y="14"/>
                    </a:lnTo>
                    <a:lnTo>
                      <a:pt x="81" y="17"/>
                    </a:lnTo>
                    <a:lnTo>
                      <a:pt x="42" y="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76" name="Freeform 2011"/>
              <p:cNvSpPr>
                <a:spLocks/>
              </p:cNvSpPr>
              <p:nvPr/>
            </p:nvSpPr>
            <p:spPr bwMode="auto">
              <a:xfrm>
                <a:off x="611" y="2003"/>
                <a:ext cx="4" cy="3"/>
              </a:xfrm>
              <a:custGeom>
                <a:avLst/>
                <a:gdLst>
                  <a:gd name="T0" fmla="*/ 4 w 79"/>
                  <a:gd name="T1" fmla="*/ 0 h 31"/>
                  <a:gd name="T2" fmla="*/ 3 w 79"/>
                  <a:gd name="T3" fmla="*/ 2 h 31"/>
                  <a:gd name="T4" fmla="*/ 1 w 79"/>
                  <a:gd name="T5" fmla="*/ 3 h 31"/>
                  <a:gd name="T6" fmla="*/ 0 w 79"/>
                  <a:gd name="T7" fmla="*/ 3 h 31"/>
                  <a:gd name="T8" fmla="*/ 1 w 79"/>
                  <a:gd name="T9" fmla="*/ 2 h 31"/>
                  <a:gd name="T10" fmla="*/ 2 w 79"/>
                  <a:gd name="T11" fmla="*/ 1 h 31"/>
                  <a:gd name="T12" fmla="*/ 4 w 79"/>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31">
                    <a:moveTo>
                      <a:pt x="79" y="0"/>
                    </a:moveTo>
                    <a:lnTo>
                      <a:pt x="62" y="19"/>
                    </a:lnTo>
                    <a:lnTo>
                      <a:pt x="22" y="31"/>
                    </a:lnTo>
                    <a:lnTo>
                      <a:pt x="0" y="28"/>
                    </a:lnTo>
                    <a:lnTo>
                      <a:pt x="22" y="25"/>
                    </a:lnTo>
                    <a:lnTo>
                      <a:pt x="46" y="13"/>
                    </a:lnTo>
                    <a:lnTo>
                      <a:pt x="79"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77" name="Freeform 2012"/>
              <p:cNvSpPr>
                <a:spLocks/>
              </p:cNvSpPr>
              <p:nvPr/>
            </p:nvSpPr>
            <p:spPr bwMode="auto">
              <a:xfrm>
                <a:off x="607" y="1970"/>
                <a:ext cx="6" cy="3"/>
              </a:xfrm>
              <a:custGeom>
                <a:avLst/>
                <a:gdLst>
                  <a:gd name="T0" fmla="*/ 6 w 109"/>
                  <a:gd name="T1" fmla="*/ 1 h 27"/>
                  <a:gd name="T2" fmla="*/ 5 w 109"/>
                  <a:gd name="T3" fmla="*/ 3 h 27"/>
                  <a:gd name="T4" fmla="*/ 4 w 109"/>
                  <a:gd name="T5" fmla="*/ 2 h 27"/>
                  <a:gd name="T6" fmla="*/ 3 w 109"/>
                  <a:gd name="T7" fmla="*/ 1 h 27"/>
                  <a:gd name="T8" fmla="*/ 1 w 109"/>
                  <a:gd name="T9" fmla="*/ 2 h 27"/>
                  <a:gd name="T10" fmla="*/ 0 w 109"/>
                  <a:gd name="T11" fmla="*/ 0 h 27"/>
                  <a:gd name="T12" fmla="*/ 1 w 109"/>
                  <a:gd name="T13" fmla="*/ 1 h 27"/>
                  <a:gd name="T14" fmla="*/ 2 w 109"/>
                  <a:gd name="T15" fmla="*/ 0 h 27"/>
                  <a:gd name="T16" fmla="*/ 5 w 109"/>
                  <a:gd name="T17" fmla="*/ 2 h 27"/>
                  <a:gd name="T18" fmla="*/ 6 w 109"/>
                  <a:gd name="T19" fmla="*/ 1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27">
                    <a:moveTo>
                      <a:pt x="109" y="8"/>
                    </a:moveTo>
                    <a:lnTo>
                      <a:pt x="94" y="27"/>
                    </a:lnTo>
                    <a:lnTo>
                      <a:pt x="78" y="21"/>
                    </a:lnTo>
                    <a:lnTo>
                      <a:pt x="51" y="8"/>
                    </a:lnTo>
                    <a:lnTo>
                      <a:pt x="19" y="18"/>
                    </a:lnTo>
                    <a:lnTo>
                      <a:pt x="0" y="2"/>
                    </a:lnTo>
                    <a:lnTo>
                      <a:pt x="12" y="5"/>
                    </a:lnTo>
                    <a:lnTo>
                      <a:pt x="43" y="0"/>
                    </a:lnTo>
                    <a:lnTo>
                      <a:pt x="87" y="18"/>
                    </a:lnTo>
                    <a:lnTo>
                      <a:pt x="109" y="8"/>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78" name="Freeform 2013"/>
              <p:cNvSpPr>
                <a:spLocks/>
              </p:cNvSpPr>
              <p:nvPr/>
            </p:nvSpPr>
            <p:spPr bwMode="auto">
              <a:xfrm>
                <a:off x="600" y="1968"/>
                <a:ext cx="4" cy="3"/>
              </a:xfrm>
              <a:custGeom>
                <a:avLst/>
                <a:gdLst>
                  <a:gd name="T0" fmla="*/ 0 w 79"/>
                  <a:gd name="T1" fmla="*/ 0 h 24"/>
                  <a:gd name="T2" fmla="*/ 1 w 79"/>
                  <a:gd name="T3" fmla="*/ 3 h 24"/>
                  <a:gd name="T4" fmla="*/ 2 w 79"/>
                  <a:gd name="T5" fmla="*/ 3 h 24"/>
                  <a:gd name="T6" fmla="*/ 4 w 79"/>
                  <a:gd name="T7" fmla="*/ 3 h 24"/>
                  <a:gd name="T8" fmla="*/ 3 w 79"/>
                  <a:gd name="T9" fmla="*/ 2 h 24"/>
                  <a:gd name="T10" fmla="*/ 1 w 79"/>
                  <a:gd name="T11" fmla="*/ 2 h 24"/>
                  <a:gd name="T12" fmla="*/ 1 w 79"/>
                  <a:gd name="T13" fmla="*/ 0 h 24"/>
                  <a:gd name="T14" fmla="*/ 0 w 79"/>
                  <a:gd name="T15" fmla="*/ 0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24">
                    <a:moveTo>
                      <a:pt x="0" y="0"/>
                    </a:moveTo>
                    <a:lnTo>
                      <a:pt x="20" y="22"/>
                    </a:lnTo>
                    <a:lnTo>
                      <a:pt x="49" y="24"/>
                    </a:lnTo>
                    <a:lnTo>
                      <a:pt x="79" y="22"/>
                    </a:lnTo>
                    <a:lnTo>
                      <a:pt x="54" y="15"/>
                    </a:lnTo>
                    <a:lnTo>
                      <a:pt x="29" y="13"/>
                    </a:lnTo>
                    <a:lnTo>
                      <a:pt x="15" y="3"/>
                    </a:lnTo>
                    <a:lnTo>
                      <a:pt x="0"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79" name="Freeform 2014"/>
              <p:cNvSpPr>
                <a:spLocks/>
              </p:cNvSpPr>
              <p:nvPr/>
            </p:nvSpPr>
            <p:spPr bwMode="auto">
              <a:xfrm>
                <a:off x="546" y="1995"/>
                <a:ext cx="9" cy="13"/>
              </a:xfrm>
              <a:custGeom>
                <a:avLst/>
                <a:gdLst>
                  <a:gd name="T0" fmla="*/ 9 w 173"/>
                  <a:gd name="T1" fmla="*/ 13 h 112"/>
                  <a:gd name="T2" fmla="*/ 8 w 173"/>
                  <a:gd name="T3" fmla="*/ 12 h 112"/>
                  <a:gd name="T4" fmla="*/ 5 w 173"/>
                  <a:gd name="T5" fmla="*/ 12 h 112"/>
                  <a:gd name="T6" fmla="*/ 4 w 173"/>
                  <a:gd name="T7" fmla="*/ 12 h 112"/>
                  <a:gd name="T8" fmla="*/ 2 w 173"/>
                  <a:gd name="T9" fmla="*/ 10 h 112"/>
                  <a:gd name="T10" fmla="*/ 1 w 173"/>
                  <a:gd name="T11" fmla="*/ 6 h 112"/>
                  <a:gd name="T12" fmla="*/ 1 w 173"/>
                  <a:gd name="T13" fmla="*/ 3 h 112"/>
                  <a:gd name="T14" fmla="*/ 0 w 173"/>
                  <a:gd name="T15" fmla="*/ 0 h 112"/>
                  <a:gd name="T16" fmla="*/ 1 w 173"/>
                  <a:gd name="T17" fmla="*/ 8 h 112"/>
                  <a:gd name="T18" fmla="*/ 2 w 173"/>
                  <a:gd name="T19" fmla="*/ 11 h 112"/>
                  <a:gd name="T20" fmla="*/ 3 w 173"/>
                  <a:gd name="T21" fmla="*/ 12 h 112"/>
                  <a:gd name="T22" fmla="*/ 5 w 173"/>
                  <a:gd name="T23" fmla="*/ 13 h 112"/>
                  <a:gd name="T24" fmla="*/ 9 w 173"/>
                  <a:gd name="T25" fmla="*/ 13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 h="112">
                    <a:moveTo>
                      <a:pt x="173" y="112"/>
                    </a:moveTo>
                    <a:lnTo>
                      <a:pt x="153" y="107"/>
                    </a:lnTo>
                    <a:lnTo>
                      <a:pt x="102" y="105"/>
                    </a:lnTo>
                    <a:lnTo>
                      <a:pt x="68" y="102"/>
                    </a:lnTo>
                    <a:lnTo>
                      <a:pt x="42" y="87"/>
                    </a:lnTo>
                    <a:lnTo>
                      <a:pt x="27" y="55"/>
                    </a:lnTo>
                    <a:lnTo>
                      <a:pt x="15" y="25"/>
                    </a:lnTo>
                    <a:lnTo>
                      <a:pt x="0" y="0"/>
                    </a:lnTo>
                    <a:lnTo>
                      <a:pt x="26" y="65"/>
                    </a:lnTo>
                    <a:lnTo>
                      <a:pt x="33" y="93"/>
                    </a:lnTo>
                    <a:lnTo>
                      <a:pt x="57" y="104"/>
                    </a:lnTo>
                    <a:lnTo>
                      <a:pt x="94" y="112"/>
                    </a:lnTo>
                    <a:lnTo>
                      <a:pt x="173" y="112"/>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80" name="Freeform 2015"/>
              <p:cNvSpPr>
                <a:spLocks/>
              </p:cNvSpPr>
              <p:nvPr/>
            </p:nvSpPr>
            <p:spPr bwMode="auto">
              <a:xfrm>
                <a:off x="548" y="1977"/>
                <a:ext cx="4" cy="1"/>
              </a:xfrm>
              <a:custGeom>
                <a:avLst/>
                <a:gdLst>
                  <a:gd name="T0" fmla="*/ 0 w 71"/>
                  <a:gd name="T1" fmla="*/ 0 h 9"/>
                  <a:gd name="T2" fmla="*/ 0 w 71"/>
                  <a:gd name="T3" fmla="*/ 1 h 9"/>
                  <a:gd name="T4" fmla="*/ 4 w 71"/>
                  <a:gd name="T5" fmla="*/ 1 h 9"/>
                  <a:gd name="T6" fmla="*/ 1 w 71"/>
                  <a:gd name="T7" fmla="*/ 0 h 9"/>
                  <a:gd name="T8" fmla="*/ 0 w 71"/>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9">
                    <a:moveTo>
                      <a:pt x="0" y="3"/>
                    </a:moveTo>
                    <a:lnTo>
                      <a:pt x="8" y="9"/>
                    </a:lnTo>
                    <a:lnTo>
                      <a:pt x="71" y="6"/>
                    </a:lnTo>
                    <a:lnTo>
                      <a:pt x="18" y="0"/>
                    </a:lnTo>
                    <a:lnTo>
                      <a:pt x="0" y="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81" name="Freeform 2016"/>
              <p:cNvSpPr>
                <a:spLocks/>
              </p:cNvSpPr>
              <p:nvPr/>
            </p:nvSpPr>
            <p:spPr bwMode="auto">
              <a:xfrm>
                <a:off x="547" y="1976"/>
                <a:ext cx="1" cy="2"/>
              </a:xfrm>
              <a:custGeom>
                <a:avLst/>
                <a:gdLst>
                  <a:gd name="T0" fmla="*/ 0 w 17"/>
                  <a:gd name="T1" fmla="*/ 0 h 20"/>
                  <a:gd name="T2" fmla="*/ 0 w 17"/>
                  <a:gd name="T3" fmla="*/ 1 h 20"/>
                  <a:gd name="T4" fmla="*/ 1 w 17"/>
                  <a:gd name="T5" fmla="*/ 2 h 20"/>
                  <a:gd name="T6" fmla="*/ 1 w 17"/>
                  <a:gd name="T7" fmla="*/ 1 h 20"/>
                  <a:gd name="T8" fmla="*/ 0 w 17"/>
                  <a:gd name="T9" fmla="*/ 1 h 20"/>
                  <a:gd name="T10" fmla="*/ 0 w 17"/>
                  <a:gd name="T11" fmla="*/ 0 h 20"/>
                  <a:gd name="T12" fmla="*/ 0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1"/>
                    </a:moveTo>
                    <a:lnTo>
                      <a:pt x="6" y="10"/>
                    </a:lnTo>
                    <a:lnTo>
                      <a:pt x="17" y="20"/>
                    </a:lnTo>
                    <a:lnTo>
                      <a:pt x="17" y="10"/>
                    </a:lnTo>
                    <a:lnTo>
                      <a:pt x="7" y="5"/>
                    </a:lnTo>
                    <a:lnTo>
                      <a:pt x="2" y="0"/>
                    </a:lnTo>
                    <a:lnTo>
                      <a:pt x="0" y="1"/>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82" name="Freeform 2017"/>
              <p:cNvSpPr>
                <a:spLocks/>
              </p:cNvSpPr>
              <p:nvPr/>
            </p:nvSpPr>
            <p:spPr bwMode="auto">
              <a:xfrm>
                <a:off x="555" y="1974"/>
                <a:ext cx="0" cy="3"/>
              </a:xfrm>
              <a:custGeom>
                <a:avLst/>
                <a:gdLst>
                  <a:gd name="T0" fmla="*/ 1 w 16"/>
                  <a:gd name="T1" fmla="*/ 2 h 29"/>
                  <a:gd name="T2" fmla="*/ 1 w 16"/>
                  <a:gd name="T3" fmla="*/ 1 h 29"/>
                  <a:gd name="T4" fmla="*/ 0 w 16"/>
                  <a:gd name="T5" fmla="*/ 0 h 29"/>
                  <a:gd name="T6" fmla="*/ 0 w 16"/>
                  <a:gd name="T7" fmla="*/ 0 h 29"/>
                  <a:gd name="T8" fmla="*/ 1 w 16"/>
                  <a:gd name="T9" fmla="*/ 0 h 29"/>
                  <a:gd name="T10" fmla="*/ 1 w 16"/>
                  <a:gd name="T11" fmla="*/ 1 h 29"/>
                  <a:gd name="T12" fmla="*/ 0 w 16"/>
                  <a:gd name="T13" fmla="*/ 2 h 29"/>
                  <a:gd name="T14" fmla="*/ 0 w 16"/>
                  <a:gd name="T15" fmla="*/ 2 h 29"/>
                  <a:gd name="T16" fmla="*/ 0 w 16"/>
                  <a:gd name="T17" fmla="*/ 3 h 29"/>
                  <a:gd name="T18" fmla="*/ 1 w 16"/>
                  <a:gd name="T19" fmla="*/ 2 h 29"/>
                  <a:gd name="T20" fmla="*/ 1 w 16"/>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29">
                    <a:moveTo>
                      <a:pt x="13" y="19"/>
                    </a:moveTo>
                    <a:lnTo>
                      <a:pt x="16" y="7"/>
                    </a:lnTo>
                    <a:lnTo>
                      <a:pt x="6" y="0"/>
                    </a:lnTo>
                    <a:lnTo>
                      <a:pt x="0" y="0"/>
                    </a:lnTo>
                    <a:lnTo>
                      <a:pt x="8" y="4"/>
                    </a:lnTo>
                    <a:lnTo>
                      <a:pt x="12" y="10"/>
                    </a:lnTo>
                    <a:lnTo>
                      <a:pt x="4" y="20"/>
                    </a:lnTo>
                    <a:lnTo>
                      <a:pt x="0" y="24"/>
                    </a:lnTo>
                    <a:lnTo>
                      <a:pt x="1" y="29"/>
                    </a:lnTo>
                    <a:lnTo>
                      <a:pt x="8" y="23"/>
                    </a:lnTo>
                    <a:lnTo>
                      <a:pt x="13" y="1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83" name="Freeform 2018"/>
              <p:cNvSpPr>
                <a:spLocks/>
              </p:cNvSpPr>
              <p:nvPr/>
            </p:nvSpPr>
            <p:spPr bwMode="auto">
              <a:xfrm>
                <a:off x="548" y="2000"/>
                <a:ext cx="3" cy="4"/>
              </a:xfrm>
              <a:custGeom>
                <a:avLst/>
                <a:gdLst>
                  <a:gd name="T0" fmla="*/ 2 w 44"/>
                  <a:gd name="T1" fmla="*/ 3 h 28"/>
                  <a:gd name="T2" fmla="*/ 3 w 44"/>
                  <a:gd name="T3" fmla="*/ 4 h 28"/>
                  <a:gd name="T4" fmla="*/ 3 w 44"/>
                  <a:gd name="T5" fmla="*/ 3 h 28"/>
                  <a:gd name="T6" fmla="*/ 2 w 44"/>
                  <a:gd name="T7" fmla="*/ 1 h 28"/>
                  <a:gd name="T8" fmla="*/ 1 w 44"/>
                  <a:gd name="T9" fmla="*/ 0 h 28"/>
                  <a:gd name="T10" fmla="*/ 1 w 44"/>
                  <a:gd name="T11" fmla="*/ 1 h 28"/>
                  <a:gd name="T12" fmla="*/ 0 w 44"/>
                  <a:gd name="T13" fmla="*/ 0 h 28"/>
                  <a:gd name="T14" fmla="*/ 0 w 44"/>
                  <a:gd name="T15" fmla="*/ 2 h 28"/>
                  <a:gd name="T16" fmla="*/ 2 w 44"/>
                  <a:gd name="T17" fmla="*/ 3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28">
                    <a:moveTo>
                      <a:pt x="29" y="19"/>
                    </a:moveTo>
                    <a:lnTo>
                      <a:pt x="37" y="28"/>
                    </a:lnTo>
                    <a:lnTo>
                      <a:pt x="44" y="19"/>
                    </a:lnTo>
                    <a:lnTo>
                      <a:pt x="32" y="10"/>
                    </a:lnTo>
                    <a:lnTo>
                      <a:pt x="21" y="0"/>
                    </a:lnTo>
                    <a:lnTo>
                      <a:pt x="12" y="4"/>
                    </a:lnTo>
                    <a:lnTo>
                      <a:pt x="4" y="2"/>
                    </a:lnTo>
                    <a:lnTo>
                      <a:pt x="0" y="11"/>
                    </a:lnTo>
                    <a:lnTo>
                      <a:pt x="29" y="1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84" name="Freeform 2019"/>
              <p:cNvSpPr>
                <a:spLocks/>
              </p:cNvSpPr>
              <p:nvPr/>
            </p:nvSpPr>
            <p:spPr bwMode="auto">
              <a:xfrm>
                <a:off x="547" y="1995"/>
                <a:ext cx="2" cy="2"/>
              </a:xfrm>
              <a:custGeom>
                <a:avLst/>
                <a:gdLst>
                  <a:gd name="T0" fmla="*/ 1 w 37"/>
                  <a:gd name="T1" fmla="*/ 2 h 23"/>
                  <a:gd name="T2" fmla="*/ 1 w 37"/>
                  <a:gd name="T3" fmla="*/ 2 h 23"/>
                  <a:gd name="T4" fmla="*/ 2 w 37"/>
                  <a:gd name="T5" fmla="*/ 1 h 23"/>
                  <a:gd name="T6" fmla="*/ 2 w 37"/>
                  <a:gd name="T7" fmla="*/ 0 h 23"/>
                  <a:gd name="T8" fmla="*/ 2 w 37"/>
                  <a:gd name="T9" fmla="*/ 0 h 23"/>
                  <a:gd name="T10" fmla="*/ 1 w 37"/>
                  <a:gd name="T11" fmla="*/ 1 h 23"/>
                  <a:gd name="T12" fmla="*/ 1 w 37"/>
                  <a:gd name="T13" fmla="*/ 0 h 23"/>
                  <a:gd name="T14" fmla="*/ 0 w 37"/>
                  <a:gd name="T15" fmla="*/ 0 h 23"/>
                  <a:gd name="T16" fmla="*/ 0 w 37"/>
                  <a:gd name="T17" fmla="*/ 1 h 23"/>
                  <a:gd name="T18" fmla="*/ 0 w 37"/>
                  <a:gd name="T19" fmla="*/ 0 h 23"/>
                  <a:gd name="T20" fmla="*/ 1 w 37"/>
                  <a:gd name="T21" fmla="*/ 1 h 23"/>
                  <a:gd name="T22" fmla="*/ 0 w 37"/>
                  <a:gd name="T23" fmla="*/ 1 h 23"/>
                  <a:gd name="T24" fmla="*/ 0 w 37"/>
                  <a:gd name="T25" fmla="*/ 2 h 23"/>
                  <a:gd name="T26" fmla="*/ 1 w 37"/>
                  <a:gd name="T27" fmla="*/ 2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 h="23">
                    <a:moveTo>
                      <a:pt x="17" y="21"/>
                    </a:moveTo>
                    <a:lnTo>
                      <a:pt x="23" y="23"/>
                    </a:lnTo>
                    <a:lnTo>
                      <a:pt x="31" y="14"/>
                    </a:lnTo>
                    <a:lnTo>
                      <a:pt x="37" y="3"/>
                    </a:lnTo>
                    <a:lnTo>
                      <a:pt x="29" y="3"/>
                    </a:lnTo>
                    <a:lnTo>
                      <a:pt x="23" y="11"/>
                    </a:lnTo>
                    <a:lnTo>
                      <a:pt x="12" y="3"/>
                    </a:lnTo>
                    <a:lnTo>
                      <a:pt x="4" y="0"/>
                    </a:lnTo>
                    <a:lnTo>
                      <a:pt x="0" y="6"/>
                    </a:lnTo>
                    <a:lnTo>
                      <a:pt x="6" y="3"/>
                    </a:lnTo>
                    <a:lnTo>
                      <a:pt x="18" y="14"/>
                    </a:lnTo>
                    <a:lnTo>
                      <a:pt x="6" y="14"/>
                    </a:lnTo>
                    <a:lnTo>
                      <a:pt x="4" y="21"/>
                    </a:lnTo>
                    <a:lnTo>
                      <a:pt x="17" y="21"/>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85" name="Freeform 2020"/>
              <p:cNvSpPr>
                <a:spLocks/>
              </p:cNvSpPr>
              <p:nvPr/>
            </p:nvSpPr>
            <p:spPr bwMode="auto">
              <a:xfrm>
                <a:off x="551" y="1997"/>
                <a:ext cx="2" cy="2"/>
              </a:xfrm>
              <a:custGeom>
                <a:avLst/>
                <a:gdLst>
                  <a:gd name="T0" fmla="*/ 2 w 28"/>
                  <a:gd name="T1" fmla="*/ 0 h 17"/>
                  <a:gd name="T2" fmla="*/ 2 w 28"/>
                  <a:gd name="T3" fmla="*/ 1 h 17"/>
                  <a:gd name="T4" fmla="*/ 1 w 28"/>
                  <a:gd name="T5" fmla="*/ 2 h 17"/>
                  <a:gd name="T6" fmla="*/ 1 w 28"/>
                  <a:gd name="T7" fmla="*/ 1 h 17"/>
                  <a:gd name="T8" fmla="*/ 0 w 28"/>
                  <a:gd name="T9" fmla="*/ 0 h 17"/>
                  <a:gd name="T10" fmla="*/ 0 w 28"/>
                  <a:gd name="T11" fmla="*/ 0 h 17"/>
                  <a:gd name="T12" fmla="*/ 1 w 28"/>
                  <a:gd name="T13" fmla="*/ 1 h 17"/>
                  <a:gd name="T14" fmla="*/ 2 w 28"/>
                  <a:gd name="T15" fmla="*/ 1 h 17"/>
                  <a:gd name="T16" fmla="*/ 2 w 28"/>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17">
                    <a:moveTo>
                      <a:pt x="28" y="3"/>
                    </a:moveTo>
                    <a:lnTo>
                      <a:pt x="27" y="9"/>
                    </a:lnTo>
                    <a:lnTo>
                      <a:pt x="20" y="17"/>
                    </a:lnTo>
                    <a:lnTo>
                      <a:pt x="9" y="9"/>
                    </a:lnTo>
                    <a:lnTo>
                      <a:pt x="0" y="3"/>
                    </a:lnTo>
                    <a:lnTo>
                      <a:pt x="6" y="0"/>
                    </a:lnTo>
                    <a:lnTo>
                      <a:pt x="14" y="11"/>
                    </a:lnTo>
                    <a:lnTo>
                      <a:pt x="21" y="7"/>
                    </a:lnTo>
                    <a:lnTo>
                      <a:pt x="28" y="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86" name="Freeform 2021"/>
              <p:cNvSpPr>
                <a:spLocks/>
              </p:cNvSpPr>
              <p:nvPr/>
            </p:nvSpPr>
            <p:spPr bwMode="auto">
              <a:xfrm>
                <a:off x="492" y="1958"/>
                <a:ext cx="25" cy="50"/>
              </a:xfrm>
              <a:custGeom>
                <a:avLst/>
                <a:gdLst>
                  <a:gd name="T0" fmla="*/ 25 w 459"/>
                  <a:gd name="T1" fmla="*/ 19 h 449"/>
                  <a:gd name="T2" fmla="*/ 23 w 459"/>
                  <a:gd name="T3" fmla="*/ 10 h 449"/>
                  <a:gd name="T4" fmla="*/ 21 w 459"/>
                  <a:gd name="T5" fmla="*/ 5 h 449"/>
                  <a:gd name="T6" fmla="*/ 20 w 459"/>
                  <a:gd name="T7" fmla="*/ 3 h 449"/>
                  <a:gd name="T8" fmla="*/ 19 w 459"/>
                  <a:gd name="T9" fmla="*/ 2 h 449"/>
                  <a:gd name="T10" fmla="*/ 18 w 459"/>
                  <a:gd name="T11" fmla="*/ 2 h 449"/>
                  <a:gd name="T12" fmla="*/ 16 w 459"/>
                  <a:gd name="T13" fmla="*/ 3 h 449"/>
                  <a:gd name="T14" fmla="*/ 14 w 459"/>
                  <a:gd name="T15" fmla="*/ 4 h 449"/>
                  <a:gd name="T16" fmla="*/ 13 w 459"/>
                  <a:gd name="T17" fmla="*/ 4 h 449"/>
                  <a:gd name="T18" fmla="*/ 13 w 459"/>
                  <a:gd name="T19" fmla="*/ 3 h 449"/>
                  <a:gd name="T20" fmla="*/ 11 w 459"/>
                  <a:gd name="T21" fmla="*/ 1 h 449"/>
                  <a:gd name="T22" fmla="*/ 10 w 459"/>
                  <a:gd name="T23" fmla="*/ 0 h 449"/>
                  <a:gd name="T24" fmla="*/ 8 w 459"/>
                  <a:gd name="T25" fmla="*/ 1 h 449"/>
                  <a:gd name="T26" fmla="*/ 6 w 459"/>
                  <a:gd name="T27" fmla="*/ 2 h 449"/>
                  <a:gd name="T28" fmla="*/ 5 w 459"/>
                  <a:gd name="T29" fmla="*/ 4 h 449"/>
                  <a:gd name="T30" fmla="*/ 3 w 459"/>
                  <a:gd name="T31" fmla="*/ 6 h 449"/>
                  <a:gd name="T32" fmla="*/ 2 w 459"/>
                  <a:gd name="T33" fmla="*/ 9 h 449"/>
                  <a:gd name="T34" fmla="*/ 1 w 459"/>
                  <a:gd name="T35" fmla="*/ 13 h 449"/>
                  <a:gd name="T36" fmla="*/ 0 w 459"/>
                  <a:gd name="T37" fmla="*/ 16 h 449"/>
                  <a:gd name="T38" fmla="*/ 0 w 459"/>
                  <a:gd name="T39" fmla="*/ 24 h 449"/>
                  <a:gd name="T40" fmla="*/ 0 w 459"/>
                  <a:gd name="T41" fmla="*/ 31 h 449"/>
                  <a:gd name="T42" fmla="*/ 0 w 459"/>
                  <a:gd name="T43" fmla="*/ 35 h 449"/>
                  <a:gd name="T44" fmla="*/ 1 w 459"/>
                  <a:gd name="T45" fmla="*/ 38 h 449"/>
                  <a:gd name="T46" fmla="*/ 1 w 459"/>
                  <a:gd name="T47" fmla="*/ 42 h 449"/>
                  <a:gd name="T48" fmla="*/ 2 w 459"/>
                  <a:gd name="T49" fmla="*/ 44 h 449"/>
                  <a:gd name="T50" fmla="*/ 3 w 459"/>
                  <a:gd name="T51" fmla="*/ 49 h 449"/>
                  <a:gd name="T52" fmla="*/ 5 w 459"/>
                  <a:gd name="T53" fmla="*/ 50 h 449"/>
                  <a:gd name="T54" fmla="*/ 19 w 459"/>
                  <a:gd name="T55" fmla="*/ 50 h 449"/>
                  <a:gd name="T56" fmla="*/ 20 w 459"/>
                  <a:gd name="T57" fmla="*/ 49 h 449"/>
                  <a:gd name="T58" fmla="*/ 22 w 459"/>
                  <a:gd name="T59" fmla="*/ 47 h 449"/>
                  <a:gd name="T60" fmla="*/ 23 w 459"/>
                  <a:gd name="T61" fmla="*/ 43 h 449"/>
                  <a:gd name="T62" fmla="*/ 23 w 459"/>
                  <a:gd name="T63" fmla="*/ 40 h 449"/>
                  <a:gd name="T64" fmla="*/ 24 w 459"/>
                  <a:gd name="T65" fmla="*/ 35 h 449"/>
                  <a:gd name="T66" fmla="*/ 25 w 459"/>
                  <a:gd name="T67" fmla="*/ 28 h 449"/>
                  <a:gd name="T68" fmla="*/ 25 w 459"/>
                  <a:gd name="T69" fmla="*/ 19 h 4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59" h="449">
                    <a:moveTo>
                      <a:pt x="456" y="167"/>
                    </a:moveTo>
                    <a:lnTo>
                      <a:pt x="426" y="87"/>
                    </a:lnTo>
                    <a:lnTo>
                      <a:pt x="380" y="42"/>
                    </a:lnTo>
                    <a:lnTo>
                      <a:pt x="362" y="24"/>
                    </a:lnTo>
                    <a:lnTo>
                      <a:pt x="343" y="15"/>
                    </a:lnTo>
                    <a:lnTo>
                      <a:pt x="328" y="18"/>
                    </a:lnTo>
                    <a:lnTo>
                      <a:pt x="286" y="26"/>
                    </a:lnTo>
                    <a:lnTo>
                      <a:pt x="248" y="40"/>
                    </a:lnTo>
                    <a:lnTo>
                      <a:pt x="237" y="40"/>
                    </a:lnTo>
                    <a:lnTo>
                      <a:pt x="231" y="29"/>
                    </a:lnTo>
                    <a:lnTo>
                      <a:pt x="209" y="11"/>
                    </a:lnTo>
                    <a:lnTo>
                      <a:pt x="181" y="0"/>
                    </a:lnTo>
                    <a:lnTo>
                      <a:pt x="155" y="8"/>
                    </a:lnTo>
                    <a:lnTo>
                      <a:pt x="117" y="18"/>
                    </a:lnTo>
                    <a:lnTo>
                      <a:pt x="89" y="36"/>
                    </a:lnTo>
                    <a:lnTo>
                      <a:pt x="61" y="55"/>
                    </a:lnTo>
                    <a:lnTo>
                      <a:pt x="37" y="85"/>
                    </a:lnTo>
                    <a:lnTo>
                      <a:pt x="19" y="116"/>
                    </a:lnTo>
                    <a:lnTo>
                      <a:pt x="6" y="146"/>
                    </a:lnTo>
                    <a:lnTo>
                      <a:pt x="0" y="218"/>
                    </a:lnTo>
                    <a:lnTo>
                      <a:pt x="0" y="279"/>
                    </a:lnTo>
                    <a:lnTo>
                      <a:pt x="7" y="314"/>
                    </a:lnTo>
                    <a:lnTo>
                      <a:pt x="15" y="345"/>
                    </a:lnTo>
                    <a:lnTo>
                      <a:pt x="25" y="375"/>
                    </a:lnTo>
                    <a:lnTo>
                      <a:pt x="42" y="396"/>
                    </a:lnTo>
                    <a:lnTo>
                      <a:pt x="61" y="437"/>
                    </a:lnTo>
                    <a:lnTo>
                      <a:pt x="92" y="449"/>
                    </a:lnTo>
                    <a:lnTo>
                      <a:pt x="344" y="449"/>
                    </a:lnTo>
                    <a:lnTo>
                      <a:pt x="375" y="439"/>
                    </a:lnTo>
                    <a:lnTo>
                      <a:pt x="396" y="423"/>
                    </a:lnTo>
                    <a:lnTo>
                      <a:pt x="416" y="388"/>
                    </a:lnTo>
                    <a:lnTo>
                      <a:pt x="426" y="355"/>
                    </a:lnTo>
                    <a:lnTo>
                      <a:pt x="447" y="312"/>
                    </a:lnTo>
                    <a:lnTo>
                      <a:pt x="459" y="255"/>
                    </a:lnTo>
                    <a:lnTo>
                      <a:pt x="456" y="167"/>
                    </a:lnTo>
                    <a:close/>
                  </a:path>
                </a:pathLst>
              </a:custGeom>
              <a:solidFill>
                <a:srgbClr val="018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87" name="Freeform 2022"/>
              <p:cNvSpPr>
                <a:spLocks/>
              </p:cNvSpPr>
              <p:nvPr/>
            </p:nvSpPr>
            <p:spPr bwMode="auto">
              <a:xfrm>
                <a:off x="494" y="2002"/>
                <a:ext cx="10" cy="5"/>
              </a:xfrm>
              <a:custGeom>
                <a:avLst/>
                <a:gdLst>
                  <a:gd name="T0" fmla="*/ 0 w 172"/>
                  <a:gd name="T1" fmla="*/ 0 h 52"/>
                  <a:gd name="T2" fmla="*/ 3 w 172"/>
                  <a:gd name="T3" fmla="*/ 5 h 52"/>
                  <a:gd name="T4" fmla="*/ 10 w 172"/>
                  <a:gd name="T5" fmla="*/ 5 h 52"/>
                  <a:gd name="T6" fmla="*/ 5 w 172"/>
                  <a:gd name="T7" fmla="*/ 4 h 52"/>
                  <a:gd name="T8" fmla="*/ 3 w 172"/>
                  <a:gd name="T9" fmla="*/ 3 h 52"/>
                  <a:gd name="T10" fmla="*/ 1 w 172"/>
                  <a:gd name="T11" fmla="*/ 1 h 52"/>
                  <a:gd name="T12" fmla="*/ 0 w 172"/>
                  <a:gd name="T13" fmla="*/ 0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52">
                    <a:moveTo>
                      <a:pt x="0" y="0"/>
                    </a:moveTo>
                    <a:lnTo>
                      <a:pt x="52" y="52"/>
                    </a:lnTo>
                    <a:lnTo>
                      <a:pt x="172" y="52"/>
                    </a:lnTo>
                    <a:lnTo>
                      <a:pt x="84" y="41"/>
                    </a:lnTo>
                    <a:lnTo>
                      <a:pt x="52" y="35"/>
                    </a:lnTo>
                    <a:lnTo>
                      <a:pt x="19" y="13"/>
                    </a:lnTo>
                    <a:lnTo>
                      <a:pt x="0"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88" name="Freeform 2023"/>
              <p:cNvSpPr>
                <a:spLocks/>
              </p:cNvSpPr>
              <p:nvPr/>
            </p:nvSpPr>
            <p:spPr bwMode="auto">
              <a:xfrm>
                <a:off x="497" y="1998"/>
                <a:ext cx="9" cy="7"/>
              </a:xfrm>
              <a:custGeom>
                <a:avLst/>
                <a:gdLst>
                  <a:gd name="T0" fmla="*/ 9 w 175"/>
                  <a:gd name="T1" fmla="*/ 7 h 65"/>
                  <a:gd name="T2" fmla="*/ 6 w 175"/>
                  <a:gd name="T3" fmla="*/ 7 h 65"/>
                  <a:gd name="T4" fmla="*/ 4 w 175"/>
                  <a:gd name="T5" fmla="*/ 7 h 65"/>
                  <a:gd name="T6" fmla="*/ 2 w 175"/>
                  <a:gd name="T7" fmla="*/ 6 h 65"/>
                  <a:gd name="T8" fmla="*/ 1 w 175"/>
                  <a:gd name="T9" fmla="*/ 5 h 65"/>
                  <a:gd name="T10" fmla="*/ 1 w 175"/>
                  <a:gd name="T11" fmla="*/ 4 h 65"/>
                  <a:gd name="T12" fmla="*/ 0 w 175"/>
                  <a:gd name="T13" fmla="*/ 0 h 65"/>
                  <a:gd name="T14" fmla="*/ 1 w 175"/>
                  <a:gd name="T15" fmla="*/ 2 h 65"/>
                  <a:gd name="T16" fmla="*/ 1 w 175"/>
                  <a:gd name="T17" fmla="*/ 4 h 65"/>
                  <a:gd name="T18" fmla="*/ 2 w 175"/>
                  <a:gd name="T19" fmla="*/ 4 h 65"/>
                  <a:gd name="T20" fmla="*/ 3 w 175"/>
                  <a:gd name="T21" fmla="*/ 5 h 65"/>
                  <a:gd name="T22" fmla="*/ 5 w 175"/>
                  <a:gd name="T23" fmla="*/ 6 h 65"/>
                  <a:gd name="T24" fmla="*/ 8 w 175"/>
                  <a:gd name="T25" fmla="*/ 6 h 65"/>
                  <a:gd name="T26" fmla="*/ 9 w 175"/>
                  <a:gd name="T27" fmla="*/ 7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5" h="65">
                    <a:moveTo>
                      <a:pt x="175" y="65"/>
                    </a:moveTo>
                    <a:lnTo>
                      <a:pt x="110" y="65"/>
                    </a:lnTo>
                    <a:lnTo>
                      <a:pt x="77" y="63"/>
                    </a:lnTo>
                    <a:lnTo>
                      <a:pt x="43" y="53"/>
                    </a:lnTo>
                    <a:lnTo>
                      <a:pt x="29" y="49"/>
                    </a:lnTo>
                    <a:lnTo>
                      <a:pt x="16" y="36"/>
                    </a:lnTo>
                    <a:lnTo>
                      <a:pt x="0" y="0"/>
                    </a:lnTo>
                    <a:lnTo>
                      <a:pt x="17" y="20"/>
                    </a:lnTo>
                    <a:lnTo>
                      <a:pt x="24" y="33"/>
                    </a:lnTo>
                    <a:lnTo>
                      <a:pt x="33" y="39"/>
                    </a:lnTo>
                    <a:lnTo>
                      <a:pt x="67" y="51"/>
                    </a:lnTo>
                    <a:lnTo>
                      <a:pt x="98" y="53"/>
                    </a:lnTo>
                    <a:lnTo>
                      <a:pt x="158" y="59"/>
                    </a:lnTo>
                    <a:lnTo>
                      <a:pt x="175" y="6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89" name="Freeform 2024"/>
              <p:cNvSpPr>
                <a:spLocks/>
              </p:cNvSpPr>
              <p:nvPr/>
            </p:nvSpPr>
            <p:spPr bwMode="auto">
              <a:xfrm>
                <a:off x="499" y="1993"/>
                <a:ext cx="2" cy="5"/>
              </a:xfrm>
              <a:custGeom>
                <a:avLst/>
                <a:gdLst>
                  <a:gd name="T0" fmla="*/ 2 w 46"/>
                  <a:gd name="T1" fmla="*/ 4 h 47"/>
                  <a:gd name="T2" fmla="*/ 2 w 46"/>
                  <a:gd name="T3" fmla="*/ 3 h 47"/>
                  <a:gd name="T4" fmla="*/ 2 w 46"/>
                  <a:gd name="T5" fmla="*/ 2 h 47"/>
                  <a:gd name="T6" fmla="*/ 1 w 46"/>
                  <a:gd name="T7" fmla="*/ 0 h 47"/>
                  <a:gd name="T8" fmla="*/ 2 w 46"/>
                  <a:gd name="T9" fmla="*/ 2 h 47"/>
                  <a:gd name="T10" fmla="*/ 1 w 46"/>
                  <a:gd name="T11" fmla="*/ 3 h 47"/>
                  <a:gd name="T12" fmla="*/ 1 w 46"/>
                  <a:gd name="T13" fmla="*/ 4 h 47"/>
                  <a:gd name="T14" fmla="*/ 0 w 46"/>
                  <a:gd name="T15" fmla="*/ 5 h 47"/>
                  <a:gd name="T16" fmla="*/ 2 w 46"/>
                  <a:gd name="T17" fmla="*/ 4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7">
                    <a:moveTo>
                      <a:pt x="35" y="39"/>
                    </a:moveTo>
                    <a:lnTo>
                      <a:pt x="44" y="28"/>
                    </a:lnTo>
                    <a:lnTo>
                      <a:pt x="46" y="15"/>
                    </a:lnTo>
                    <a:lnTo>
                      <a:pt x="29" y="0"/>
                    </a:lnTo>
                    <a:lnTo>
                      <a:pt x="35" y="19"/>
                    </a:lnTo>
                    <a:lnTo>
                      <a:pt x="28" y="32"/>
                    </a:lnTo>
                    <a:lnTo>
                      <a:pt x="15" y="39"/>
                    </a:lnTo>
                    <a:lnTo>
                      <a:pt x="0" y="47"/>
                    </a:lnTo>
                    <a:lnTo>
                      <a:pt x="35" y="3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90" name="Freeform 2025"/>
              <p:cNvSpPr>
                <a:spLocks/>
              </p:cNvSpPr>
              <p:nvPr/>
            </p:nvSpPr>
            <p:spPr bwMode="auto">
              <a:xfrm>
                <a:off x="492" y="1988"/>
                <a:ext cx="2" cy="10"/>
              </a:xfrm>
              <a:custGeom>
                <a:avLst/>
                <a:gdLst>
                  <a:gd name="T0" fmla="*/ 0 w 47"/>
                  <a:gd name="T1" fmla="*/ 0 h 89"/>
                  <a:gd name="T2" fmla="*/ 1 w 47"/>
                  <a:gd name="T3" fmla="*/ 10 h 89"/>
                  <a:gd name="T4" fmla="*/ 2 w 47"/>
                  <a:gd name="T5" fmla="*/ 8 h 89"/>
                  <a:gd name="T6" fmla="*/ 2 w 47"/>
                  <a:gd name="T7" fmla="*/ 8 h 89"/>
                  <a:gd name="T8" fmla="*/ 1 w 47"/>
                  <a:gd name="T9" fmla="*/ 4 h 89"/>
                  <a:gd name="T10" fmla="*/ 0 w 47"/>
                  <a:gd name="T11" fmla="*/ 0 h 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89">
                    <a:moveTo>
                      <a:pt x="0" y="0"/>
                    </a:moveTo>
                    <a:lnTo>
                      <a:pt x="30" y="89"/>
                    </a:lnTo>
                    <a:lnTo>
                      <a:pt x="47" y="73"/>
                    </a:lnTo>
                    <a:lnTo>
                      <a:pt x="36" y="70"/>
                    </a:lnTo>
                    <a:lnTo>
                      <a:pt x="15" y="32"/>
                    </a:lnTo>
                    <a:lnTo>
                      <a:pt x="0"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91" name="Freeform 2026"/>
              <p:cNvSpPr>
                <a:spLocks/>
              </p:cNvSpPr>
              <p:nvPr/>
            </p:nvSpPr>
            <p:spPr bwMode="auto">
              <a:xfrm>
                <a:off x="495" y="1986"/>
                <a:ext cx="1" cy="2"/>
              </a:xfrm>
              <a:custGeom>
                <a:avLst/>
                <a:gdLst>
                  <a:gd name="T0" fmla="*/ 0 w 13"/>
                  <a:gd name="T1" fmla="*/ 1 h 16"/>
                  <a:gd name="T2" fmla="*/ 1 w 13"/>
                  <a:gd name="T3" fmla="*/ 0 h 16"/>
                  <a:gd name="T4" fmla="*/ 1 w 13"/>
                  <a:gd name="T5" fmla="*/ 1 h 16"/>
                  <a:gd name="T6" fmla="*/ 1 w 13"/>
                  <a:gd name="T7" fmla="*/ 2 h 16"/>
                  <a:gd name="T8" fmla="*/ 0 w 13"/>
                  <a:gd name="T9" fmla="*/ 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6">
                    <a:moveTo>
                      <a:pt x="0" y="7"/>
                    </a:moveTo>
                    <a:lnTo>
                      <a:pt x="9" y="0"/>
                    </a:lnTo>
                    <a:lnTo>
                      <a:pt x="13" y="9"/>
                    </a:lnTo>
                    <a:lnTo>
                      <a:pt x="9" y="16"/>
                    </a:lnTo>
                    <a:lnTo>
                      <a:pt x="0" y="7"/>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92" name="Freeform 2027"/>
              <p:cNvSpPr>
                <a:spLocks/>
              </p:cNvSpPr>
              <p:nvPr/>
            </p:nvSpPr>
            <p:spPr bwMode="auto">
              <a:xfrm>
                <a:off x="681" y="1996"/>
                <a:ext cx="2" cy="3"/>
              </a:xfrm>
              <a:custGeom>
                <a:avLst/>
                <a:gdLst>
                  <a:gd name="T0" fmla="*/ 2 w 39"/>
                  <a:gd name="T1" fmla="*/ 0 h 26"/>
                  <a:gd name="T2" fmla="*/ 2 w 39"/>
                  <a:gd name="T3" fmla="*/ 0 h 26"/>
                  <a:gd name="T4" fmla="*/ 1 w 39"/>
                  <a:gd name="T5" fmla="*/ 0 h 26"/>
                  <a:gd name="T6" fmla="*/ 0 w 39"/>
                  <a:gd name="T7" fmla="*/ 1 h 26"/>
                  <a:gd name="T8" fmla="*/ 0 w 39"/>
                  <a:gd name="T9" fmla="*/ 2 h 26"/>
                  <a:gd name="T10" fmla="*/ 0 w 39"/>
                  <a:gd name="T11" fmla="*/ 3 h 26"/>
                  <a:gd name="T12" fmla="*/ 0 w 39"/>
                  <a:gd name="T13" fmla="*/ 1 h 26"/>
                  <a:gd name="T14" fmla="*/ 1 w 39"/>
                  <a:gd name="T15" fmla="*/ 0 h 26"/>
                  <a:gd name="T16" fmla="*/ 2 w 39"/>
                  <a:gd name="T17" fmla="*/ 1 h 26"/>
                  <a:gd name="T18" fmla="*/ 2 w 39"/>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26">
                    <a:moveTo>
                      <a:pt x="39" y="3"/>
                    </a:moveTo>
                    <a:lnTo>
                      <a:pt x="30" y="0"/>
                    </a:lnTo>
                    <a:lnTo>
                      <a:pt x="17" y="0"/>
                    </a:lnTo>
                    <a:lnTo>
                      <a:pt x="0" y="11"/>
                    </a:lnTo>
                    <a:lnTo>
                      <a:pt x="3" y="19"/>
                    </a:lnTo>
                    <a:lnTo>
                      <a:pt x="0" y="26"/>
                    </a:lnTo>
                    <a:lnTo>
                      <a:pt x="8" y="8"/>
                    </a:lnTo>
                    <a:lnTo>
                      <a:pt x="22" y="3"/>
                    </a:lnTo>
                    <a:lnTo>
                      <a:pt x="33" y="8"/>
                    </a:lnTo>
                    <a:lnTo>
                      <a:pt x="39" y="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93" name="Freeform 2028"/>
              <p:cNvSpPr>
                <a:spLocks/>
              </p:cNvSpPr>
              <p:nvPr/>
            </p:nvSpPr>
            <p:spPr bwMode="auto">
              <a:xfrm>
                <a:off x="681" y="1987"/>
                <a:ext cx="2" cy="1"/>
              </a:xfrm>
              <a:custGeom>
                <a:avLst/>
                <a:gdLst>
                  <a:gd name="T0" fmla="*/ 2 w 33"/>
                  <a:gd name="T1" fmla="*/ 0 h 9"/>
                  <a:gd name="T2" fmla="*/ 1 w 33"/>
                  <a:gd name="T3" fmla="*/ 0 h 9"/>
                  <a:gd name="T4" fmla="*/ 1 w 33"/>
                  <a:gd name="T5" fmla="*/ 1 h 9"/>
                  <a:gd name="T6" fmla="*/ 0 w 33"/>
                  <a:gd name="T7" fmla="*/ 0 h 9"/>
                  <a:gd name="T8" fmla="*/ 1 w 33"/>
                  <a:gd name="T9" fmla="*/ 1 h 9"/>
                  <a:gd name="T10" fmla="*/ 1 w 33"/>
                  <a:gd name="T11" fmla="*/ 1 h 9"/>
                  <a:gd name="T12" fmla="*/ 1 w 33"/>
                  <a:gd name="T13" fmla="*/ 0 h 9"/>
                  <a:gd name="T14" fmla="*/ 2 w 33"/>
                  <a:gd name="T15" fmla="*/ 0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9">
                    <a:moveTo>
                      <a:pt x="33" y="3"/>
                    </a:moveTo>
                    <a:lnTo>
                      <a:pt x="19" y="0"/>
                    </a:lnTo>
                    <a:lnTo>
                      <a:pt x="16" y="5"/>
                    </a:lnTo>
                    <a:lnTo>
                      <a:pt x="0" y="2"/>
                    </a:lnTo>
                    <a:lnTo>
                      <a:pt x="9" y="9"/>
                    </a:lnTo>
                    <a:lnTo>
                      <a:pt x="20" y="9"/>
                    </a:lnTo>
                    <a:lnTo>
                      <a:pt x="24" y="4"/>
                    </a:lnTo>
                    <a:lnTo>
                      <a:pt x="33" y="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94" name="Freeform 2029"/>
              <p:cNvSpPr>
                <a:spLocks/>
              </p:cNvSpPr>
              <p:nvPr/>
            </p:nvSpPr>
            <p:spPr bwMode="auto">
              <a:xfrm>
                <a:off x="681" y="1985"/>
                <a:ext cx="1" cy="1"/>
              </a:xfrm>
              <a:custGeom>
                <a:avLst/>
                <a:gdLst>
                  <a:gd name="T0" fmla="*/ 0 w 19"/>
                  <a:gd name="T1" fmla="*/ 1 h 10"/>
                  <a:gd name="T2" fmla="*/ 0 w 19"/>
                  <a:gd name="T3" fmla="*/ 0 h 10"/>
                  <a:gd name="T4" fmla="*/ 1 w 19"/>
                  <a:gd name="T5" fmla="*/ 1 h 10"/>
                  <a:gd name="T6" fmla="*/ 1 w 19"/>
                  <a:gd name="T7" fmla="*/ 1 h 10"/>
                  <a:gd name="T8" fmla="*/ 0 w 19"/>
                  <a:gd name="T9" fmla="*/ 1 h 10"/>
                  <a:gd name="T10" fmla="*/ 0 w 19"/>
                  <a:gd name="T11" fmla="*/ 1 h 10"/>
                  <a:gd name="T12" fmla="*/ 0 w 19"/>
                  <a:gd name="T13" fmla="*/ 1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0" y="5"/>
                    </a:moveTo>
                    <a:lnTo>
                      <a:pt x="7" y="0"/>
                    </a:lnTo>
                    <a:lnTo>
                      <a:pt x="13" y="8"/>
                    </a:lnTo>
                    <a:lnTo>
                      <a:pt x="19" y="7"/>
                    </a:lnTo>
                    <a:lnTo>
                      <a:pt x="9" y="10"/>
                    </a:lnTo>
                    <a:lnTo>
                      <a:pt x="5" y="7"/>
                    </a:lnTo>
                    <a:lnTo>
                      <a:pt x="0" y="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95" name="Freeform 2030"/>
              <p:cNvSpPr>
                <a:spLocks/>
              </p:cNvSpPr>
              <p:nvPr/>
            </p:nvSpPr>
            <p:spPr bwMode="auto">
              <a:xfrm>
                <a:off x="690" y="1987"/>
                <a:ext cx="1" cy="1"/>
              </a:xfrm>
              <a:custGeom>
                <a:avLst/>
                <a:gdLst>
                  <a:gd name="T0" fmla="*/ 1 w 19"/>
                  <a:gd name="T1" fmla="*/ 0 h 10"/>
                  <a:gd name="T2" fmla="*/ 1 w 19"/>
                  <a:gd name="T3" fmla="*/ 0 h 10"/>
                  <a:gd name="T4" fmla="*/ 0 w 19"/>
                  <a:gd name="T5" fmla="*/ 1 h 10"/>
                  <a:gd name="T6" fmla="*/ 0 w 19"/>
                  <a:gd name="T7" fmla="*/ 1 h 10"/>
                  <a:gd name="T8" fmla="*/ 1 w 19"/>
                  <a:gd name="T9" fmla="*/ 1 h 10"/>
                  <a:gd name="T10" fmla="*/ 1 w 19"/>
                  <a:gd name="T11" fmla="*/ 1 h 10"/>
                  <a:gd name="T12" fmla="*/ 1 w 19"/>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19" y="4"/>
                    </a:moveTo>
                    <a:lnTo>
                      <a:pt x="11" y="0"/>
                    </a:lnTo>
                    <a:lnTo>
                      <a:pt x="5" y="8"/>
                    </a:lnTo>
                    <a:lnTo>
                      <a:pt x="0" y="7"/>
                    </a:lnTo>
                    <a:lnTo>
                      <a:pt x="10" y="10"/>
                    </a:lnTo>
                    <a:lnTo>
                      <a:pt x="14" y="5"/>
                    </a:lnTo>
                    <a:lnTo>
                      <a:pt x="19" y="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96" name="Freeform 2031"/>
              <p:cNvSpPr>
                <a:spLocks/>
              </p:cNvSpPr>
              <p:nvPr/>
            </p:nvSpPr>
            <p:spPr bwMode="auto">
              <a:xfrm>
                <a:off x="689" y="1989"/>
                <a:ext cx="1" cy="1"/>
              </a:xfrm>
              <a:custGeom>
                <a:avLst/>
                <a:gdLst>
                  <a:gd name="T0" fmla="*/ 1 w 19"/>
                  <a:gd name="T1" fmla="*/ 1 h 10"/>
                  <a:gd name="T2" fmla="*/ 1 w 19"/>
                  <a:gd name="T3" fmla="*/ 1 h 10"/>
                  <a:gd name="T4" fmla="*/ 0 w 19"/>
                  <a:gd name="T5" fmla="*/ 0 h 10"/>
                  <a:gd name="T6" fmla="*/ 0 w 19"/>
                  <a:gd name="T7" fmla="*/ 0 h 10"/>
                  <a:gd name="T8" fmla="*/ 0 w 19"/>
                  <a:gd name="T9" fmla="*/ 0 h 10"/>
                  <a:gd name="T10" fmla="*/ 1 w 19"/>
                  <a:gd name="T11" fmla="*/ 0 h 10"/>
                  <a:gd name="T12" fmla="*/ 1 w 19"/>
                  <a:gd name="T13" fmla="*/ 1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19" y="5"/>
                    </a:moveTo>
                    <a:lnTo>
                      <a:pt x="11" y="10"/>
                    </a:lnTo>
                    <a:lnTo>
                      <a:pt x="5" y="0"/>
                    </a:lnTo>
                    <a:lnTo>
                      <a:pt x="0" y="1"/>
                    </a:lnTo>
                    <a:lnTo>
                      <a:pt x="9" y="0"/>
                    </a:lnTo>
                    <a:lnTo>
                      <a:pt x="14" y="3"/>
                    </a:lnTo>
                    <a:lnTo>
                      <a:pt x="19" y="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6435" name="Freeform 2033"/>
            <p:cNvSpPr>
              <a:spLocks/>
            </p:cNvSpPr>
            <p:nvPr/>
          </p:nvSpPr>
          <p:spPr bwMode="auto">
            <a:xfrm>
              <a:off x="683" y="1986"/>
              <a:ext cx="3" cy="1"/>
            </a:xfrm>
            <a:custGeom>
              <a:avLst/>
              <a:gdLst>
                <a:gd name="T0" fmla="*/ 0 w 56"/>
                <a:gd name="T1" fmla="*/ 1 h 16"/>
                <a:gd name="T2" fmla="*/ 0 w 56"/>
                <a:gd name="T3" fmla="*/ 0 h 16"/>
                <a:gd name="T4" fmla="*/ 1 w 56"/>
                <a:gd name="T5" fmla="*/ 0 h 16"/>
                <a:gd name="T6" fmla="*/ 2 w 56"/>
                <a:gd name="T7" fmla="*/ 0 h 16"/>
                <a:gd name="T8" fmla="*/ 3 w 56"/>
                <a:gd name="T9" fmla="*/ 0 h 16"/>
                <a:gd name="T10" fmla="*/ 2 w 56"/>
                <a:gd name="T11" fmla="*/ 0 h 16"/>
                <a:gd name="T12" fmla="*/ 2 w 56"/>
                <a:gd name="T13" fmla="*/ 0 h 16"/>
                <a:gd name="T14" fmla="*/ 1 w 56"/>
                <a:gd name="T15" fmla="*/ 1 h 16"/>
                <a:gd name="T16" fmla="*/ 1 w 56"/>
                <a:gd name="T17" fmla="*/ 1 h 16"/>
                <a:gd name="T18" fmla="*/ 0 w 56"/>
                <a:gd name="T19" fmla="*/ 1 h 16"/>
                <a:gd name="T20" fmla="*/ 0 w 56"/>
                <a:gd name="T21" fmla="*/ 1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16">
                  <a:moveTo>
                    <a:pt x="4" y="9"/>
                  </a:moveTo>
                  <a:lnTo>
                    <a:pt x="6" y="3"/>
                  </a:lnTo>
                  <a:lnTo>
                    <a:pt x="15" y="0"/>
                  </a:lnTo>
                  <a:lnTo>
                    <a:pt x="34" y="0"/>
                  </a:lnTo>
                  <a:lnTo>
                    <a:pt x="56" y="0"/>
                  </a:lnTo>
                  <a:lnTo>
                    <a:pt x="45" y="0"/>
                  </a:lnTo>
                  <a:lnTo>
                    <a:pt x="32" y="0"/>
                  </a:lnTo>
                  <a:lnTo>
                    <a:pt x="19" y="13"/>
                  </a:lnTo>
                  <a:lnTo>
                    <a:pt x="10" y="16"/>
                  </a:lnTo>
                  <a:lnTo>
                    <a:pt x="0" y="12"/>
                  </a:lnTo>
                  <a:lnTo>
                    <a:pt x="4" y="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36" name="Freeform 2034"/>
            <p:cNvSpPr>
              <a:spLocks/>
            </p:cNvSpPr>
            <p:nvPr/>
          </p:nvSpPr>
          <p:spPr bwMode="auto">
            <a:xfrm>
              <a:off x="689" y="1993"/>
              <a:ext cx="2" cy="3"/>
            </a:xfrm>
            <a:custGeom>
              <a:avLst/>
              <a:gdLst>
                <a:gd name="T0" fmla="*/ 2 w 37"/>
                <a:gd name="T1" fmla="*/ 3 h 31"/>
                <a:gd name="T2" fmla="*/ 1 w 37"/>
                <a:gd name="T3" fmla="*/ 3 h 31"/>
                <a:gd name="T4" fmla="*/ 1 w 37"/>
                <a:gd name="T5" fmla="*/ 3 h 31"/>
                <a:gd name="T6" fmla="*/ 0 w 37"/>
                <a:gd name="T7" fmla="*/ 1 h 31"/>
                <a:gd name="T8" fmla="*/ 0 w 37"/>
                <a:gd name="T9" fmla="*/ 1 h 31"/>
                <a:gd name="T10" fmla="*/ 0 w 37"/>
                <a:gd name="T11" fmla="*/ 0 h 31"/>
                <a:gd name="T12" fmla="*/ 0 w 37"/>
                <a:gd name="T13" fmla="*/ 2 h 31"/>
                <a:gd name="T14" fmla="*/ 1 w 37"/>
                <a:gd name="T15" fmla="*/ 3 h 31"/>
                <a:gd name="T16" fmla="*/ 2 w 37"/>
                <a:gd name="T17" fmla="*/ 2 h 31"/>
                <a:gd name="T18" fmla="*/ 2 w 37"/>
                <a:gd name="T19" fmla="*/ 3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31">
                  <a:moveTo>
                    <a:pt x="37" y="31"/>
                  </a:moveTo>
                  <a:lnTo>
                    <a:pt x="27" y="31"/>
                  </a:lnTo>
                  <a:lnTo>
                    <a:pt x="14" y="28"/>
                  </a:lnTo>
                  <a:lnTo>
                    <a:pt x="0" y="14"/>
                  </a:lnTo>
                  <a:lnTo>
                    <a:pt x="4" y="6"/>
                  </a:lnTo>
                  <a:lnTo>
                    <a:pt x="3" y="0"/>
                  </a:lnTo>
                  <a:lnTo>
                    <a:pt x="7" y="18"/>
                  </a:lnTo>
                  <a:lnTo>
                    <a:pt x="19" y="27"/>
                  </a:lnTo>
                  <a:lnTo>
                    <a:pt x="31" y="21"/>
                  </a:lnTo>
                  <a:lnTo>
                    <a:pt x="37" y="31"/>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37" name="Freeform 2035"/>
            <p:cNvSpPr>
              <a:spLocks/>
            </p:cNvSpPr>
            <p:nvPr/>
          </p:nvSpPr>
          <p:spPr bwMode="auto">
            <a:xfrm>
              <a:off x="686" y="1993"/>
              <a:ext cx="2" cy="2"/>
            </a:xfrm>
            <a:custGeom>
              <a:avLst/>
              <a:gdLst>
                <a:gd name="T0" fmla="*/ 0 w 45"/>
                <a:gd name="T1" fmla="*/ 2 h 16"/>
                <a:gd name="T2" fmla="*/ 0 w 45"/>
                <a:gd name="T3" fmla="*/ 1 h 16"/>
                <a:gd name="T4" fmla="*/ 1 w 45"/>
                <a:gd name="T5" fmla="*/ 0 h 16"/>
                <a:gd name="T6" fmla="*/ 2 w 45"/>
                <a:gd name="T7" fmla="*/ 0 h 16"/>
                <a:gd name="T8" fmla="*/ 2 w 45"/>
                <a:gd name="T9" fmla="*/ 1 h 16"/>
                <a:gd name="T10" fmla="*/ 2 w 45"/>
                <a:gd name="T11" fmla="*/ 2 h 16"/>
                <a:gd name="T12" fmla="*/ 1 w 45"/>
                <a:gd name="T13" fmla="*/ 0 h 16"/>
                <a:gd name="T14" fmla="*/ 1 w 45"/>
                <a:gd name="T15" fmla="*/ 1 h 16"/>
                <a:gd name="T16" fmla="*/ 0 w 45"/>
                <a:gd name="T17" fmla="*/ 2 h 16"/>
                <a:gd name="T18" fmla="*/ 0 w 45"/>
                <a:gd name="T19" fmla="*/ 2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16">
                  <a:moveTo>
                    <a:pt x="0" y="15"/>
                  </a:moveTo>
                  <a:lnTo>
                    <a:pt x="7" y="8"/>
                  </a:lnTo>
                  <a:lnTo>
                    <a:pt x="17" y="1"/>
                  </a:lnTo>
                  <a:lnTo>
                    <a:pt x="37" y="0"/>
                  </a:lnTo>
                  <a:lnTo>
                    <a:pt x="39" y="8"/>
                  </a:lnTo>
                  <a:lnTo>
                    <a:pt x="45" y="12"/>
                  </a:lnTo>
                  <a:lnTo>
                    <a:pt x="29" y="3"/>
                  </a:lnTo>
                  <a:lnTo>
                    <a:pt x="15" y="6"/>
                  </a:lnTo>
                  <a:lnTo>
                    <a:pt x="10" y="16"/>
                  </a:lnTo>
                  <a:lnTo>
                    <a:pt x="0" y="1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38" name="Freeform 2036"/>
            <p:cNvSpPr>
              <a:spLocks/>
            </p:cNvSpPr>
            <p:nvPr/>
          </p:nvSpPr>
          <p:spPr bwMode="auto">
            <a:xfrm>
              <a:off x="687" y="1994"/>
              <a:ext cx="3" cy="2"/>
            </a:xfrm>
            <a:custGeom>
              <a:avLst/>
              <a:gdLst>
                <a:gd name="T0" fmla="*/ 0 w 44"/>
                <a:gd name="T1" fmla="*/ 2 h 19"/>
                <a:gd name="T2" fmla="*/ 0 w 44"/>
                <a:gd name="T3" fmla="*/ 1 h 19"/>
                <a:gd name="T4" fmla="*/ 1 w 44"/>
                <a:gd name="T5" fmla="*/ 0 h 19"/>
                <a:gd name="T6" fmla="*/ 3 w 44"/>
                <a:gd name="T7" fmla="*/ 0 h 19"/>
                <a:gd name="T8" fmla="*/ 3 w 44"/>
                <a:gd name="T9" fmla="*/ 1 h 19"/>
                <a:gd name="T10" fmla="*/ 3 w 44"/>
                <a:gd name="T11" fmla="*/ 1 h 19"/>
                <a:gd name="T12" fmla="*/ 2 w 44"/>
                <a:gd name="T13" fmla="*/ 0 h 19"/>
                <a:gd name="T14" fmla="*/ 1 w 44"/>
                <a:gd name="T15" fmla="*/ 1 h 19"/>
                <a:gd name="T16" fmla="*/ 1 w 44"/>
                <a:gd name="T17" fmla="*/ 2 h 19"/>
                <a:gd name="T18" fmla="*/ 0 w 44"/>
                <a:gd name="T19" fmla="*/ 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19">
                  <a:moveTo>
                    <a:pt x="0" y="17"/>
                  </a:moveTo>
                  <a:lnTo>
                    <a:pt x="6" y="9"/>
                  </a:lnTo>
                  <a:lnTo>
                    <a:pt x="18" y="1"/>
                  </a:lnTo>
                  <a:lnTo>
                    <a:pt x="37" y="0"/>
                  </a:lnTo>
                  <a:lnTo>
                    <a:pt x="39" y="9"/>
                  </a:lnTo>
                  <a:lnTo>
                    <a:pt x="44" y="13"/>
                  </a:lnTo>
                  <a:lnTo>
                    <a:pt x="29" y="3"/>
                  </a:lnTo>
                  <a:lnTo>
                    <a:pt x="15" y="7"/>
                  </a:lnTo>
                  <a:lnTo>
                    <a:pt x="9" y="19"/>
                  </a:lnTo>
                  <a:lnTo>
                    <a:pt x="0" y="17"/>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39" name="Freeform 2037"/>
            <p:cNvSpPr>
              <a:spLocks/>
            </p:cNvSpPr>
            <p:nvPr/>
          </p:nvSpPr>
          <p:spPr bwMode="auto">
            <a:xfrm>
              <a:off x="682" y="1989"/>
              <a:ext cx="2" cy="4"/>
            </a:xfrm>
            <a:custGeom>
              <a:avLst/>
              <a:gdLst>
                <a:gd name="T0" fmla="*/ 2 w 37"/>
                <a:gd name="T1" fmla="*/ 0 h 32"/>
                <a:gd name="T2" fmla="*/ 1 w 37"/>
                <a:gd name="T3" fmla="*/ 0 h 32"/>
                <a:gd name="T4" fmla="*/ 1 w 37"/>
                <a:gd name="T5" fmla="*/ 1 h 32"/>
                <a:gd name="T6" fmla="*/ 0 w 37"/>
                <a:gd name="T7" fmla="*/ 2 h 32"/>
                <a:gd name="T8" fmla="*/ 0 w 37"/>
                <a:gd name="T9" fmla="*/ 3 h 32"/>
                <a:gd name="T10" fmla="*/ 0 w 37"/>
                <a:gd name="T11" fmla="*/ 4 h 32"/>
                <a:gd name="T12" fmla="*/ 0 w 37"/>
                <a:gd name="T13" fmla="*/ 2 h 32"/>
                <a:gd name="T14" fmla="*/ 1 w 37"/>
                <a:gd name="T15" fmla="*/ 1 h 32"/>
                <a:gd name="T16" fmla="*/ 2 w 37"/>
                <a:gd name="T17" fmla="*/ 1 h 32"/>
                <a:gd name="T18" fmla="*/ 2 w 37"/>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32">
                  <a:moveTo>
                    <a:pt x="37" y="0"/>
                  </a:moveTo>
                  <a:lnTo>
                    <a:pt x="26" y="0"/>
                  </a:lnTo>
                  <a:lnTo>
                    <a:pt x="14" y="4"/>
                  </a:lnTo>
                  <a:lnTo>
                    <a:pt x="0" y="16"/>
                  </a:lnTo>
                  <a:lnTo>
                    <a:pt x="5" y="24"/>
                  </a:lnTo>
                  <a:lnTo>
                    <a:pt x="4" y="32"/>
                  </a:lnTo>
                  <a:lnTo>
                    <a:pt x="8" y="13"/>
                  </a:lnTo>
                  <a:lnTo>
                    <a:pt x="19" y="5"/>
                  </a:lnTo>
                  <a:lnTo>
                    <a:pt x="31" y="8"/>
                  </a:lnTo>
                  <a:lnTo>
                    <a:pt x="37"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40" name="Freeform 2038"/>
            <p:cNvSpPr>
              <a:spLocks/>
            </p:cNvSpPr>
            <p:nvPr/>
          </p:nvSpPr>
          <p:spPr bwMode="auto">
            <a:xfrm>
              <a:off x="678" y="1990"/>
              <a:ext cx="3" cy="2"/>
            </a:xfrm>
            <a:custGeom>
              <a:avLst/>
              <a:gdLst>
                <a:gd name="T0" fmla="*/ 0 w 46"/>
                <a:gd name="T1" fmla="*/ 0 h 17"/>
                <a:gd name="T2" fmla="*/ 1 w 46"/>
                <a:gd name="T3" fmla="*/ 1 h 17"/>
                <a:gd name="T4" fmla="*/ 1 w 46"/>
                <a:gd name="T5" fmla="*/ 2 h 17"/>
                <a:gd name="T6" fmla="*/ 2 w 46"/>
                <a:gd name="T7" fmla="*/ 2 h 17"/>
                <a:gd name="T8" fmla="*/ 3 w 46"/>
                <a:gd name="T9" fmla="*/ 1 h 17"/>
                <a:gd name="T10" fmla="*/ 3 w 46"/>
                <a:gd name="T11" fmla="*/ 1 h 17"/>
                <a:gd name="T12" fmla="*/ 2 w 46"/>
                <a:gd name="T13" fmla="*/ 2 h 17"/>
                <a:gd name="T14" fmla="*/ 1 w 46"/>
                <a:gd name="T15" fmla="*/ 1 h 17"/>
                <a:gd name="T16" fmla="*/ 1 w 46"/>
                <a:gd name="T17" fmla="*/ 0 h 17"/>
                <a:gd name="T18" fmla="*/ 0 w 46"/>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17">
                  <a:moveTo>
                    <a:pt x="0" y="2"/>
                  </a:moveTo>
                  <a:lnTo>
                    <a:pt x="8" y="9"/>
                  </a:lnTo>
                  <a:lnTo>
                    <a:pt x="17" y="16"/>
                  </a:lnTo>
                  <a:lnTo>
                    <a:pt x="38" y="17"/>
                  </a:lnTo>
                  <a:lnTo>
                    <a:pt x="39" y="9"/>
                  </a:lnTo>
                  <a:lnTo>
                    <a:pt x="46" y="6"/>
                  </a:lnTo>
                  <a:lnTo>
                    <a:pt x="29" y="15"/>
                  </a:lnTo>
                  <a:lnTo>
                    <a:pt x="14" y="11"/>
                  </a:lnTo>
                  <a:lnTo>
                    <a:pt x="9" y="0"/>
                  </a:lnTo>
                  <a:lnTo>
                    <a:pt x="0" y="2"/>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41" name="Freeform 2039"/>
            <p:cNvSpPr>
              <a:spLocks/>
            </p:cNvSpPr>
            <p:nvPr/>
          </p:nvSpPr>
          <p:spPr bwMode="auto">
            <a:xfrm>
              <a:off x="680" y="1989"/>
              <a:ext cx="2" cy="2"/>
            </a:xfrm>
            <a:custGeom>
              <a:avLst/>
              <a:gdLst>
                <a:gd name="T0" fmla="*/ 0 w 45"/>
                <a:gd name="T1" fmla="*/ 0 h 18"/>
                <a:gd name="T2" fmla="*/ 0 w 45"/>
                <a:gd name="T3" fmla="*/ 1 h 18"/>
                <a:gd name="T4" fmla="*/ 1 w 45"/>
                <a:gd name="T5" fmla="*/ 2 h 18"/>
                <a:gd name="T6" fmla="*/ 2 w 45"/>
                <a:gd name="T7" fmla="*/ 2 h 18"/>
                <a:gd name="T8" fmla="*/ 2 w 45"/>
                <a:gd name="T9" fmla="*/ 1 h 18"/>
                <a:gd name="T10" fmla="*/ 2 w 45"/>
                <a:gd name="T11" fmla="*/ 1 h 18"/>
                <a:gd name="T12" fmla="*/ 1 w 45"/>
                <a:gd name="T13" fmla="*/ 2 h 18"/>
                <a:gd name="T14" fmla="*/ 1 w 45"/>
                <a:gd name="T15" fmla="*/ 1 h 18"/>
                <a:gd name="T16" fmla="*/ 0 w 45"/>
                <a:gd name="T17" fmla="*/ 0 h 18"/>
                <a:gd name="T18" fmla="*/ 0 w 45"/>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18">
                  <a:moveTo>
                    <a:pt x="0" y="3"/>
                  </a:moveTo>
                  <a:lnTo>
                    <a:pt x="7" y="10"/>
                  </a:lnTo>
                  <a:lnTo>
                    <a:pt x="18" y="17"/>
                  </a:lnTo>
                  <a:lnTo>
                    <a:pt x="37" y="18"/>
                  </a:lnTo>
                  <a:lnTo>
                    <a:pt x="40" y="10"/>
                  </a:lnTo>
                  <a:lnTo>
                    <a:pt x="45" y="6"/>
                  </a:lnTo>
                  <a:lnTo>
                    <a:pt x="29" y="16"/>
                  </a:lnTo>
                  <a:lnTo>
                    <a:pt x="15" y="12"/>
                  </a:lnTo>
                  <a:lnTo>
                    <a:pt x="10" y="0"/>
                  </a:lnTo>
                  <a:lnTo>
                    <a:pt x="0" y="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42" name="Freeform 2040"/>
            <p:cNvSpPr>
              <a:spLocks/>
            </p:cNvSpPr>
            <p:nvPr/>
          </p:nvSpPr>
          <p:spPr bwMode="auto">
            <a:xfrm>
              <a:off x="691" y="1996"/>
              <a:ext cx="3" cy="3"/>
            </a:xfrm>
            <a:custGeom>
              <a:avLst/>
              <a:gdLst>
                <a:gd name="T0" fmla="*/ 3 w 38"/>
                <a:gd name="T1" fmla="*/ 0 h 31"/>
                <a:gd name="T2" fmla="*/ 2 w 38"/>
                <a:gd name="T3" fmla="*/ 0 h 31"/>
                <a:gd name="T4" fmla="*/ 1 w 38"/>
                <a:gd name="T5" fmla="*/ 0 h 31"/>
                <a:gd name="T6" fmla="*/ 0 w 38"/>
                <a:gd name="T7" fmla="*/ 1 h 31"/>
                <a:gd name="T8" fmla="*/ 0 w 38"/>
                <a:gd name="T9" fmla="*/ 2 h 31"/>
                <a:gd name="T10" fmla="*/ 0 w 38"/>
                <a:gd name="T11" fmla="*/ 3 h 31"/>
                <a:gd name="T12" fmla="*/ 1 w 38"/>
                <a:gd name="T13" fmla="*/ 1 h 31"/>
                <a:gd name="T14" fmla="*/ 2 w 38"/>
                <a:gd name="T15" fmla="*/ 0 h 31"/>
                <a:gd name="T16" fmla="*/ 3 w 38"/>
                <a:gd name="T17" fmla="*/ 1 h 31"/>
                <a:gd name="T18" fmla="*/ 3 w 38"/>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31">
                  <a:moveTo>
                    <a:pt x="38" y="0"/>
                  </a:moveTo>
                  <a:lnTo>
                    <a:pt x="28" y="0"/>
                  </a:lnTo>
                  <a:lnTo>
                    <a:pt x="16" y="3"/>
                  </a:lnTo>
                  <a:lnTo>
                    <a:pt x="0" y="15"/>
                  </a:lnTo>
                  <a:lnTo>
                    <a:pt x="6" y="24"/>
                  </a:lnTo>
                  <a:lnTo>
                    <a:pt x="5" y="31"/>
                  </a:lnTo>
                  <a:lnTo>
                    <a:pt x="9" y="13"/>
                  </a:lnTo>
                  <a:lnTo>
                    <a:pt x="21" y="4"/>
                  </a:lnTo>
                  <a:lnTo>
                    <a:pt x="33" y="7"/>
                  </a:lnTo>
                  <a:lnTo>
                    <a:pt x="38"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43" name="Freeform 2041"/>
            <p:cNvSpPr>
              <a:spLocks/>
            </p:cNvSpPr>
            <p:nvPr/>
          </p:nvSpPr>
          <p:spPr bwMode="auto">
            <a:xfrm>
              <a:off x="688" y="1996"/>
              <a:ext cx="2" cy="2"/>
            </a:xfrm>
            <a:custGeom>
              <a:avLst/>
              <a:gdLst>
                <a:gd name="T0" fmla="*/ 0 w 45"/>
                <a:gd name="T1" fmla="*/ 0 h 18"/>
                <a:gd name="T2" fmla="*/ 0 w 45"/>
                <a:gd name="T3" fmla="*/ 1 h 18"/>
                <a:gd name="T4" fmla="*/ 1 w 45"/>
                <a:gd name="T5" fmla="*/ 2 h 18"/>
                <a:gd name="T6" fmla="*/ 2 w 45"/>
                <a:gd name="T7" fmla="*/ 2 h 18"/>
                <a:gd name="T8" fmla="*/ 2 w 45"/>
                <a:gd name="T9" fmla="*/ 1 h 18"/>
                <a:gd name="T10" fmla="*/ 2 w 45"/>
                <a:gd name="T11" fmla="*/ 1 h 18"/>
                <a:gd name="T12" fmla="*/ 1 w 45"/>
                <a:gd name="T13" fmla="*/ 2 h 18"/>
                <a:gd name="T14" fmla="*/ 1 w 45"/>
                <a:gd name="T15" fmla="*/ 1 h 18"/>
                <a:gd name="T16" fmla="*/ 0 w 45"/>
                <a:gd name="T17" fmla="*/ 0 h 18"/>
                <a:gd name="T18" fmla="*/ 0 w 45"/>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18">
                  <a:moveTo>
                    <a:pt x="0" y="2"/>
                  </a:moveTo>
                  <a:lnTo>
                    <a:pt x="8" y="9"/>
                  </a:lnTo>
                  <a:lnTo>
                    <a:pt x="18" y="17"/>
                  </a:lnTo>
                  <a:lnTo>
                    <a:pt x="38" y="18"/>
                  </a:lnTo>
                  <a:lnTo>
                    <a:pt x="40" y="9"/>
                  </a:lnTo>
                  <a:lnTo>
                    <a:pt x="45" y="6"/>
                  </a:lnTo>
                  <a:lnTo>
                    <a:pt x="29" y="15"/>
                  </a:lnTo>
                  <a:lnTo>
                    <a:pt x="15" y="11"/>
                  </a:lnTo>
                  <a:lnTo>
                    <a:pt x="11" y="0"/>
                  </a:lnTo>
                  <a:lnTo>
                    <a:pt x="0" y="2"/>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44" name="Freeform 2042"/>
            <p:cNvSpPr>
              <a:spLocks/>
            </p:cNvSpPr>
            <p:nvPr/>
          </p:nvSpPr>
          <p:spPr bwMode="auto">
            <a:xfrm>
              <a:off x="690" y="1996"/>
              <a:ext cx="2" cy="1"/>
            </a:xfrm>
            <a:custGeom>
              <a:avLst/>
              <a:gdLst>
                <a:gd name="T0" fmla="*/ 0 w 46"/>
                <a:gd name="T1" fmla="*/ 0 h 17"/>
                <a:gd name="T2" fmla="*/ 0 w 46"/>
                <a:gd name="T3" fmla="*/ 1 h 17"/>
                <a:gd name="T4" fmla="*/ 1 w 46"/>
                <a:gd name="T5" fmla="*/ 1 h 17"/>
                <a:gd name="T6" fmla="*/ 2 w 46"/>
                <a:gd name="T7" fmla="*/ 1 h 17"/>
                <a:gd name="T8" fmla="*/ 2 w 46"/>
                <a:gd name="T9" fmla="*/ 1 h 17"/>
                <a:gd name="T10" fmla="*/ 2 w 46"/>
                <a:gd name="T11" fmla="*/ 0 h 17"/>
                <a:gd name="T12" fmla="*/ 1 w 46"/>
                <a:gd name="T13" fmla="*/ 1 h 17"/>
                <a:gd name="T14" fmla="*/ 1 w 46"/>
                <a:gd name="T15" fmla="*/ 1 h 17"/>
                <a:gd name="T16" fmla="*/ 0 w 46"/>
                <a:gd name="T17" fmla="*/ 0 h 17"/>
                <a:gd name="T18" fmla="*/ 0 w 46"/>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17">
                  <a:moveTo>
                    <a:pt x="0" y="2"/>
                  </a:moveTo>
                  <a:lnTo>
                    <a:pt x="6" y="9"/>
                  </a:lnTo>
                  <a:lnTo>
                    <a:pt x="18" y="16"/>
                  </a:lnTo>
                  <a:lnTo>
                    <a:pt x="37" y="17"/>
                  </a:lnTo>
                  <a:lnTo>
                    <a:pt x="39" y="9"/>
                  </a:lnTo>
                  <a:lnTo>
                    <a:pt x="46" y="6"/>
                  </a:lnTo>
                  <a:lnTo>
                    <a:pt x="30" y="15"/>
                  </a:lnTo>
                  <a:lnTo>
                    <a:pt x="15" y="11"/>
                  </a:lnTo>
                  <a:lnTo>
                    <a:pt x="10" y="0"/>
                  </a:lnTo>
                  <a:lnTo>
                    <a:pt x="0" y="2"/>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45" name="Freeform 2043"/>
            <p:cNvSpPr>
              <a:spLocks/>
            </p:cNvSpPr>
            <p:nvPr/>
          </p:nvSpPr>
          <p:spPr bwMode="auto">
            <a:xfrm>
              <a:off x="690" y="2004"/>
              <a:ext cx="2" cy="2"/>
            </a:xfrm>
            <a:custGeom>
              <a:avLst/>
              <a:gdLst>
                <a:gd name="T0" fmla="*/ 2 w 31"/>
                <a:gd name="T1" fmla="*/ 0 h 17"/>
                <a:gd name="T2" fmla="*/ 1 w 31"/>
                <a:gd name="T3" fmla="*/ 1 h 17"/>
                <a:gd name="T4" fmla="*/ 1 w 31"/>
                <a:gd name="T5" fmla="*/ 1 h 17"/>
                <a:gd name="T6" fmla="*/ 0 w 31"/>
                <a:gd name="T7" fmla="*/ 2 h 17"/>
                <a:gd name="T8" fmla="*/ 0 w 31"/>
                <a:gd name="T9" fmla="*/ 1 h 17"/>
                <a:gd name="T10" fmla="*/ 1 w 31"/>
                <a:gd name="T11" fmla="*/ 0 h 17"/>
                <a:gd name="T12" fmla="*/ 1 w 31"/>
                <a:gd name="T13" fmla="*/ 1 h 17"/>
                <a:gd name="T14" fmla="*/ 2 w 31"/>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17">
                  <a:moveTo>
                    <a:pt x="31" y="2"/>
                  </a:moveTo>
                  <a:lnTo>
                    <a:pt x="21" y="11"/>
                  </a:lnTo>
                  <a:lnTo>
                    <a:pt x="15" y="8"/>
                  </a:lnTo>
                  <a:lnTo>
                    <a:pt x="0" y="17"/>
                  </a:lnTo>
                  <a:lnTo>
                    <a:pt x="7" y="7"/>
                  </a:lnTo>
                  <a:lnTo>
                    <a:pt x="18" y="0"/>
                  </a:lnTo>
                  <a:lnTo>
                    <a:pt x="23" y="7"/>
                  </a:lnTo>
                  <a:lnTo>
                    <a:pt x="31" y="2"/>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46" name="Freeform 2044"/>
            <p:cNvSpPr>
              <a:spLocks/>
            </p:cNvSpPr>
            <p:nvPr/>
          </p:nvSpPr>
          <p:spPr bwMode="auto">
            <a:xfrm>
              <a:off x="691" y="2002"/>
              <a:ext cx="1" cy="2"/>
            </a:xfrm>
            <a:custGeom>
              <a:avLst/>
              <a:gdLst>
                <a:gd name="T0" fmla="*/ 1 w 28"/>
                <a:gd name="T1" fmla="*/ 2 h 17"/>
                <a:gd name="T2" fmla="*/ 1 w 28"/>
                <a:gd name="T3" fmla="*/ 1 h 17"/>
                <a:gd name="T4" fmla="*/ 0 w 28"/>
                <a:gd name="T5" fmla="*/ 1 h 17"/>
                <a:gd name="T6" fmla="*/ 0 w 28"/>
                <a:gd name="T7" fmla="*/ 0 h 17"/>
                <a:gd name="T8" fmla="*/ 0 w 28"/>
                <a:gd name="T9" fmla="*/ 1 h 17"/>
                <a:gd name="T10" fmla="*/ 1 w 28"/>
                <a:gd name="T11" fmla="*/ 2 h 17"/>
                <a:gd name="T12" fmla="*/ 1 w 28"/>
                <a:gd name="T13" fmla="*/ 2 h 17"/>
                <a:gd name="T14" fmla="*/ 1 w 28"/>
                <a:gd name="T15" fmla="*/ 2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17">
                  <a:moveTo>
                    <a:pt x="28" y="17"/>
                  </a:moveTo>
                  <a:lnTo>
                    <a:pt x="20" y="7"/>
                  </a:lnTo>
                  <a:lnTo>
                    <a:pt x="13" y="10"/>
                  </a:lnTo>
                  <a:lnTo>
                    <a:pt x="0" y="0"/>
                  </a:lnTo>
                  <a:lnTo>
                    <a:pt x="5" y="11"/>
                  </a:lnTo>
                  <a:lnTo>
                    <a:pt x="14" y="17"/>
                  </a:lnTo>
                  <a:lnTo>
                    <a:pt x="20" y="13"/>
                  </a:lnTo>
                  <a:lnTo>
                    <a:pt x="28" y="17"/>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47" name="Freeform 2045"/>
            <p:cNvSpPr>
              <a:spLocks/>
            </p:cNvSpPr>
            <p:nvPr/>
          </p:nvSpPr>
          <p:spPr bwMode="auto">
            <a:xfrm>
              <a:off x="689" y="2001"/>
              <a:ext cx="1" cy="2"/>
            </a:xfrm>
            <a:custGeom>
              <a:avLst/>
              <a:gdLst>
                <a:gd name="T0" fmla="*/ 1 w 31"/>
                <a:gd name="T1" fmla="*/ 0 h 17"/>
                <a:gd name="T2" fmla="*/ 1 w 31"/>
                <a:gd name="T3" fmla="*/ 1 h 17"/>
                <a:gd name="T4" fmla="*/ 0 w 31"/>
                <a:gd name="T5" fmla="*/ 1 h 17"/>
                <a:gd name="T6" fmla="*/ 0 w 31"/>
                <a:gd name="T7" fmla="*/ 2 h 17"/>
                <a:gd name="T8" fmla="*/ 0 w 31"/>
                <a:gd name="T9" fmla="*/ 1 h 17"/>
                <a:gd name="T10" fmla="*/ 1 w 31"/>
                <a:gd name="T11" fmla="*/ 0 h 17"/>
                <a:gd name="T12" fmla="*/ 1 w 31"/>
                <a:gd name="T13" fmla="*/ 1 h 17"/>
                <a:gd name="T14" fmla="*/ 1 w 31"/>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17">
                  <a:moveTo>
                    <a:pt x="31" y="2"/>
                  </a:moveTo>
                  <a:lnTo>
                    <a:pt x="21" y="12"/>
                  </a:lnTo>
                  <a:lnTo>
                    <a:pt x="15" y="8"/>
                  </a:lnTo>
                  <a:lnTo>
                    <a:pt x="0" y="17"/>
                  </a:lnTo>
                  <a:lnTo>
                    <a:pt x="9" y="5"/>
                  </a:lnTo>
                  <a:lnTo>
                    <a:pt x="19" y="0"/>
                  </a:lnTo>
                  <a:lnTo>
                    <a:pt x="24" y="5"/>
                  </a:lnTo>
                  <a:lnTo>
                    <a:pt x="31" y="2"/>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48" name="Freeform 2046"/>
            <p:cNvSpPr>
              <a:spLocks/>
            </p:cNvSpPr>
            <p:nvPr/>
          </p:nvSpPr>
          <p:spPr bwMode="auto">
            <a:xfrm>
              <a:off x="650" y="1977"/>
              <a:ext cx="6" cy="2"/>
            </a:xfrm>
            <a:custGeom>
              <a:avLst/>
              <a:gdLst>
                <a:gd name="T0" fmla="*/ 0 w 93"/>
                <a:gd name="T1" fmla="*/ 2 h 26"/>
                <a:gd name="T2" fmla="*/ 1 w 93"/>
                <a:gd name="T3" fmla="*/ 2 h 26"/>
                <a:gd name="T4" fmla="*/ 2 w 93"/>
                <a:gd name="T5" fmla="*/ 2 h 26"/>
                <a:gd name="T6" fmla="*/ 5 w 93"/>
                <a:gd name="T7" fmla="*/ 1 h 26"/>
                <a:gd name="T8" fmla="*/ 6 w 93"/>
                <a:gd name="T9" fmla="*/ 0 h 26"/>
                <a:gd name="T10" fmla="*/ 5 w 93"/>
                <a:gd name="T11" fmla="*/ 1 h 26"/>
                <a:gd name="T12" fmla="*/ 3 w 93"/>
                <a:gd name="T13" fmla="*/ 1 h 26"/>
                <a:gd name="T14" fmla="*/ 2 w 93"/>
                <a:gd name="T15" fmla="*/ 2 h 26"/>
                <a:gd name="T16" fmla="*/ 1 w 93"/>
                <a:gd name="T17" fmla="*/ 2 h 26"/>
                <a:gd name="T18" fmla="*/ 0 w 93"/>
                <a:gd name="T19" fmla="*/ 2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3" h="26">
                  <a:moveTo>
                    <a:pt x="0" y="26"/>
                  </a:moveTo>
                  <a:lnTo>
                    <a:pt x="18" y="26"/>
                  </a:lnTo>
                  <a:lnTo>
                    <a:pt x="38" y="25"/>
                  </a:lnTo>
                  <a:lnTo>
                    <a:pt x="81" y="14"/>
                  </a:lnTo>
                  <a:lnTo>
                    <a:pt x="93" y="0"/>
                  </a:lnTo>
                  <a:lnTo>
                    <a:pt x="72" y="17"/>
                  </a:lnTo>
                  <a:lnTo>
                    <a:pt x="45" y="15"/>
                  </a:lnTo>
                  <a:lnTo>
                    <a:pt x="31" y="21"/>
                  </a:lnTo>
                  <a:lnTo>
                    <a:pt x="11" y="22"/>
                  </a:lnTo>
                  <a:lnTo>
                    <a:pt x="0" y="2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49" name="Freeform 2047"/>
            <p:cNvSpPr>
              <a:spLocks/>
            </p:cNvSpPr>
            <p:nvPr/>
          </p:nvSpPr>
          <p:spPr bwMode="auto">
            <a:xfrm>
              <a:off x="657" y="1990"/>
              <a:ext cx="2" cy="6"/>
            </a:xfrm>
            <a:custGeom>
              <a:avLst/>
              <a:gdLst>
                <a:gd name="T0" fmla="*/ 2 w 45"/>
                <a:gd name="T1" fmla="*/ 0 h 55"/>
                <a:gd name="T2" fmla="*/ 2 w 45"/>
                <a:gd name="T3" fmla="*/ 1 h 55"/>
                <a:gd name="T4" fmla="*/ 1 w 45"/>
                <a:gd name="T5" fmla="*/ 3 h 55"/>
                <a:gd name="T6" fmla="*/ 1 w 45"/>
                <a:gd name="T7" fmla="*/ 5 h 55"/>
                <a:gd name="T8" fmla="*/ 0 w 45"/>
                <a:gd name="T9" fmla="*/ 6 h 55"/>
                <a:gd name="T10" fmla="*/ 0 w 45"/>
                <a:gd name="T11" fmla="*/ 6 h 55"/>
                <a:gd name="T12" fmla="*/ 1 w 45"/>
                <a:gd name="T13" fmla="*/ 4 h 55"/>
                <a:gd name="T14" fmla="*/ 1 w 45"/>
                <a:gd name="T15" fmla="*/ 2 h 55"/>
                <a:gd name="T16" fmla="*/ 2 w 45"/>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55">
                  <a:moveTo>
                    <a:pt x="43" y="0"/>
                  </a:moveTo>
                  <a:lnTo>
                    <a:pt x="45" y="9"/>
                  </a:lnTo>
                  <a:lnTo>
                    <a:pt x="28" y="31"/>
                  </a:lnTo>
                  <a:lnTo>
                    <a:pt x="23" y="42"/>
                  </a:lnTo>
                  <a:lnTo>
                    <a:pt x="6" y="55"/>
                  </a:lnTo>
                  <a:lnTo>
                    <a:pt x="0" y="55"/>
                  </a:lnTo>
                  <a:lnTo>
                    <a:pt x="12" y="35"/>
                  </a:lnTo>
                  <a:lnTo>
                    <a:pt x="29" y="19"/>
                  </a:lnTo>
                  <a:lnTo>
                    <a:pt x="43"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50" name="Freeform 2048"/>
            <p:cNvSpPr>
              <a:spLocks/>
            </p:cNvSpPr>
            <p:nvPr/>
          </p:nvSpPr>
          <p:spPr bwMode="auto">
            <a:xfrm>
              <a:off x="650" y="1985"/>
              <a:ext cx="2" cy="5"/>
            </a:xfrm>
            <a:custGeom>
              <a:avLst/>
              <a:gdLst>
                <a:gd name="T0" fmla="*/ 1 w 45"/>
                <a:gd name="T1" fmla="*/ 1 h 45"/>
                <a:gd name="T2" fmla="*/ 0 w 45"/>
                <a:gd name="T3" fmla="*/ 0 h 45"/>
                <a:gd name="T4" fmla="*/ 1 w 45"/>
                <a:gd name="T5" fmla="*/ 2 h 45"/>
                <a:gd name="T6" fmla="*/ 1 w 45"/>
                <a:gd name="T7" fmla="*/ 4 h 45"/>
                <a:gd name="T8" fmla="*/ 2 w 45"/>
                <a:gd name="T9" fmla="*/ 5 h 45"/>
                <a:gd name="T10" fmla="*/ 2 w 45"/>
                <a:gd name="T11" fmla="*/ 5 h 45"/>
                <a:gd name="T12" fmla="*/ 2 w 45"/>
                <a:gd name="T13" fmla="*/ 3 h 45"/>
                <a:gd name="T14" fmla="*/ 1 w 45"/>
                <a:gd name="T15" fmla="*/ 1 h 45"/>
                <a:gd name="T16" fmla="*/ 1 w 4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45">
                  <a:moveTo>
                    <a:pt x="16" y="5"/>
                  </a:moveTo>
                  <a:lnTo>
                    <a:pt x="0" y="0"/>
                  </a:lnTo>
                  <a:lnTo>
                    <a:pt x="23" y="21"/>
                  </a:lnTo>
                  <a:lnTo>
                    <a:pt x="22" y="33"/>
                  </a:lnTo>
                  <a:lnTo>
                    <a:pt x="40" y="45"/>
                  </a:lnTo>
                  <a:lnTo>
                    <a:pt x="45" y="44"/>
                  </a:lnTo>
                  <a:lnTo>
                    <a:pt x="42" y="24"/>
                  </a:lnTo>
                  <a:lnTo>
                    <a:pt x="16" y="9"/>
                  </a:lnTo>
                  <a:lnTo>
                    <a:pt x="16" y="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51" name="Freeform 2049"/>
            <p:cNvSpPr>
              <a:spLocks/>
            </p:cNvSpPr>
            <p:nvPr/>
          </p:nvSpPr>
          <p:spPr bwMode="auto">
            <a:xfrm>
              <a:off x="643" y="1994"/>
              <a:ext cx="2" cy="5"/>
            </a:xfrm>
            <a:custGeom>
              <a:avLst/>
              <a:gdLst>
                <a:gd name="T0" fmla="*/ 1 w 45"/>
                <a:gd name="T1" fmla="*/ 1 h 45"/>
                <a:gd name="T2" fmla="*/ 0 w 45"/>
                <a:gd name="T3" fmla="*/ 0 h 45"/>
                <a:gd name="T4" fmla="*/ 1 w 45"/>
                <a:gd name="T5" fmla="*/ 2 h 45"/>
                <a:gd name="T6" fmla="*/ 1 w 45"/>
                <a:gd name="T7" fmla="*/ 3 h 45"/>
                <a:gd name="T8" fmla="*/ 2 w 45"/>
                <a:gd name="T9" fmla="*/ 5 h 45"/>
                <a:gd name="T10" fmla="*/ 2 w 45"/>
                <a:gd name="T11" fmla="*/ 5 h 45"/>
                <a:gd name="T12" fmla="*/ 2 w 45"/>
                <a:gd name="T13" fmla="*/ 3 h 45"/>
                <a:gd name="T14" fmla="*/ 1 w 45"/>
                <a:gd name="T15" fmla="*/ 1 h 45"/>
                <a:gd name="T16" fmla="*/ 1 w 4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45">
                  <a:moveTo>
                    <a:pt x="16" y="5"/>
                  </a:moveTo>
                  <a:lnTo>
                    <a:pt x="0" y="0"/>
                  </a:lnTo>
                  <a:lnTo>
                    <a:pt x="24" y="21"/>
                  </a:lnTo>
                  <a:lnTo>
                    <a:pt x="23" y="31"/>
                  </a:lnTo>
                  <a:lnTo>
                    <a:pt x="39" y="45"/>
                  </a:lnTo>
                  <a:lnTo>
                    <a:pt x="45" y="44"/>
                  </a:lnTo>
                  <a:lnTo>
                    <a:pt x="42" y="24"/>
                  </a:lnTo>
                  <a:lnTo>
                    <a:pt x="16" y="9"/>
                  </a:lnTo>
                  <a:lnTo>
                    <a:pt x="16" y="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52" name="Freeform 2050"/>
            <p:cNvSpPr>
              <a:spLocks/>
            </p:cNvSpPr>
            <p:nvPr/>
          </p:nvSpPr>
          <p:spPr bwMode="auto">
            <a:xfrm>
              <a:off x="628" y="1986"/>
              <a:ext cx="2" cy="6"/>
            </a:xfrm>
            <a:custGeom>
              <a:avLst/>
              <a:gdLst>
                <a:gd name="T0" fmla="*/ 0 w 46"/>
                <a:gd name="T1" fmla="*/ 0 h 55"/>
                <a:gd name="T2" fmla="*/ 0 w 46"/>
                <a:gd name="T3" fmla="*/ 1 h 55"/>
                <a:gd name="T4" fmla="*/ 1 w 46"/>
                <a:gd name="T5" fmla="*/ 3 h 55"/>
                <a:gd name="T6" fmla="*/ 1 w 46"/>
                <a:gd name="T7" fmla="*/ 5 h 55"/>
                <a:gd name="T8" fmla="*/ 2 w 46"/>
                <a:gd name="T9" fmla="*/ 6 h 55"/>
                <a:gd name="T10" fmla="*/ 2 w 46"/>
                <a:gd name="T11" fmla="*/ 6 h 55"/>
                <a:gd name="T12" fmla="*/ 1 w 46"/>
                <a:gd name="T13" fmla="*/ 4 h 55"/>
                <a:gd name="T14" fmla="*/ 1 w 46"/>
                <a:gd name="T15" fmla="*/ 2 h 55"/>
                <a:gd name="T16" fmla="*/ 0 w 46"/>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55">
                  <a:moveTo>
                    <a:pt x="3" y="0"/>
                  </a:moveTo>
                  <a:lnTo>
                    <a:pt x="0" y="11"/>
                  </a:lnTo>
                  <a:lnTo>
                    <a:pt x="17" y="32"/>
                  </a:lnTo>
                  <a:lnTo>
                    <a:pt x="23" y="43"/>
                  </a:lnTo>
                  <a:lnTo>
                    <a:pt x="40" y="55"/>
                  </a:lnTo>
                  <a:lnTo>
                    <a:pt x="46" y="54"/>
                  </a:lnTo>
                  <a:lnTo>
                    <a:pt x="34" y="36"/>
                  </a:lnTo>
                  <a:lnTo>
                    <a:pt x="17" y="20"/>
                  </a:lnTo>
                  <a:lnTo>
                    <a:pt x="3"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53" name="Freeform 2051"/>
            <p:cNvSpPr>
              <a:spLocks/>
            </p:cNvSpPr>
            <p:nvPr/>
          </p:nvSpPr>
          <p:spPr bwMode="auto">
            <a:xfrm>
              <a:off x="635" y="1981"/>
              <a:ext cx="2" cy="5"/>
            </a:xfrm>
            <a:custGeom>
              <a:avLst/>
              <a:gdLst>
                <a:gd name="T0" fmla="*/ 1 w 45"/>
                <a:gd name="T1" fmla="*/ 1 h 44"/>
                <a:gd name="T2" fmla="*/ 2 w 45"/>
                <a:gd name="T3" fmla="*/ 0 h 44"/>
                <a:gd name="T4" fmla="*/ 1 w 45"/>
                <a:gd name="T5" fmla="*/ 2 h 44"/>
                <a:gd name="T6" fmla="*/ 1 w 45"/>
                <a:gd name="T7" fmla="*/ 4 h 44"/>
                <a:gd name="T8" fmla="*/ 0 w 45"/>
                <a:gd name="T9" fmla="*/ 5 h 44"/>
                <a:gd name="T10" fmla="*/ 0 w 45"/>
                <a:gd name="T11" fmla="*/ 5 h 44"/>
                <a:gd name="T12" fmla="*/ 0 w 45"/>
                <a:gd name="T13" fmla="*/ 3 h 44"/>
                <a:gd name="T14" fmla="*/ 1 w 45"/>
                <a:gd name="T15" fmla="*/ 1 h 44"/>
                <a:gd name="T16" fmla="*/ 1 w 45"/>
                <a:gd name="T17" fmla="*/ 1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44">
                  <a:moveTo>
                    <a:pt x="28" y="5"/>
                  </a:moveTo>
                  <a:lnTo>
                    <a:pt x="45" y="0"/>
                  </a:lnTo>
                  <a:lnTo>
                    <a:pt x="21" y="20"/>
                  </a:lnTo>
                  <a:lnTo>
                    <a:pt x="23" y="32"/>
                  </a:lnTo>
                  <a:lnTo>
                    <a:pt x="6" y="44"/>
                  </a:lnTo>
                  <a:lnTo>
                    <a:pt x="0" y="43"/>
                  </a:lnTo>
                  <a:lnTo>
                    <a:pt x="4" y="24"/>
                  </a:lnTo>
                  <a:lnTo>
                    <a:pt x="28" y="9"/>
                  </a:lnTo>
                  <a:lnTo>
                    <a:pt x="28" y="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54" name="Freeform 2052"/>
            <p:cNvSpPr>
              <a:spLocks/>
            </p:cNvSpPr>
            <p:nvPr/>
          </p:nvSpPr>
          <p:spPr bwMode="auto">
            <a:xfrm>
              <a:off x="642" y="1990"/>
              <a:ext cx="2" cy="5"/>
            </a:xfrm>
            <a:custGeom>
              <a:avLst/>
              <a:gdLst>
                <a:gd name="T0" fmla="*/ 1 w 46"/>
                <a:gd name="T1" fmla="*/ 1 h 44"/>
                <a:gd name="T2" fmla="*/ 2 w 46"/>
                <a:gd name="T3" fmla="*/ 0 h 44"/>
                <a:gd name="T4" fmla="*/ 1 w 46"/>
                <a:gd name="T5" fmla="*/ 2 h 44"/>
                <a:gd name="T6" fmla="*/ 1 w 46"/>
                <a:gd name="T7" fmla="*/ 4 h 44"/>
                <a:gd name="T8" fmla="*/ 0 w 46"/>
                <a:gd name="T9" fmla="*/ 5 h 44"/>
                <a:gd name="T10" fmla="*/ 0 w 46"/>
                <a:gd name="T11" fmla="*/ 5 h 44"/>
                <a:gd name="T12" fmla="*/ 0 w 46"/>
                <a:gd name="T13" fmla="*/ 3 h 44"/>
                <a:gd name="T14" fmla="*/ 1 w 46"/>
                <a:gd name="T15" fmla="*/ 1 h 44"/>
                <a:gd name="T16" fmla="*/ 1 w 46"/>
                <a:gd name="T17" fmla="*/ 1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4">
                  <a:moveTo>
                    <a:pt x="29" y="5"/>
                  </a:moveTo>
                  <a:lnTo>
                    <a:pt x="46" y="0"/>
                  </a:lnTo>
                  <a:lnTo>
                    <a:pt x="23" y="19"/>
                  </a:lnTo>
                  <a:lnTo>
                    <a:pt x="24" y="31"/>
                  </a:lnTo>
                  <a:lnTo>
                    <a:pt x="6" y="44"/>
                  </a:lnTo>
                  <a:lnTo>
                    <a:pt x="0" y="43"/>
                  </a:lnTo>
                  <a:lnTo>
                    <a:pt x="4" y="23"/>
                  </a:lnTo>
                  <a:lnTo>
                    <a:pt x="29" y="9"/>
                  </a:lnTo>
                  <a:lnTo>
                    <a:pt x="29" y="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55" name="Freeform 2053"/>
            <p:cNvSpPr>
              <a:spLocks/>
            </p:cNvSpPr>
            <p:nvPr/>
          </p:nvSpPr>
          <p:spPr bwMode="auto">
            <a:xfrm>
              <a:off x="649" y="1997"/>
              <a:ext cx="4" cy="2"/>
            </a:xfrm>
            <a:custGeom>
              <a:avLst/>
              <a:gdLst>
                <a:gd name="T0" fmla="*/ 4 w 68"/>
                <a:gd name="T1" fmla="*/ 2 h 17"/>
                <a:gd name="T2" fmla="*/ 4 w 68"/>
                <a:gd name="T3" fmla="*/ 1 h 17"/>
                <a:gd name="T4" fmla="*/ 2 w 68"/>
                <a:gd name="T5" fmla="*/ 1 h 17"/>
                <a:gd name="T6" fmla="*/ 1 w 68"/>
                <a:gd name="T7" fmla="*/ 0 h 17"/>
                <a:gd name="T8" fmla="*/ 0 w 68"/>
                <a:gd name="T9" fmla="*/ 0 h 17"/>
                <a:gd name="T10" fmla="*/ 0 w 68"/>
                <a:gd name="T11" fmla="*/ 1 h 17"/>
                <a:gd name="T12" fmla="*/ 1 w 68"/>
                <a:gd name="T13" fmla="*/ 2 h 17"/>
                <a:gd name="T14" fmla="*/ 3 w 68"/>
                <a:gd name="T15" fmla="*/ 2 h 17"/>
                <a:gd name="T16" fmla="*/ 4 w 68"/>
                <a:gd name="T17" fmla="*/ 2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17">
                  <a:moveTo>
                    <a:pt x="68" y="17"/>
                  </a:moveTo>
                  <a:lnTo>
                    <a:pt x="63" y="8"/>
                  </a:lnTo>
                  <a:lnTo>
                    <a:pt x="36" y="5"/>
                  </a:lnTo>
                  <a:lnTo>
                    <a:pt x="25" y="0"/>
                  </a:lnTo>
                  <a:lnTo>
                    <a:pt x="3" y="3"/>
                  </a:lnTo>
                  <a:lnTo>
                    <a:pt x="0" y="8"/>
                  </a:lnTo>
                  <a:lnTo>
                    <a:pt x="21" y="13"/>
                  </a:lnTo>
                  <a:lnTo>
                    <a:pt x="44" y="13"/>
                  </a:lnTo>
                  <a:lnTo>
                    <a:pt x="68" y="17"/>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56" name="Freeform 2054"/>
            <p:cNvSpPr>
              <a:spLocks/>
            </p:cNvSpPr>
            <p:nvPr/>
          </p:nvSpPr>
          <p:spPr bwMode="auto">
            <a:xfrm>
              <a:off x="638" y="1995"/>
              <a:ext cx="6" cy="3"/>
            </a:xfrm>
            <a:custGeom>
              <a:avLst/>
              <a:gdLst>
                <a:gd name="T0" fmla="*/ 0 w 93"/>
                <a:gd name="T1" fmla="*/ 0 h 26"/>
                <a:gd name="T2" fmla="*/ 1 w 93"/>
                <a:gd name="T3" fmla="*/ 0 h 26"/>
                <a:gd name="T4" fmla="*/ 2 w 93"/>
                <a:gd name="T5" fmla="*/ 0 h 26"/>
                <a:gd name="T6" fmla="*/ 5 w 93"/>
                <a:gd name="T7" fmla="*/ 1 h 26"/>
                <a:gd name="T8" fmla="*/ 6 w 93"/>
                <a:gd name="T9" fmla="*/ 3 h 26"/>
                <a:gd name="T10" fmla="*/ 5 w 93"/>
                <a:gd name="T11" fmla="*/ 1 h 26"/>
                <a:gd name="T12" fmla="*/ 3 w 93"/>
                <a:gd name="T13" fmla="*/ 1 h 26"/>
                <a:gd name="T14" fmla="*/ 2 w 93"/>
                <a:gd name="T15" fmla="*/ 1 h 26"/>
                <a:gd name="T16" fmla="*/ 1 w 93"/>
                <a:gd name="T17" fmla="*/ 0 h 26"/>
                <a:gd name="T18" fmla="*/ 0 w 93"/>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3" h="26">
                  <a:moveTo>
                    <a:pt x="0" y="0"/>
                  </a:moveTo>
                  <a:lnTo>
                    <a:pt x="18" y="0"/>
                  </a:lnTo>
                  <a:lnTo>
                    <a:pt x="38" y="2"/>
                  </a:lnTo>
                  <a:lnTo>
                    <a:pt x="82" y="12"/>
                  </a:lnTo>
                  <a:lnTo>
                    <a:pt x="93" y="26"/>
                  </a:lnTo>
                  <a:lnTo>
                    <a:pt x="73" y="9"/>
                  </a:lnTo>
                  <a:lnTo>
                    <a:pt x="46" y="12"/>
                  </a:lnTo>
                  <a:lnTo>
                    <a:pt x="31" y="6"/>
                  </a:lnTo>
                  <a:lnTo>
                    <a:pt x="11" y="4"/>
                  </a:lnTo>
                  <a:lnTo>
                    <a:pt x="0"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57" name="Freeform 2055"/>
            <p:cNvSpPr>
              <a:spLocks/>
            </p:cNvSpPr>
            <p:nvPr/>
          </p:nvSpPr>
          <p:spPr bwMode="auto">
            <a:xfrm>
              <a:off x="645" y="1978"/>
              <a:ext cx="2" cy="6"/>
            </a:xfrm>
            <a:custGeom>
              <a:avLst/>
              <a:gdLst>
                <a:gd name="T0" fmla="*/ 2 w 44"/>
                <a:gd name="T1" fmla="*/ 6 h 55"/>
                <a:gd name="T2" fmla="*/ 2 w 44"/>
                <a:gd name="T3" fmla="*/ 5 h 55"/>
                <a:gd name="T4" fmla="*/ 1 w 44"/>
                <a:gd name="T5" fmla="*/ 3 h 55"/>
                <a:gd name="T6" fmla="*/ 1 w 44"/>
                <a:gd name="T7" fmla="*/ 1 h 55"/>
                <a:gd name="T8" fmla="*/ 0 w 44"/>
                <a:gd name="T9" fmla="*/ 0 h 55"/>
                <a:gd name="T10" fmla="*/ 0 w 44"/>
                <a:gd name="T11" fmla="*/ 0 h 55"/>
                <a:gd name="T12" fmla="*/ 1 w 44"/>
                <a:gd name="T13" fmla="*/ 2 h 55"/>
                <a:gd name="T14" fmla="*/ 1 w 44"/>
                <a:gd name="T15" fmla="*/ 4 h 55"/>
                <a:gd name="T16" fmla="*/ 2 w 44"/>
                <a:gd name="T17" fmla="*/ 6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5">
                  <a:moveTo>
                    <a:pt x="42" y="55"/>
                  </a:moveTo>
                  <a:lnTo>
                    <a:pt x="44" y="45"/>
                  </a:lnTo>
                  <a:lnTo>
                    <a:pt x="28" y="24"/>
                  </a:lnTo>
                  <a:lnTo>
                    <a:pt x="21" y="12"/>
                  </a:lnTo>
                  <a:lnTo>
                    <a:pt x="5" y="0"/>
                  </a:lnTo>
                  <a:lnTo>
                    <a:pt x="0" y="0"/>
                  </a:lnTo>
                  <a:lnTo>
                    <a:pt x="11" y="18"/>
                  </a:lnTo>
                  <a:lnTo>
                    <a:pt x="28" y="36"/>
                  </a:lnTo>
                  <a:lnTo>
                    <a:pt x="42" y="5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58" name="Freeform 2056"/>
            <p:cNvSpPr>
              <a:spLocks/>
            </p:cNvSpPr>
            <p:nvPr/>
          </p:nvSpPr>
          <p:spPr bwMode="auto">
            <a:xfrm>
              <a:off x="638" y="1984"/>
              <a:ext cx="2" cy="5"/>
            </a:xfrm>
            <a:custGeom>
              <a:avLst/>
              <a:gdLst>
                <a:gd name="T0" fmla="*/ 1 w 45"/>
                <a:gd name="T1" fmla="*/ 4 h 44"/>
                <a:gd name="T2" fmla="*/ 0 w 45"/>
                <a:gd name="T3" fmla="*/ 5 h 44"/>
                <a:gd name="T4" fmla="*/ 1 w 45"/>
                <a:gd name="T5" fmla="*/ 3 h 44"/>
                <a:gd name="T6" fmla="*/ 1 w 45"/>
                <a:gd name="T7" fmla="*/ 1 h 44"/>
                <a:gd name="T8" fmla="*/ 2 w 45"/>
                <a:gd name="T9" fmla="*/ 0 h 44"/>
                <a:gd name="T10" fmla="*/ 2 w 45"/>
                <a:gd name="T11" fmla="*/ 0 h 44"/>
                <a:gd name="T12" fmla="*/ 2 w 45"/>
                <a:gd name="T13" fmla="*/ 2 h 44"/>
                <a:gd name="T14" fmla="*/ 1 w 45"/>
                <a:gd name="T15" fmla="*/ 4 h 44"/>
                <a:gd name="T16" fmla="*/ 1 w 45"/>
                <a:gd name="T17" fmla="*/ 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44">
                  <a:moveTo>
                    <a:pt x="16" y="39"/>
                  </a:moveTo>
                  <a:lnTo>
                    <a:pt x="0" y="44"/>
                  </a:lnTo>
                  <a:lnTo>
                    <a:pt x="22" y="24"/>
                  </a:lnTo>
                  <a:lnTo>
                    <a:pt x="21" y="11"/>
                  </a:lnTo>
                  <a:lnTo>
                    <a:pt x="40" y="0"/>
                  </a:lnTo>
                  <a:lnTo>
                    <a:pt x="45" y="1"/>
                  </a:lnTo>
                  <a:lnTo>
                    <a:pt x="40" y="21"/>
                  </a:lnTo>
                  <a:lnTo>
                    <a:pt x="16" y="35"/>
                  </a:lnTo>
                  <a:lnTo>
                    <a:pt x="16" y="3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59" name="Freeform 2057"/>
            <p:cNvSpPr>
              <a:spLocks/>
            </p:cNvSpPr>
            <p:nvPr/>
          </p:nvSpPr>
          <p:spPr bwMode="auto">
            <a:xfrm>
              <a:off x="660" y="1986"/>
              <a:ext cx="3" cy="9"/>
            </a:xfrm>
            <a:custGeom>
              <a:avLst/>
              <a:gdLst>
                <a:gd name="T0" fmla="*/ 0 w 57"/>
                <a:gd name="T1" fmla="*/ 9 h 79"/>
                <a:gd name="T2" fmla="*/ 1 w 57"/>
                <a:gd name="T3" fmla="*/ 8 h 79"/>
                <a:gd name="T4" fmla="*/ 2 w 57"/>
                <a:gd name="T5" fmla="*/ 6 h 79"/>
                <a:gd name="T6" fmla="*/ 3 w 57"/>
                <a:gd name="T7" fmla="*/ 2 h 79"/>
                <a:gd name="T8" fmla="*/ 3 w 57"/>
                <a:gd name="T9" fmla="*/ 0 h 79"/>
                <a:gd name="T10" fmla="*/ 3 w 57"/>
                <a:gd name="T11" fmla="*/ 3 h 79"/>
                <a:gd name="T12" fmla="*/ 2 w 57"/>
                <a:gd name="T13" fmla="*/ 5 h 79"/>
                <a:gd name="T14" fmla="*/ 1 w 57"/>
                <a:gd name="T15" fmla="*/ 6 h 79"/>
                <a:gd name="T16" fmla="*/ 0 w 57"/>
                <a:gd name="T17" fmla="*/ 8 h 79"/>
                <a:gd name="T18" fmla="*/ 0 w 57"/>
                <a:gd name="T19" fmla="*/ 9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79">
                  <a:moveTo>
                    <a:pt x="0" y="79"/>
                  </a:moveTo>
                  <a:lnTo>
                    <a:pt x="15" y="67"/>
                  </a:lnTo>
                  <a:lnTo>
                    <a:pt x="29" y="54"/>
                  </a:lnTo>
                  <a:lnTo>
                    <a:pt x="57" y="19"/>
                  </a:lnTo>
                  <a:lnTo>
                    <a:pt x="57" y="0"/>
                  </a:lnTo>
                  <a:lnTo>
                    <a:pt x="51" y="27"/>
                  </a:lnTo>
                  <a:lnTo>
                    <a:pt x="29" y="43"/>
                  </a:lnTo>
                  <a:lnTo>
                    <a:pt x="20" y="54"/>
                  </a:lnTo>
                  <a:lnTo>
                    <a:pt x="6" y="68"/>
                  </a:lnTo>
                  <a:lnTo>
                    <a:pt x="0" y="7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60" name="Freeform 2058"/>
            <p:cNvSpPr>
              <a:spLocks/>
            </p:cNvSpPr>
            <p:nvPr/>
          </p:nvSpPr>
          <p:spPr bwMode="auto">
            <a:xfrm>
              <a:off x="632" y="1992"/>
              <a:ext cx="2" cy="5"/>
            </a:xfrm>
            <a:custGeom>
              <a:avLst/>
              <a:gdLst>
                <a:gd name="T0" fmla="*/ 1 w 43"/>
                <a:gd name="T1" fmla="*/ 4 h 45"/>
                <a:gd name="T2" fmla="*/ 2 w 43"/>
                <a:gd name="T3" fmla="*/ 5 h 45"/>
                <a:gd name="T4" fmla="*/ 1 w 43"/>
                <a:gd name="T5" fmla="*/ 3 h 45"/>
                <a:gd name="T6" fmla="*/ 1 w 43"/>
                <a:gd name="T7" fmla="*/ 1 h 45"/>
                <a:gd name="T8" fmla="*/ 0 w 43"/>
                <a:gd name="T9" fmla="*/ 0 h 45"/>
                <a:gd name="T10" fmla="*/ 0 w 43"/>
                <a:gd name="T11" fmla="*/ 0 h 45"/>
                <a:gd name="T12" fmla="*/ 0 w 43"/>
                <a:gd name="T13" fmla="*/ 2 h 45"/>
                <a:gd name="T14" fmla="*/ 1 w 43"/>
                <a:gd name="T15" fmla="*/ 4 h 45"/>
                <a:gd name="T16" fmla="*/ 1 w 43"/>
                <a:gd name="T17" fmla="*/ 4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45">
                  <a:moveTo>
                    <a:pt x="27" y="40"/>
                  </a:moveTo>
                  <a:lnTo>
                    <a:pt x="43" y="45"/>
                  </a:lnTo>
                  <a:lnTo>
                    <a:pt x="20" y="24"/>
                  </a:lnTo>
                  <a:lnTo>
                    <a:pt x="21" y="13"/>
                  </a:lnTo>
                  <a:lnTo>
                    <a:pt x="4" y="0"/>
                  </a:lnTo>
                  <a:lnTo>
                    <a:pt x="0" y="0"/>
                  </a:lnTo>
                  <a:lnTo>
                    <a:pt x="3" y="21"/>
                  </a:lnTo>
                  <a:lnTo>
                    <a:pt x="27" y="35"/>
                  </a:lnTo>
                  <a:lnTo>
                    <a:pt x="27" y="4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61" name="Freeform 2059"/>
            <p:cNvSpPr>
              <a:spLocks/>
            </p:cNvSpPr>
            <p:nvPr/>
          </p:nvSpPr>
          <p:spPr bwMode="auto">
            <a:xfrm>
              <a:off x="632" y="1983"/>
              <a:ext cx="3" cy="2"/>
            </a:xfrm>
            <a:custGeom>
              <a:avLst/>
              <a:gdLst>
                <a:gd name="T0" fmla="*/ 0 w 68"/>
                <a:gd name="T1" fmla="*/ 0 h 16"/>
                <a:gd name="T2" fmla="*/ 0 w 68"/>
                <a:gd name="T3" fmla="*/ 1 h 16"/>
                <a:gd name="T4" fmla="*/ 1 w 68"/>
                <a:gd name="T5" fmla="*/ 2 h 16"/>
                <a:gd name="T6" fmla="*/ 2 w 68"/>
                <a:gd name="T7" fmla="*/ 2 h 16"/>
                <a:gd name="T8" fmla="*/ 3 w 68"/>
                <a:gd name="T9" fmla="*/ 2 h 16"/>
                <a:gd name="T10" fmla="*/ 3 w 68"/>
                <a:gd name="T11" fmla="*/ 1 h 16"/>
                <a:gd name="T12" fmla="*/ 2 w 68"/>
                <a:gd name="T13" fmla="*/ 1 h 16"/>
                <a:gd name="T14" fmla="*/ 1 w 68"/>
                <a:gd name="T15" fmla="*/ 1 h 16"/>
                <a:gd name="T16" fmla="*/ 0 w 6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16">
                  <a:moveTo>
                    <a:pt x="0" y="0"/>
                  </a:moveTo>
                  <a:lnTo>
                    <a:pt x="5" y="9"/>
                  </a:lnTo>
                  <a:lnTo>
                    <a:pt x="32" y="12"/>
                  </a:lnTo>
                  <a:lnTo>
                    <a:pt x="45" y="16"/>
                  </a:lnTo>
                  <a:lnTo>
                    <a:pt x="65" y="13"/>
                  </a:lnTo>
                  <a:lnTo>
                    <a:pt x="68" y="9"/>
                  </a:lnTo>
                  <a:lnTo>
                    <a:pt x="48" y="4"/>
                  </a:lnTo>
                  <a:lnTo>
                    <a:pt x="24" y="4"/>
                  </a:lnTo>
                  <a:lnTo>
                    <a:pt x="0"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62" name="Freeform 2060"/>
            <p:cNvSpPr>
              <a:spLocks/>
            </p:cNvSpPr>
            <p:nvPr/>
          </p:nvSpPr>
          <p:spPr bwMode="auto">
            <a:xfrm>
              <a:off x="637" y="1998"/>
              <a:ext cx="3" cy="6"/>
            </a:xfrm>
            <a:custGeom>
              <a:avLst/>
              <a:gdLst>
                <a:gd name="T0" fmla="*/ 0 w 44"/>
                <a:gd name="T1" fmla="*/ 0 h 55"/>
                <a:gd name="T2" fmla="*/ 0 w 44"/>
                <a:gd name="T3" fmla="*/ 1 h 55"/>
                <a:gd name="T4" fmla="*/ 1 w 44"/>
                <a:gd name="T5" fmla="*/ 3 h 55"/>
                <a:gd name="T6" fmla="*/ 2 w 44"/>
                <a:gd name="T7" fmla="*/ 5 h 55"/>
                <a:gd name="T8" fmla="*/ 3 w 44"/>
                <a:gd name="T9" fmla="*/ 6 h 55"/>
                <a:gd name="T10" fmla="*/ 3 w 44"/>
                <a:gd name="T11" fmla="*/ 6 h 55"/>
                <a:gd name="T12" fmla="*/ 2 w 44"/>
                <a:gd name="T13" fmla="*/ 4 h 55"/>
                <a:gd name="T14" fmla="*/ 1 w 44"/>
                <a:gd name="T15" fmla="*/ 2 h 55"/>
                <a:gd name="T16" fmla="*/ 0 w 44"/>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5">
                  <a:moveTo>
                    <a:pt x="2" y="0"/>
                  </a:moveTo>
                  <a:lnTo>
                    <a:pt x="0" y="11"/>
                  </a:lnTo>
                  <a:lnTo>
                    <a:pt x="17" y="31"/>
                  </a:lnTo>
                  <a:lnTo>
                    <a:pt x="22" y="42"/>
                  </a:lnTo>
                  <a:lnTo>
                    <a:pt x="39" y="55"/>
                  </a:lnTo>
                  <a:lnTo>
                    <a:pt x="44" y="54"/>
                  </a:lnTo>
                  <a:lnTo>
                    <a:pt x="33" y="36"/>
                  </a:lnTo>
                  <a:lnTo>
                    <a:pt x="17" y="20"/>
                  </a:lnTo>
                  <a:lnTo>
                    <a:pt x="2"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63" name="Freeform 2061"/>
            <p:cNvSpPr>
              <a:spLocks/>
            </p:cNvSpPr>
            <p:nvPr/>
          </p:nvSpPr>
          <p:spPr bwMode="auto">
            <a:xfrm>
              <a:off x="652" y="1996"/>
              <a:ext cx="3" cy="3"/>
            </a:xfrm>
            <a:custGeom>
              <a:avLst/>
              <a:gdLst>
                <a:gd name="T0" fmla="*/ 3 w 45"/>
                <a:gd name="T1" fmla="*/ 0 h 19"/>
                <a:gd name="T2" fmla="*/ 2 w 45"/>
                <a:gd name="T3" fmla="*/ 2 h 19"/>
                <a:gd name="T4" fmla="*/ 2 w 45"/>
                <a:gd name="T5" fmla="*/ 2 h 19"/>
                <a:gd name="T6" fmla="*/ 1 w 45"/>
                <a:gd name="T7" fmla="*/ 2 h 19"/>
                <a:gd name="T8" fmla="*/ 0 w 45"/>
                <a:gd name="T9" fmla="*/ 3 h 19"/>
                <a:gd name="T10" fmla="*/ 1 w 45"/>
                <a:gd name="T11" fmla="*/ 2 h 19"/>
                <a:gd name="T12" fmla="*/ 1 w 45"/>
                <a:gd name="T13" fmla="*/ 2 h 19"/>
                <a:gd name="T14" fmla="*/ 2 w 45"/>
                <a:gd name="T15" fmla="*/ 3 h 19"/>
                <a:gd name="T16" fmla="*/ 3 w 45"/>
                <a:gd name="T17" fmla="*/ 0 h 19"/>
                <a:gd name="T18" fmla="*/ 3 w 45"/>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19">
                  <a:moveTo>
                    <a:pt x="42" y="0"/>
                  </a:moveTo>
                  <a:lnTo>
                    <a:pt x="36" y="12"/>
                  </a:lnTo>
                  <a:lnTo>
                    <a:pt x="24" y="12"/>
                  </a:lnTo>
                  <a:lnTo>
                    <a:pt x="8" y="10"/>
                  </a:lnTo>
                  <a:lnTo>
                    <a:pt x="0" y="19"/>
                  </a:lnTo>
                  <a:lnTo>
                    <a:pt x="8" y="14"/>
                  </a:lnTo>
                  <a:lnTo>
                    <a:pt x="19" y="14"/>
                  </a:lnTo>
                  <a:lnTo>
                    <a:pt x="30" y="19"/>
                  </a:lnTo>
                  <a:lnTo>
                    <a:pt x="45" y="0"/>
                  </a:lnTo>
                  <a:lnTo>
                    <a:pt x="42"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64" name="Freeform 2062"/>
            <p:cNvSpPr>
              <a:spLocks/>
            </p:cNvSpPr>
            <p:nvPr/>
          </p:nvSpPr>
          <p:spPr bwMode="auto">
            <a:xfrm>
              <a:off x="656" y="1998"/>
              <a:ext cx="2" cy="3"/>
            </a:xfrm>
            <a:custGeom>
              <a:avLst/>
              <a:gdLst>
                <a:gd name="T0" fmla="*/ 2 w 39"/>
                <a:gd name="T1" fmla="*/ 3 h 26"/>
                <a:gd name="T2" fmla="*/ 2 w 39"/>
                <a:gd name="T3" fmla="*/ 3 h 26"/>
                <a:gd name="T4" fmla="*/ 1 w 39"/>
                <a:gd name="T5" fmla="*/ 3 h 26"/>
                <a:gd name="T6" fmla="*/ 0 w 39"/>
                <a:gd name="T7" fmla="*/ 2 h 26"/>
                <a:gd name="T8" fmla="*/ 0 w 39"/>
                <a:gd name="T9" fmla="*/ 1 h 26"/>
                <a:gd name="T10" fmla="*/ 0 w 39"/>
                <a:gd name="T11" fmla="*/ 0 h 26"/>
                <a:gd name="T12" fmla="*/ 0 w 39"/>
                <a:gd name="T13" fmla="*/ 2 h 26"/>
                <a:gd name="T14" fmla="*/ 1 w 39"/>
                <a:gd name="T15" fmla="*/ 3 h 26"/>
                <a:gd name="T16" fmla="*/ 2 w 39"/>
                <a:gd name="T17" fmla="*/ 2 h 26"/>
                <a:gd name="T18" fmla="*/ 2 w 39"/>
                <a:gd name="T19" fmla="*/ 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26">
                  <a:moveTo>
                    <a:pt x="39" y="23"/>
                  </a:moveTo>
                  <a:lnTo>
                    <a:pt x="30" y="26"/>
                  </a:lnTo>
                  <a:lnTo>
                    <a:pt x="16" y="26"/>
                  </a:lnTo>
                  <a:lnTo>
                    <a:pt x="0" y="15"/>
                  </a:lnTo>
                  <a:lnTo>
                    <a:pt x="3" y="7"/>
                  </a:lnTo>
                  <a:lnTo>
                    <a:pt x="0" y="0"/>
                  </a:lnTo>
                  <a:lnTo>
                    <a:pt x="8" y="18"/>
                  </a:lnTo>
                  <a:lnTo>
                    <a:pt x="22" y="23"/>
                  </a:lnTo>
                  <a:lnTo>
                    <a:pt x="32" y="18"/>
                  </a:lnTo>
                  <a:lnTo>
                    <a:pt x="39" y="2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65" name="Freeform 2063"/>
            <p:cNvSpPr>
              <a:spLocks/>
            </p:cNvSpPr>
            <p:nvPr/>
          </p:nvSpPr>
          <p:spPr bwMode="auto">
            <a:xfrm>
              <a:off x="660" y="2001"/>
              <a:ext cx="3" cy="2"/>
            </a:xfrm>
            <a:custGeom>
              <a:avLst/>
              <a:gdLst>
                <a:gd name="T0" fmla="*/ 0 w 45"/>
                <a:gd name="T1" fmla="*/ 0 h 17"/>
                <a:gd name="T2" fmla="*/ 0 w 45"/>
                <a:gd name="T3" fmla="*/ 1 h 17"/>
                <a:gd name="T4" fmla="*/ 1 w 45"/>
                <a:gd name="T5" fmla="*/ 2 h 17"/>
                <a:gd name="T6" fmla="*/ 3 w 45"/>
                <a:gd name="T7" fmla="*/ 2 h 17"/>
                <a:gd name="T8" fmla="*/ 3 w 45"/>
                <a:gd name="T9" fmla="*/ 1 h 17"/>
                <a:gd name="T10" fmla="*/ 3 w 45"/>
                <a:gd name="T11" fmla="*/ 1 h 17"/>
                <a:gd name="T12" fmla="*/ 2 w 45"/>
                <a:gd name="T13" fmla="*/ 2 h 17"/>
                <a:gd name="T14" fmla="*/ 1 w 45"/>
                <a:gd name="T15" fmla="*/ 1 h 17"/>
                <a:gd name="T16" fmla="*/ 1 w 45"/>
                <a:gd name="T17" fmla="*/ 0 h 17"/>
                <a:gd name="T18" fmla="*/ 0 w 45"/>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17">
                  <a:moveTo>
                    <a:pt x="0" y="1"/>
                  </a:moveTo>
                  <a:lnTo>
                    <a:pt x="7" y="10"/>
                  </a:lnTo>
                  <a:lnTo>
                    <a:pt x="18" y="16"/>
                  </a:lnTo>
                  <a:lnTo>
                    <a:pt x="39" y="17"/>
                  </a:lnTo>
                  <a:lnTo>
                    <a:pt x="39" y="10"/>
                  </a:lnTo>
                  <a:lnTo>
                    <a:pt x="45" y="5"/>
                  </a:lnTo>
                  <a:lnTo>
                    <a:pt x="27" y="14"/>
                  </a:lnTo>
                  <a:lnTo>
                    <a:pt x="14" y="11"/>
                  </a:lnTo>
                  <a:lnTo>
                    <a:pt x="9" y="0"/>
                  </a:lnTo>
                  <a:lnTo>
                    <a:pt x="0" y="1"/>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66" name="Freeform 2064"/>
            <p:cNvSpPr>
              <a:spLocks/>
            </p:cNvSpPr>
            <p:nvPr/>
          </p:nvSpPr>
          <p:spPr bwMode="auto">
            <a:xfrm>
              <a:off x="607" y="1972"/>
              <a:ext cx="2" cy="2"/>
            </a:xfrm>
            <a:custGeom>
              <a:avLst/>
              <a:gdLst>
                <a:gd name="T0" fmla="*/ 2 w 45"/>
                <a:gd name="T1" fmla="*/ 2 h 17"/>
                <a:gd name="T2" fmla="*/ 2 w 45"/>
                <a:gd name="T3" fmla="*/ 1 h 17"/>
                <a:gd name="T4" fmla="*/ 1 w 45"/>
                <a:gd name="T5" fmla="*/ 1 h 17"/>
                <a:gd name="T6" fmla="*/ 0 w 45"/>
                <a:gd name="T7" fmla="*/ 1 h 17"/>
                <a:gd name="T8" fmla="*/ 0 w 45"/>
                <a:gd name="T9" fmla="*/ 0 h 17"/>
                <a:gd name="T10" fmla="*/ 0 w 45"/>
                <a:gd name="T11" fmla="*/ 0 h 17"/>
                <a:gd name="T12" fmla="*/ 1 w 45"/>
                <a:gd name="T13" fmla="*/ 0 h 17"/>
                <a:gd name="T14" fmla="*/ 1 w 45"/>
                <a:gd name="T15" fmla="*/ 0 h 17"/>
                <a:gd name="T16" fmla="*/ 2 w 45"/>
                <a:gd name="T17" fmla="*/ 2 h 17"/>
                <a:gd name="T18" fmla="*/ 2 w 45"/>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17">
                  <a:moveTo>
                    <a:pt x="42" y="17"/>
                  </a:moveTo>
                  <a:lnTo>
                    <a:pt x="36" y="5"/>
                  </a:lnTo>
                  <a:lnTo>
                    <a:pt x="24" y="5"/>
                  </a:lnTo>
                  <a:lnTo>
                    <a:pt x="7" y="7"/>
                  </a:lnTo>
                  <a:lnTo>
                    <a:pt x="0" y="0"/>
                  </a:lnTo>
                  <a:lnTo>
                    <a:pt x="7" y="3"/>
                  </a:lnTo>
                  <a:lnTo>
                    <a:pt x="19" y="3"/>
                  </a:lnTo>
                  <a:lnTo>
                    <a:pt x="30" y="0"/>
                  </a:lnTo>
                  <a:lnTo>
                    <a:pt x="45" y="17"/>
                  </a:lnTo>
                  <a:lnTo>
                    <a:pt x="42" y="17"/>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67" name="Freeform 2065"/>
            <p:cNvSpPr>
              <a:spLocks/>
            </p:cNvSpPr>
            <p:nvPr/>
          </p:nvSpPr>
          <p:spPr bwMode="auto">
            <a:xfrm>
              <a:off x="610" y="1970"/>
              <a:ext cx="2" cy="3"/>
            </a:xfrm>
            <a:custGeom>
              <a:avLst/>
              <a:gdLst>
                <a:gd name="T0" fmla="*/ 2 w 39"/>
                <a:gd name="T1" fmla="*/ 0 h 26"/>
                <a:gd name="T2" fmla="*/ 1 w 39"/>
                <a:gd name="T3" fmla="*/ 0 h 26"/>
                <a:gd name="T4" fmla="*/ 1 w 39"/>
                <a:gd name="T5" fmla="*/ 0 h 26"/>
                <a:gd name="T6" fmla="*/ 0 w 39"/>
                <a:gd name="T7" fmla="*/ 1 h 26"/>
                <a:gd name="T8" fmla="*/ 0 w 39"/>
                <a:gd name="T9" fmla="*/ 2 h 26"/>
                <a:gd name="T10" fmla="*/ 0 w 39"/>
                <a:gd name="T11" fmla="*/ 3 h 26"/>
                <a:gd name="T12" fmla="*/ 0 w 39"/>
                <a:gd name="T13" fmla="*/ 1 h 26"/>
                <a:gd name="T14" fmla="*/ 1 w 39"/>
                <a:gd name="T15" fmla="*/ 0 h 26"/>
                <a:gd name="T16" fmla="*/ 2 w 39"/>
                <a:gd name="T17" fmla="*/ 1 h 26"/>
                <a:gd name="T18" fmla="*/ 2 w 39"/>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26">
                  <a:moveTo>
                    <a:pt x="39" y="3"/>
                  </a:moveTo>
                  <a:lnTo>
                    <a:pt x="28" y="0"/>
                  </a:lnTo>
                  <a:lnTo>
                    <a:pt x="15" y="0"/>
                  </a:lnTo>
                  <a:lnTo>
                    <a:pt x="0" y="10"/>
                  </a:lnTo>
                  <a:lnTo>
                    <a:pt x="1" y="20"/>
                  </a:lnTo>
                  <a:lnTo>
                    <a:pt x="0" y="26"/>
                  </a:lnTo>
                  <a:lnTo>
                    <a:pt x="7" y="8"/>
                  </a:lnTo>
                  <a:lnTo>
                    <a:pt x="20" y="3"/>
                  </a:lnTo>
                  <a:lnTo>
                    <a:pt x="30" y="8"/>
                  </a:lnTo>
                  <a:lnTo>
                    <a:pt x="39" y="3"/>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68" name="Freeform 2066"/>
            <p:cNvSpPr>
              <a:spLocks/>
            </p:cNvSpPr>
            <p:nvPr/>
          </p:nvSpPr>
          <p:spPr bwMode="auto">
            <a:xfrm>
              <a:off x="615" y="1968"/>
              <a:ext cx="2" cy="2"/>
            </a:xfrm>
            <a:custGeom>
              <a:avLst/>
              <a:gdLst>
                <a:gd name="T0" fmla="*/ 0 w 45"/>
                <a:gd name="T1" fmla="*/ 2 h 17"/>
                <a:gd name="T2" fmla="*/ 0 w 45"/>
                <a:gd name="T3" fmla="*/ 1 h 17"/>
                <a:gd name="T4" fmla="*/ 1 w 45"/>
                <a:gd name="T5" fmla="*/ 0 h 17"/>
                <a:gd name="T6" fmla="*/ 2 w 45"/>
                <a:gd name="T7" fmla="*/ 0 h 17"/>
                <a:gd name="T8" fmla="*/ 2 w 45"/>
                <a:gd name="T9" fmla="*/ 1 h 17"/>
                <a:gd name="T10" fmla="*/ 2 w 45"/>
                <a:gd name="T11" fmla="*/ 2 h 17"/>
                <a:gd name="T12" fmla="*/ 1 w 45"/>
                <a:gd name="T13" fmla="*/ 0 h 17"/>
                <a:gd name="T14" fmla="*/ 1 w 45"/>
                <a:gd name="T15" fmla="*/ 1 h 17"/>
                <a:gd name="T16" fmla="*/ 0 w 45"/>
                <a:gd name="T17" fmla="*/ 2 h 17"/>
                <a:gd name="T18" fmla="*/ 0 w 45"/>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17">
                  <a:moveTo>
                    <a:pt x="0" y="16"/>
                  </a:moveTo>
                  <a:lnTo>
                    <a:pt x="7" y="9"/>
                  </a:lnTo>
                  <a:lnTo>
                    <a:pt x="17" y="1"/>
                  </a:lnTo>
                  <a:lnTo>
                    <a:pt x="37" y="0"/>
                  </a:lnTo>
                  <a:lnTo>
                    <a:pt x="39" y="9"/>
                  </a:lnTo>
                  <a:lnTo>
                    <a:pt x="45" y="13"/>
                  </a:lnTo>
                  <a:lnTo>
                    <a:pt x="28" y="3"/>
                  </a:lnTo>
                  <a:lnTo>
                    <a:pt x="14" y="7"/>
                  </a:lnTo>
                  <a:lnTo>
                    <a:pt x="9" y="17"/>
                  </a:lnTo>
                  <a:lnTo>
                    <a:pt x="0" y="1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69" name="Freeform 2067"/>
            <p:cNvSpPr>
              <a:spLocks/>
            </p:cNvSpPr>
            <p:nvPr/>
          </p:nvSpPr>
          <p:spPr bwMode="auto">
            <a:xfrm>
              <a:off x="602" y="1988"/>
              <a:ext cx="2" cy="6"/>
            </a:xfrm>
            <a:custGeom>
              <a:avLst/>
              <a:gdLst>
                <a:gd name="T0" fmla="*/ 0 w 44"/>
                <a:gd name="T1" fmla="*/ 6 h 55"/>
                <a:gd name="T2" fmla="*/ 0 w 44"/>
                <a:gd name="T3" fmla="*/ 5 h 55"/>
                <a:gd name="T4" fmla="*/ 1 w 44"/>
                <a:gd name="T5" fmla="*/ 3 h 55"/>
                <a:gd name="T6" fmla="*/ 1 w 44"/>
                <a:gd name="T7" fmla="*/ 1 h 55"/>
                <a:gd name="T8" fmla="*/ 2 w 44"/>
                <a:gd name="T9" fmla="*/ 0 h 55"/>
                <a:gd name="T10" fmla="*/ 2 w 44"/>
                <a:gd name="T11" fmla="*/ 0 h 55"/>
                <a:gd name="T12" fmla="*/ 2 w 44"/>
                <a:gd name="T13" fmla="*/ 2 h 55"/>
                <a:gd name="T14" fmla="*/ 1 w 44"/>
                <a:gd name="T15" fmla="*/ 4 h 55"/>
                <a:gd name="T16" fmla="*/ 0 w 44"/>
                <a:gd name="T17" fmla="*/ 6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5">
                  <a:moveTo>
                    <a:pt x="1" y="55"/>
                  </a:moveTo>
                  <a:lnTo>
                    <a:pt x="0" y="46"/>
                  </a:lnTo>
                  <a:lnTo>
                    <a:pt x="17" y="24"/>
                  </a:lnTo>
                  <a:lnTo>
                    <a:pt x="22" y="13"/>
                  </a:lnTo>
                  <a:lnTo>
                    <a:pt x="39" y="0"/>
                  </a:lnTo>
                  <a:lnTo>
                    <a:pt x="44" y="2"/>
                  </a:lnTo>
                  <a:lnTo>
                    <a:pt x="33" y="20"/>
                  </a:lnTo>
                  <a:lnTo>
                    <a:pt x="16" y="36"/>
                  </a:lnTo>
                  <a:lnTo>
                    <a:pt x="1" y="5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70" name="Freeform 2068"/>
            <p:cNvSpPr>
              <a:spLocks/>
            </p:cNvSpPr>
            <p:nvPr/>
          </p:nvSpPr>
          <p:spPr bwMode="auto">
            <a:xfrm>
              <a:off x="606" y="1983"/>
              <a:ext cx="2" cy="5"/>
            </a:xfrm>
            <a:custGeom>
              <a:avLst/>
              <a:gdLst>
                <a:gd name="T0" fmla="*/ 1 w 47"/>
                <a:gd name="T1" fmla="*/ 1 h 45"/>
                <a:gd name="T2" fmla="*/ 2 w 47"/>
                <a:gd name="T3" fmla="*/ 0 h 45"/>
                <a:gd name="T4" fmla="*/ 1 w 47"/>
                <a:gd name="T5" fmla="*/ 2 h 45"/>
                <a:gd name="T6" fmla="*/ 1 w 47"/>
                <a:gd name="T7" fmla="*/ 4 h 45"/>
                <a:gd name="T8" fmla="*/ 0 w 47"/>
                <a:gd name="T9" fmla="*/ 5 h 45"/>
                <a:gd name="T10" fmla="*/ 0 w 47"/>
                <a:gd name="T11" fmla="*/ 5 h 45"/>
                <a:gd name="T12" fmla="*/ 0 w 47"/>
                <a:gd name="T13" fmla="*/ 3 h 45"/>
                <a:gd name="T14" fmla="*/ 1 w 47"/>
                <a:gd name="T15" fmla="*/ 1 h 45"/>
                <a:gd name="T16" fmla="*/ 1 w 47"/>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5">
                  <a:moveTo>
                    <a:pt x="30" y="6"/>
                  </a:moveTo>
                  <a:lnTo>
                    <a:pt x="47" y="0"/>
                  </a:lnTo>
                  <a:lnTo>
                    <a:pt x="24" y="21"/>
                  </a:lnTo>
                  <a:lnTo>
                    <a:pt x="25" y="33"/>
                  </a:lnTo>
                  <a:lnTo>
                    <a:pt x="7" y="45"/>
                  </a:lnTo>
                  <a:lnTo>
                    <a:pt x="0" y="44"/>
                  </a:lnTo>
                  <a:lnTo>
                    <a:pt x="5" y="24"/>
                  </a:lnTo>
                  <a:lnTo>
                    <a:pt x="30" y="10"/>
                  </a:lnTo>
                  <a:lnTo>
                    <a:pt x="30" y="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71" name="Freeform 2069"/>
            <p:cNvSpPr>
              <a:spLocks/>
            </p:cNvSpPr>
            <p:nvPr/>
          </p:nvSpPr>
          <p:spPr bwMode="auto">
            <a:xfrm>
              <a:off x="606" y="1965"/>
              <a:ext cx="4" cy="2"/>
            </a:xfrm>
            <a:custGeom>
              <a:avLst/>
              <a:gdLst>
                <a:gd name="T0" fmla="*/ 0 w 68"/>
                <a:gd name="T1" fmla="*/ 2 h 16"/>
                <a:gd name="T2" fmla="*/ 0 w 68"/>
                <a:gd name="T3" fmla="*/ 1 h 16"/>
                <a:gd name="T4" fmla="*/ 2 w 68"/>
                <a:gd name="T5" fmla="*/ 1 h 16"/>
                <a:gd name="T6" fmla="*/ 3 w 68"/>
                <a:gd name="T7" fmla="*/ 0 h 16"/>
                <a:gd name="T8" fmla="*/ 4 w 68"/>
                <a:gd name="T9" fmla="*/ 0 h 16"/>
                <a:gd name="T10" fmla="*/ 4 w 68"/>
                <a:gd name="T11" fmla="*/ 1 h 16"/>
                <a:gd name="T12" fmla="*/ 3 w 68"/>
                <a:gd name="T13" fmla="*/ 2 h 16"/>
                <a:gd name="T14" fmla="*/ 1 w 68"/>
                <a:gd name="T15" fmla="*/ 2 h 16"/>
                <a:gd name="T16" fmla="*/ 0 w 68"/>
                <a:gd name="T17" fmla="*/ 2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16">
                  <a:moveTo>
                    <a:pt x="0" y="16"/>
                  </a:moveTo>
                  <a:lnTo>
                    <a:pt x="6" y="8"/>
                  </a:lnTo>
                  <a:lnTo>
                    <a:pt x="32" y="5"/>
                  </a:lnTo>
                  <a:lnTo>
                    <a:pt x="44" y="0"/>
                  </a:lnTo>
                  <a:lnTo>
                    <a:pt x="64" y="1"/>
                  </a:lnTo>
                  <a:lnTo>
                    <a:pt x="68" y="8"/>
                  </a:lnTo>
                  <a:lnTo>
                    <a:pt x="47" y="12"/>
                  </a:lnTo>
                  <a:lnTo>
                    <a:pt x="24" y="12"/>
                  </a:lnTo>
                  <a:lnTo>
                    <a:pt x="0" y="1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72" name="Freeform 2070"/>
            <p:cNvSpPr>
              <a:spLocks/>
            </p:cNvSpPr>
            <p:nvPr/>
          </p:nvSpPr>
          <p:spPr bwMode="auto">
            <a:xfrm>
              <a:off x="615" y="1971"/>
              <a:ext cx="4" cy="2"/>
            </a:xfrm>
            <a:custGeom>
              <a:avLst/>
              <a:gdLst>
                <a:gd name="T0" fmla="*/ 0 w 68"/>
                <a:gd name="T1" fmla="*/ 0 h 16"/>
                <a:gd name="T2" fmla="*/ 0 w 68"/>
                <a:gd name="T3" fmla="*/ 1 h 16"/>
                <a:gd name="T4" fmla="*/ 2 w 68"/>
                <a:gd name="T5" fmla="*/ 2 h 16"/>
                <a:gd name="T6" fmla="*/ 2 w 68"/>
                <a:gd name="T7" fmla="*/ 2 h 16"/>
                <a:gd name="T8" fmla="*/ 4 w 68"/>
                <a:gd name="T9" fmla="*/ 2 h 16"/>
                <a:gd name="T10" fmla="*/ 4 w 68"/>
                <a:gd name="T11" fmla="*/ 1 h 16"/>
                <a:gd name="T12" fmla="*/ 3 w 68"/>
                <a:gd name="T13" fmla="*/ 1 h 16"/>
                <a:gd name="T14" fmla="*/ 1 w 68"/>
                <a:gd name="T15" fmla="*/ 1 h 16"/>
                <a:gd name="T16" fmla="*/ 0 w 6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16">
                  <a:moveTo>
                    <a:pt x="0" y="0"/>
                  </a:moveTo>
                  <a:lnTo>
                    <a:pt x="4" y="10"/>
                  </a:lnTo>
                  <a:lnTo>
                    <a:pt x="32" y="12"/>
                  </a:lnTo>
                  <a:lnTo>
                    <a:pt x="42" y="16"/>
                  </a:lnTo>
                  <a:lnTo>
                    <a:pt x="64" y="13"/>
                  </a:lnTo>
                  <a:lnTo>
                    <a:pt x="68" y="10"/>
                  </a:lnTo>
                  <a:lnTo>
                    <a:pt x="48" y="4"/>
                  </a:lnTo>
                  <a:lnTo>
                    <a:pt x="24" y="4"/>
                  </a:lnTo>
                  <a:lnTo>
                    <a:pt x="0"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73" name="Freeform 2071"/>
            <p:cNvSpPr>
              <a:spLocks/>
            </p:cNvSpPr>
            <p:nvPr/>
          </p:nvSpPr>
          <p:spPr bwMode="auto">
            <a:xfrm>
              <a:off x="617" y="1976"/>
              <a:ext cx="2" cy="6"/>
            </a:xfrm>
            <a:custGeom>
              <a:avLst/>
              <a:gdLst>
                <a:gd name="T0" fmla="*/ 2 w 35"/>
                <a:gd name="T1" fmla="*/ 6 h 56"/>
                <a:gd name="T2" fmla="*/ 2 w 35"/>
                <a:gd name="T3" fmla="*/ 5 h 56"/>
                <a:gd name="T4" fmla="*/ 1 w 35"/>
                <a:gd name="T5" fmla="*/ 3 h 56"/>
                <a:gd name="T6" fmla="*/ 1 w 35"/>
                <a:gd name="T7" fmla="*/ 1 h 56"/>
                <a:gd name="T8" fmla="*/ 0 w 35"/>
                <a:gd name="T9" fmla="*/ 0 h 56"/>
                <a:gd name="T10" fmla="*/ 0 w 35"/>
                <a:gd name="T11" fmla="*/ 0 h 56"/>
                <a:gd name="T12" fmla="*/ 1 w 35"/>
                <a:gd name="T13" fmla="*/ 2 h 56"/>
                <a:gd name="T14" fmla="*/ 1 w 35"/>
                <a:gd name="T15" fmla="*/ 4 h 56"/>
                <a:gd name="T16" fmla="*/ 2 w 35"/>
                <a:gd name="T17" fmla="*/ 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56">
                  <a:moveTo>
                    <a:pt x="35" y="56"/>
                  </a:moveTo>
                  <a:lnTo>
                    <a:pt x="35" y="46"/>
                  </a:lnTo>
                  <a:lnTo>
                    <a:pt x="23" y="24"/>
                  </a:lnTo>
                  <a:lnTo>
                    <a:pt x="19" y="13"/>
                  </a:lnTo>
                  <a:lnTo>
                    <a:pt x="5" y="0"/>
                  </a:lnTo>
                  <a:lnTo>
                    <a:pt x="0" y="2"/>
                  </a:lnTo>
                  <a:lnTo>
                    <a:pt x="11" y="21"/>
                  </a:lnTo>
                  <a:lnTo>
                    <a:pt x="23" y="36"/>
                  </a:lnTo>
                  <a:lnTo>
                    <a:pt x="35" y="5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74" name="Freeform 2072"/>
            <p:cNvSpPr>
              <a:spLocks/>
            </p:cNvSpPr>
            <p:nvPr/>
          </p:nvSpPr>
          <p:spPr bwMode="auto">
            <a:xfrm>
              <a:off x="603" y="1973"/>
              <a:ext cx="2" cy="5"/>
            </a:xfrm>
            <a:custGeom>
              <a:avLst/>
              <a:gdLst>
                <a:gd name="T0" fmla="*/ 1 w 44"/>
                <a:gd name="T1" fmla="*/ 4 h 45"/>
                <a:gd name="T2" fmla="*/ 0 w 44"/>
                <a:gd name="T3" fmla="*/ 5 h 45"/>
                <a:gd name="T4" fmla="*/ 1 w 44"/>
                <a:gd name="T5" fmla="*/ 3 h 45"/>
                <a:gd name="T6" fmla="*/ 1 w 44"/>
                <a:gd name="T7" fmla="*/ 1 h 45"/>
                <a:gd name="T8" fmla="*/ 2 w 44"/>
                <a:gd name="T9" fmla="*/ 0 h 45"/>
                <a:gd name="T10" fmla="*/ 2 w 44"/>
                <a:gd name="T11" fmla="*/ 0 h 45"/>
                <a:gd name="T12" fmla="*/ 2 w 44"/>
                <a:gd name="T13" fmla="*/ 2 h 45"/>
                <a:gd name="T14" fmla="*/ 1 w 44"/>
                <a:gd name="T15" fmla="*/ 4 h 45"/>
                <a:gd name="T16" fmla="*/ 1 w 44"/>
                <a:gd name="T17" fmla="*/ 4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45">
                  <a:moveTo>
                    <a:pt x="15" y="40"/>
                  </a:moveTo>
                  <a:lnTo>
                    <a:pt x="0" y="45"/>
                  </a:lnTo>
                  <a:lnTo>
                    <a:pt x="22" y="24"/>
                  </a:lnTo>
                  <a:lnTo>
                    <a:pt x="20" y="13"/>
                  </a:lnTo>
                  <a:lnTo>
                    <a:pt x="39" y="0"/>
                  </a:lnTo>
                  <a:lnTo>
                    <a:pt x="44" y="0"/>
                  </a:lnTo>
                  <a:lnTo>
                    <a:pt x="40" y="21"/>
                  </a:lnTo>
                  <a:lnTo>
                    <a:pt x="15" y="35"/>
                  </a:lnTo>
                  <a:lnTo>
                    <a:pt x="15" y="4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75" name="Freeform 2073"/>
            <p:cNvSpPr>
              <a:spLocks/>
            </p:cNvSpPr>
            <p:nvPr/>
          </p:nvSpPr>
          <p:spPr bwMode="auto">
            <a:xfrm>
              <a:off x="602" y="1978"/>
              <a:ext cx="2" cy="4"/>
            </a:xfrm>
            <a:custGeom>
              <a:avLst/>
              <a:gdLst>
                <a:gd name="T0" fmla="*/ 1 w 46"/>
                <a:gd name="T1" fmla="*/ 4 h 44"/>
                <a:gd name="T2" fmla="*/ 2 w 46"/>
                <a:gd name="T3" fmla="*/ 4 h 44"/>
                <a:gd name="T4" fmla="*/ 1 w 46"/>
                <a:gd name="T5" fmla="*/ 2 h 44"/>
                <a:gd name="T6" fmla="*/ 1 w 46"/>
                <a:gd name="T7" fmla="*/ 1 h 44"/>
                <a:gd name="T8" fmla="*/ 0 w 46"/>
                <a:gd name="T9" fmla="*/ 0 h 44"/>
                <a:gd name="T10" fmla="*/ 0 w 46"/>
                <a:gd name="T11" fmla="*/ 0 h 44"/>
                <a:gd name="T12" fmla="*/ 0 w 46"/>
                <a:gd name="T13" fmla="*/ 2 h 44"/>
                <a:gd name="T14" fmla="*/ 1 w 46"/>
                <a:gd name="T15" fmla="*/ 3 h 44"/>
                <a:gd name="T16" fmla="*/ 1 w 46"/>
                <a:gd name="T17" fmla="*/ 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4">
                  <a:moveTo>
                    <a:pt x="28" y="39"/>
                  </a:moveTo>
                  <a:lnTo>
                    <a:pt x="46" y="44"/>
                  </a:lnTo>
                  <a:lnTo>
                    <a:pt x="22" y="23"/>
                  </a:lnTo>
                  <a:lnTo>
                    <a:pt x="23" y="12"/>
                  </a:lnTo>
                  <a:lnTo>
                    <a:pt x="5" y="0"/>
                  </a:lnTo>
                  <a:lnTo>
                    <a:pt x="0" y="0"/>
                  </a:lnTo>
                  <a:lnTo>
                    <a:pt x="3" y="20"/>
                  </a:lnTo>
                  <a:lnTo>
                    <a:pt x="28" y="34"/>
                  </a:lnTo>
                  <a:lnTo>
                    <a:pt x="28" y="3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76" name="Freeform 2074"/>
            <p:cNvSpPr>
              <a:spLocks/>
            </p:cNvSpPr>
            <p:nvPr/>
          </p:nvSpPr>
          <p:spPr bwMode="auto">
            <a:xfrm>
              <a:off x="598" y="1974"/>
              <a:ext cx="6" cy="3"/>
            </a:xfrm>
            <a:custGeom>
              <a:avLst/>
              <a:gdLst>
                <a:gd name="T0" fmla="*/ 0 w 93"/>
                <a:gd name="T1" fmla="*/ 3 h 26"/>
                <a:gd name="T2" fmla="*/ 1 w 93"/>
                <a:gd name="T3" fmla="*/ 3 h 26"/>
                <a:gd name="T4" fmla="*/ 2 w 93"/>
                <a:gd name="T5" fmla="*/ 3 h 26"/>
                <a:gd name="T6" fmla="*/ 5 w 93"/>
                <a:gd name="T7" fmla="*/ 2 h 26"/>
                <a:gd name="T8" fmla="*/ 6 w 93"/>
                <a:gd name="T9" fmla="*/ 0 h 26"/>
                <a:gd name="T10" fmla="*/ 5 w 93"/>
                <a:gd name="T11" fmla="*/ 2 h 26"/>
                <a:gd name="T12" fmla="*/ 3 w 93"/>
                <a:gd name="T13" fmla="*/ 2 h 26"/>
                <a:gd name="T14" fmla="*/ 2 w 93"/>
                <a:gd name="T15" fmla="*/ 2 h 26"/>
                <a:gd name="T16" fmla="*/ 1 w 93"/>
                <a:gd name="T17" fmla="*/ 3 h 26"/>
                <a:gd name="T18" fmla="*/ 0 w 93"/>
                <a:gd name="T19" fmla="*/ 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3" h="26">
                  <a:moveTo>
                    <a:pt x="0" y="26"/>
                  </a:moveTo>
                  <a:lnTo>
                    <a:pt x="18" y="26"/>
                  </a:lnTo>
                  <a:lnTo>
                    <a:pt x="37" y="25"/>
                  </a:lnTo>
                  <a:lnTo>
                    <a:pt x="82" y="15"/>
                  </a:lnTo>
                  <a:lnTo>
                    <a:pt x="93" y="0"/>
                  </a:lnTo>
                  <a:lnTo>
                    <a:pt x="73" y="18"/>
                  </a:lnTo>
                  <a:lnTo>
                    <a:pt x="45" y="16"/>
                  </a:lnTo>
                  <a:lnTo>
                    <a:pt x="31" y="21"/>
                  </a:lnTo>
                  <a:lnTo>
                    <a:pt x="11" y="22"/>
                  </a:lnTo>
                  <a:lnTo>
                    <a:pt x="0" y="2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77" name="Freeform 2075"/>
            <p:cNvSpPr>
              <a:spLocks/>
            </p:cNvSpPr>
            <p:nvPr/>
          </p:nvSpPr>
          <p:spPr bwMode="auto">
            <a:xfrm>
              <a:off x="598" y="1983"/>
              <a:ext cx="2" cy="5"/>
            </a:xfrm>
            <a:custGeom>
              <a:avLst/>
              <a:gdLst>
                <a:gd name="T0" fmla="*/ 1 w 47"/>
                <a:gd name="T1" fmla="*/ 1 h 45"/>
                <a:gd name="T2" fmla="*/ 0 w 47"/>
                <a:gd name="T3" fmla="*/ 0 h 45"/>
                <a:gd name="T4" fmla="*/ 1 w 47"/>
                <a:gd name="T5" fmla="*/ 2 h 45"/>
                <a:gd name="T6" fmla="*/ 1 w 47"/>
                <a:gd name="T7" fmla="*/ 4 h 45"/>
                <a:gd name="T8" fmla="*/ 2 w 47"/>
                <a:gd name="T9" fmla="*/ 5 h 45"/>
                <a:gd name="T10" fmla="*/ 2 w 47"/>
                <a:gd name="T11" fmla="*/ 5 h 45"/>
                <a:gd name="T12" fmla="*/ 2 w 47"/>
                <a:gd name="T13" fmla="*/ 3 h 45"/>
                <a:gd name="T14" fmla="*/ 1 w 47"/>
                <a:gd name="T15" fmla="*/ 1 h 45"/>
                <a:gd name="T16" fmla="*/ 1 w 47"/>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5">
                  <a:moveTo>
                    <a:pt x="18" y="5"/>
                  </a:moveTo>
                  <a:lnTo>
                    <a:pt x="0" y="0"/>
                  </a:lnTo>
                  <a:lnTo>
                    <a:pt x="24" y="22"/>
                  </a:lnTo>
                  <a:lnTo>
                    <a:pt x="23" y="34"/>
                  </a:lnTo>
                  <a:lnTo>
                    <a:pt x="40" y="45"/>
                  </a:lnTo>
                  <a:lnTo>
                    <a:pt x="47" y="44"/>
                  </a:lnTo>
                  <a:lnTo>
                    <a:pt x="42" y="25"/>
                  </a:lnTo>
                  <a:lnTo>
                    <a:pt x="18" y="10"/>
                  </a:lnTo>
                  <a:lnTo>
                    <a:pt x="18" y="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78" name="Freeform 2076"/>
            <p:cNvSpPr>
              <a:spLocks/>
            </p:cNvSpPr>
            <p:nvPr/>
          </p:nvSpPr>
          <p:spPr bwMode="auto">
            <a:xfrm>
              <a:off x="610" y="1985"/>
              <a:ext cx="3" cy="5"/>
            </a:xfrm>
            <a:custGeom>
              <a:avLst/>
              <a:gdLst>
                <a:gd name="T0" fmla="*/ 2 w 45"/>
                <a:gd name="T1" fmla="*/ 4 h 46"/>
                <a:gd name="T2" fmla="*/ 3 w 45"/>
                <a:gd name="T3" fmla="*/ 5 h 46"/>
                <a:gd name="T4" fmla="*/ 1 w 45"/>
                <a:gd name="T5" fmla="*/ 3 h 46"/>
                <a:gd name="T6" fmla="*/ 2 w 45"/>
                <a:gd name="T7" fmla="*/ 1 h 46"/>
                <a:gd name="T8" fmla="*/ 0 w 45"/>
                <a:gd name="T9" fmla="*/ 0 h 46"/>
                <a:gd name="T10" fmla="*/ 0 w 45"/>
                <a:gd name="T11" fmla="*/ 0 h 46"/>
                <a:gd name="T12" fmla="*/ 0 w 45"/>
                <a:gd name="T13" fmla="*/ 2 h 46"/>
                <a:gd name="T14" fmla="*/ 2 w 45"/>
                <a:gd name="T15" fmla="*/ 4 h 46"/>
                <a:gd name="T16" fmla="*/ 2 w 45"/>
                <a:gd name="T17" fmla="*/ 4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46">
                  <a:moveTo>
                    <a:pt x="28" y="39"/>
                  </a:moveTo>
                  <a:lnTo>
                    <a:pt x="45" y="46"/>
                  </a:lnTo>
                  <a:lnTo>
                    <a:pt x="22" y="25"/>
                  </a:lnTo>
                  <a:lnTo>
                    <a:pt x="23" y="12"/>
                  </a:lnTo>
                  <a:lnTo>
                    <a:pt x="6" y="0"/>
                  </a:lnTo>
                  <a:lnTo>
                    <a:pt x="0" y="0"/>
                  </a:lnTo>
                  <a:lnTo>
                    <a:pt x="4" y="21"/>
                  </a:lnTo>
                  <a:lnTo>
                    <a:pt x="28" y="36"/>
                  </a:lnTo>
                  <a:lnTo>
                    <a:pt x="28" y="3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79" name="Freeform 2077"/>
            <p:cNvSpPr>
              <a:spLocks/>
            </p:cNvSpPr>
            <p:nvPr/>
          </p:nvSpPr>
          <p:spPr bwMode="auto">
            <a:xfrm>
              <a:off x="611" y="1989"/>
              <a:ext cx="3" cy="5"/>
            </a:xfrm>
            <a:custGeom>
              <a:avLst/>
              <a:gdLst>
                <a:gd name="T0" fmla="*/ 1 w 45"/>
                <a:gd name="T1" fmla="*/ 4 h 46"/>
                <a:gd name="T2" fmla="*/ 0 w 45"/>
                <a:gd name="T3" fmla="*/ 5 h 46"/>
                <a:gd name="T4" fmla="*/ 2 w 45"/>
                <a:gd name="T5" fmla="*/ 3 h 46"/>
                <a:gd name="T6" fmla="*/ 1 w 45"/>
                <a:gd name="T7" fmla="*/ 1 h 46"/>
                <a:gd name="T8" fmla="*/ 3 w 45"/>
                <a:gd name="T9" fmla="*/ 0 h 46"/>
                <a:gd name="T10" fmla="*/ 3 w 45"/>
                <a:gd name="T11" fmla="*/ 0 h 46"/>
                <a:gd name="T12" fmla="*/ 3 w 45"/>
                <a:gd name="T13" fmla="*/ 2 h 46"/>
                <a:gd name="T14" fmla="*/ 1 w 45"/>
                <a:gd name="T15" fmla="*/ 4 h 46"/>
                <a:gd name="T16" fmla="*/ 1 w 45"/>
                <a:gd name="T17" fmla="*/ 4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46">
                  <a:moveTo>
                    <a:pt x="17" y="40"/>
                  </a:moveTo>
                  <a:lnTo>
                    <a:pt x="0" y="46"/>
                  </a:lnTo>
                  <a:lnTo>
                    <a:pt x="23" y="24"/>
                  </a:lnTo>
                  <a:lnTo>
                    <a:pt x="22" y="13"/>
                  </a:lnTo>
                  <a:lnTo>
                    <a:pt x="39" y="0"/>
                  </a:lnTo>
                  <a:lnTo>
                    <a:pt x="45" y="0"/>
                  </a:lnTo>
                  <a:lnTo>
                    <a:pt x="41" y="20"/>
                  </a:lnTo>
                  <a:lnTo>
                    <a:pt x="17" y="37"/>
                  </a:lnTo>
                  <a:lnTo>
                    <a:pt x="17" y="4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80" name="Freeform 2078"/>
            <p:cNvSpPr>
              <a:spLocks/>
            </p:cNvSpPr>
            <p:nvPr/>
          </p:nvSpPr>
          <p:spPr bwMode="auto">
            <a:xfrm>
              <a:off x="612" y="1986"/>
              <a:ext cx="5" cy="2"/>
            </a:xfrm>
            <a:custGeom>
              <a:avLst/>
              <a:gdLst>
                <a:gd name="T0" fmla="*/ 5 w 93"/>
                <a:gd name="T1" fmla="*/ 2 h 26"/>
                <a:gd name="T2" fmla="*/ 4 w 93"/>
                <a:gd name="T3" fmla="*/ 2 h 26"/>
                <a:gd name="T4" fmla="*/ 3 w 93"/>
                <a:gd name="T5" fmla="*/ 2 h 26"/>
                <a:gd name="T6" fmla="*/ 1 w 93"/>
                <a:gd name="T7" fmla="*/ 1 h 26"/>
                <a:gd name="T8" fmla="*/ 0 w 93"/>
                <a:gd name="T9" fmla="*/ 0 h 26"/>
                <a:gd name="T10" fmla="*/ 1 w 93"/>
                <a:gd name="T11" fmla="*/ 1 h 26"/>
                <a:gd name="T12" fmla="*/ 3 w 93"/>
                <a:gd name="T13" fmla="*/ 1 h 26"/>
                <a:gd name="T14" fmla="*/ 3 w 93"/>
                <a:gd name="T15" fmla="*/ 2 h 26"/>
                <a:gd name="T16" fmla="*/ 4 w 93"/>
                <a:gd name="T17" fmla="*/ 2 h 26"/>
                <a:gd name="T18" fmla="*/ 5 w 93"/>
                <a:gd name="T19" fmla="*/ 2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3" h="26">
                  <a:moveTo>
                    <a:pt x="93" y="26"/>
                  </a:moveTo>
                  <a:lnTo>
                    <a:pt x="75" y="26"/>
                  </a:lnTo>
                  <a:lnTo>
                    <a:pt x="55" y="25"/>
                  </a:lnTo>
                  <a:lnTo>
                    <a:pt x="11" y="15"/>
                  </a:lnTo>
                  <a:lnTo>
                    <a:pt x="0" y="0"/>
                  </a:lnTo>
                  <a:lnTo>
                    <a:pt x="20" y="18"/>
                  </a:lnTo>
                  <a:lnTo>
                    <a:pt x="48" y="16"/>
                  </a:lnTo>
                  <a:lnTo>
                    <a:pt x="62" y="20"/>
                  </a:lnTo>
                  <a:lnTo>
                    <a:pt x="82" y="21"/>
                  </a:lnTo>
                  <a:lnTo>
                    <a:pt x="93" y="26"/>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81" name="Freeform 2079"/>
            <p:cNvSpPr>
              <a:spLocks/>
            </p:cNvSpPr>
            <p:nvPr/>
          </p:nvSpPr>
          <p:spPr bwMode="auto">
            <a:xfrm>
              <a:off x="615" y="1994"/>
              <a:ext cx="3" cy="5"/>
            </a:xfrm>
            <a:custGeom>
              <a:avLst/>
              <a:gdLst>
                <a:gd name="T0" fmla="*/ 2 w 45"/>
                <a:gd name="T1" fmla="*/ 1 h 44"/>
                <a:gd name="T2" fmla="*/ 3 w 45"/>
                <a:gd name="T3" fmla="*/ 0 h 44"/>
                <a:gd name="T4" fmla="*/ 2 w 45"/>
                <a:gd name="T5" fmla="*/ 2 h 44"/>
                <a:gd name="T6" fmla="*/ 2 w 45"/>
                <a:gd name="T7" fmla="*/ 4 h 44"/>
                <a:gd name="T8" fmla="*/ 0 w 45"/>
                <a:gd name="T9" fmla="*/ 5 h 44"/>
                <a:gd name="T10" fmla="*/ 0 w 45"/>
                <a:gd name="T11" fmla="*/ 5 h 44"/>
                <a:gd name="T12" fmla="*/ 0 w 45"/>
                <a:gd name="T13" fmla="*/ 3 h 44"/>
                <a:gd name="T14" fmla="*/ 2 w 45"/>
                <a:gd name="T15" fmla="*/ 1 h 44"/>
                <a:gd name="T16" fmla="*/ 2 w 45"/>
                <a:gd name="T17" fmla="*/ 1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44">
                  <a:moveTo>
                    <a:pt x="29" y="5"/>
                  </a:moveTo>
                  <a:lnTo>
                    <a:pt x="45" y="0"/>
                  </a:lnTo>
                  <a:lnTo>
                    <a:pt x="23" y="20"/>
                  </a:lnTo>
                  <a:lnTo>
                    <a:pt x="24" y="31"/>
                  </a:lnTo>
                  <a:lnTo>
                    <a:pt x="6" y="44"/>
                  </a:lnTo>
                  <a:lnTo>
                    <a:pt x="0" y="43"/>
                  </a:lnTo>
                  <a:lnTo>
                    <a:pt x="5" y="24"/>
                  </a:lnTo>
                  <a:lnTo>
                    <a:pt x="29" y="9"/>
                  </a:lnTo>
                  <a:lnTo>
                    <a:pt x="29" y="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82" name="Freeform 2080"/>
            <p:cNvSpPr>
              <a:spLocks/>
            </p:cNvSpPr>
            <p:nvPr/>
          </p:nvSpPr>
          <p:spPr bwMode="auto">
            <a:xfrm>
              <a:off x="552" y="1978"/>
              <a:ext cx="6" cy="3"/>
            </a:xfrm>
            <a:custGeom>
              <a:avLst/>
              <a:gdLst>
                <a:gd name="T0" fmla="*/ 6 w 109"/>
                <a:gd name="T1" fmla="*/ 1 h 27"/>
                <a:gd name="T2" fmla="*/ 5 w 109"/>
                <a:gd name="T3" fmla="*/ 3 h 27"/>
                <a:gd name="T4" fmla="*/ 4 w 109"/>
                <a:gd name="T5" fmla="*/ 2 h 27"/>
                <a:gd name="T6" fmla="*/ 3 w 109"/>
                <a:gd name="T7" fmla="*/ 1 h 27"/>
                <a:gd name="T8" fmla="*/ 1 w 109"/>
                <a:gd name="T9" fmla="*/ 2 h 27"/>
                <a:gd name="T10" fmla="*/ 0 w 109"/>
                <a:gd name="T11" fmla="*/ 0 h 27"/>
                <a:gd name="T12" fmla="*/ 1 w 109"/>
                <a:gd name="T13" fmla="*/ 1 h 27"/>
                <a:gd name="T14" fmla="*/ 2 w 109"/>
                <a:gd name="T15" fmla="*/ 0 h 27"/>
                <a:gd name="T16" fmla="*/ 5 w 109"/>
                <a:gd name="T17" fmla="*/ 2 h 27"/>
                <a:gd name="T18" fmla="*/ 6 w 109"/>
                <a:gd name="T19" fmla="*/ 1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27">
                  <a:moveTo>
                    <a:pt x="109" y="8"/>
                  </a:moveTo>
                  <a:lnTo>
                    <a:pt x="94" y="27"/>
                  </a:lnTo>
                  <a:lnTo>
                    <a:pt x="77" y="21"/>
                  </a:lnTo>
                  <a:lnTo>
                    <a:pt x="52" y="8"/>
                  </a:lnTo>
                  <a:lnTo>
                    <a:pt x="19" y="17"/>
                  </a:lnTo>
                  <a:lnTo>
                    <a:pt x="0" y="3"/>
                  </a:lnTo>
                  <a:lnTo>
                    <a:pt x="13" y="5"/>
                  </a:lnTo>
                  <a:lnTo>
                    <a:pt x="43" y="0"/>
                  </a:lnTo>
                  <a:lnTo>
                    <a:pt x="89" y="17"/>
                  </a:lnTo>
                  <a:lnTo>
                    <a:pt x="109" y="8"/>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83" name="Freeform 2081"/>
            <p:cNvSpPr>
              <a:spLocks/>
            </p:cNvSpPr>
            <p:nvPr/>
          </p:nvSpPr>
          <p:spPr bwMode="auto">
            <a:xfrm>
              <a:off x="551" y="1980"/>
              <a:ext cx="2" cy="2"/>
            </a:xfrm>
            <a:custGeom>
              <a:avLst/>
              <a:gdLst>
                <a:gd name="T0" fmla="*/ 2 w 45"/>
                <a:gd name="T1" fmla="*/ 2 h 19"/>
                <a:gd name="T2" fmla="*/ 2 w 45"/>
                <a:gd name="T3" fmla="*/ 1 h 19"/>
                <a:gd name="T4" fmla="*/ 1 w 45"/>
                <a:gd name="T5" fmla="*/ 1 h 19"/>
                <a:gd name="T6" fmla="*/ 0 w 45"/>
                <a:gd name="T7" fmla="*/ 1 h 19"/>
                <a:gd name="T8" fmla="*/ 0 w 45"/>
                <a:gd name="T9" fmla="*/ 0 h 19"/>
                <a:gd name="T10" fmla="*/ 0 w 45"/>
                <a:gd name="T11" fmla="*/ 0 h 19"/>
                <a:gd name="T12" fmla="*/ 1 w 45"/>
                <a:gd name="T13" fmla="*/ 0 h 19"/>
                <a:gd name="T14" fmla="*/ 1 w 45"/>
                <a:gd name="T15" fmla="*/ 0 h 19"/>
                <a:gd name="T16" fmla="*/ 2 w 45"/>
                <a:gd name="T17" fmla="*/ 2 h 19"/>
                <a:gd name="T18" fmla="*/ 2 w 45"/>
                <a:gd name="T19" fmla="*/ 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19">
                  <a:moveTo>
                    <a:pt x="42" y="19"/>
                  </a:moveTo>
                  <a:lnTo>
                    <a:pt x="36" y="5"/>
                  </a:lnTo>
                  <a:lnTo>
                    <a:pt x="26" y="5"/>
                  </a:lnTo>
                  <a:lnTo>
                    <a:pt x="8" y="8"/>
                  </a:lnTo>
                  <a:lnTo>
                    <a:pt x="0" y="0"/>
                  </a:lnTo>
                  <a:lnTo>
                    <a:pt x="8" y="4"/>
                  </a:lnTo>
                  <a:lnTo>
                    <a:pt x="20" y="4"/>
                  </a:lnTo>
                  <a:lnTo>
                    <a:pt x="31" y="0"/>
                  </a:lnTo>
                  <a:lnTo>
                    <a:pt x="45" y="19"/>
                  </a:lnTo>
                  <a:lnTo>
                    <a:pt x="42" y="1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84" name="Freeform 2082"/>
            <p:cNvSpPr>
              <a:spLocks/>
            </p:cNvSpPr>
            <p:nvPr/>
          </p:nvSpPr>
          <p:spPr bwMode="auto">
            <a:xfrm>
              <a:off x="555" y="1977"/>
              <a:ext cx="2" cy="3"/>
            </a:xfrm>
            <a:custGeom>
              <a:avLst/>
              <a:gdLst>
                <a:gd name="T0" fmla="*/ 2 w 39"/>
                <a:gd name="T1" fmla="*/ 0 h 25"/>
                <a:gd name="T2" fmla="*/ 2 w 39"/>
                <a:gd name="T3" fmla="*/ 0 h 25"/>
                <a:gd name="T4" fmla="*/ 1 w 39"/>
                <a:gd name="T5" fmla="*/ 0 h 25"/>
                <a:gd name="T6" fmla="*/ 0 w 39"/>
                <a:gd name="T7" fmla="*/ 1 h 25"/>
                <a:gd name="T8" fmla="*/ 0 w 39"/>
                <a:gd name="T9" fmla="*/ 2 h 25"/>
                <a:gd name="T10" fmla="*/ 0 w 39"/>
                <a:gd name="T11" fmla="*/ 3 h 25"/>
                <a:gd name="T12" fmla="*/ 0 w 39"/>
                <a:gd name="T13" fmla="*/ 1 h 25"/>
                <a:gd name="T14" fmla="*/ 1 w 39"/>
                <a:gd name="T15" fmla="*/ 0 h 25"/>
                <a:gd name="T16" fmla="*/ 2 w 39"/>
                <a:gd name="T17" fmla="*/ 1 h 25"/>
                <a:gd name="T18" fmla="*/ 2 w 39"/>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25">
                  <a:moveTo>
                    <a:pt x="39" y="4"/>
                  </a:moveTo>
                  <a:lnTo>
                    <a:pt x="30" y="0"/>
                  </a:lnTo>
                  <a:lnTo>
                    <a:pt x="16" y="0"/>
                  </a:lnTo>
                  <a:lnTo>
                    <a:pt x="0" y="11"/>
                  </a:lnTo>
                  <a:lnTo>
                    <a:pt x="2" y="19"/>
                  </a:lnTo>
                  <a:lnTo>
                    <a:pt x="0" y="25"/>
                  </a:lnTo>
                  <a:lnTo>
                    <a:pt x="8" y="8"/>
                  </a:lnTo>
                  <a:lnTo>
                    <a:pt x="20" y="4"/>
                  </a:lnTo>
                  <a:lnTo>
                    <a:pt x="32" y="8"/>
                  </a:lnTo>
                  <a:lnTo>
                    <a:pt x="39" y="4"/>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85" name="Freeform 2083"/>
            <p:cNvSpPr>
              <a:spLocks/>
            </p:cNvSpPr>
            <p:nvPr/>
          </p:nvSpPr>
          <p:spPr bwMode="auto">
            <a:xfrm>
              <a:off x="550" y="1991"/>
              <a:ext cx="3" cy="5"/>
            </a:xfrm>
            <a:custGeom>
              <a:avLst/>
              <a:gdLst>
                <a:gd name="T0" fmla="*/ 2 w 46"/>
                <a:gd name="T1" fmla="*/ 1 h 45"/>
                <a:gd name="T2" fmla="*/ 3 w 46"/>
                <a:gd name="T3" fmla="*/ 0 h 45"/>
                <a:gd name="T4" fmla="*/ 2 w 46"/>
                <a:gd name="T5" fmla="*/ 2 h 45"/>
                <a:gd name="T6" fmla="*/ 2 w 46"/>
                <a:gd name="T7" fmla="*/ 4 h 45"/>
                <a:gd name="T8" fmla="*/ 0 w 46"/>
                <a:gd name="T9" fmla="*/ 5 h 45"/>
                <a:gd name="T10" fmla="*/ 0 w 46"/>
                <a:gd name="T11" fmla="*/ 5 h 45"/>
                <a:gd name="T12" fmla="*/ 0 w 46"/>
                <a:gd name="T13" fmla="*/ 3 h 45"/>
                <a:gd name="T14" fmla="*/ 2 w 46"/>
                <a:gd name="T15" fmla="*/ 1 h 45"/>
                <a:gd name="T16" fmla="*/ 2 w 46"/>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5">
                  <a:moveTo>
                    <a:pt x="29" y="5"/>
                  </a:moveTo>
                  <a:lnTo>
                    <a:pt x="46" y="0"/>
                  </a:lnTo>
                  <a:lnTo>
                    <a:pt x="23" y="21"/>
                  </a:lnTo>
                  <a:lnTo>
                    <a:pt x="24" y="32"/>
                  </a:lnTo>
                  <a:lnTo>
                    <a:pt x="7" y="45"/>
                  </a:lnTo>
                  <a:lnTo>
                    <a:pt x="0" y="43"/>
                  </a:lnTo>
                  <a:lnTo>
                    <a:pt x="5" y="24"/>
                  </a:lnTo>
                  <a:lnTo>
                    <a:pt x="29" y="9"/>
                  </a:lnTo>
                  <a:lnTo>
                    <a:pt x="29" y="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86" name="Freeform 2084"/>
            <p:cNvSpPr>
              <a:spLocks/>
            </p:cNvSpPr>
            <p:nvPr/>
          </p:nvSpPr>
          <p:spPr bwMode="auto">
            <a:xfrm>
              <a:off x="547" y="1981"/>
              <a:ext cx="3" cy="5"/>
            </a:xfrm>
            <a:custGeom>
              <a:avLst/>
              <a:gdLst>
                <a:gd name="T0" fmla="*/ 1 w 44"/>
                <a:gd name="T1" fmla="*/ 4 h 44"/>
                <a:gd name="T2" fmla="*/ 0 w 44"/>
                <a:gd name="T3" fmla="*/ 5 h 44"/>
                <a:gd name="T4" fmla="*/ 2 w 44"/>
                <a:gd name="T5" fmla="*/ 3 h 44"/>
                <a:gd name="T6" fmla="*/ 1 w 44"/>
                <a:gd name="T7" fmla="*/ 1 h 44"/>
                <a:gd name="T8" fmla="*/ 3 w 44"/>
                <a:gd name="T9" fmla="*/ 0 h 44"/>
                <a:gd name="T10" fmla="*/ 3 w 44"/>
                <a:gd name="T11" fmla="*/ 0 h 44"/>
                <a:gd name="T12" fmla="*/ 3 w 44"/>
                <a:gd name="T13" fmla="*/ 2 h 44"/>
                <a:gd name="T14" fmla="*/ 1 w 44"/>
                <a:gd name="T15" fmla="*/ 4 h 44"/>
                <a:gd name="T16" fmla="*/ 1 w 44"/>
                <a:gd name="T17" fmla="*/ 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44">
                  <a:moveTo>
                    <a:pt x="16" y="39"/>
                  </a:moveTo>
                  <a:lnTo>
                    <a:pt x="0" y="44"/>
                  </a:lnTo>
                  <a:lnTo>
                    <a:pt x="22" y="24"/>
                  </a:lnTo>
                  <a:lnTo>
                    <a:pt x="21" y="13"/>
                  </a:lnTo>
                  <a:lnTo>
                    <a:pt x="38" y="0"/>
                  </a:lnTo>
                  <a:lnTo>
                    <a:pt x="44" y="1"/>
                  </a:lnTo>
                  <a:lnTo>
                    <a:pt x="40" y="20"/>
                  </a:lnTo>
                  <a:lnTo>
                    <a:pt x="16" y="35"/>
                  </a:lnTo>
                  <a:lnTo>
                    <a:pt x="16" y="3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87" name="Freeform 2085"/>
            <p:cNvSpPr>
              <a:spLocks/>
            </p:cNvSpPr>
            <p:nvPr/>
          </p:nvSpPr>
          <p:spPr bwMode="auto">
            <a:xfrm>
              <a:off x="546" y="1985"/>
              <a:ext cx="2" cy="5"/>
            </a:xfrm>
            <a:custGeom>
              <a:avLst/>
              <a:gdLst>
                <a:gd name="T0" fmla="*/ 1 w 45"/>
                <a:gd name="T1" fmla="*/ 4 h 46"/>
                <a:gd name="T2" fmla="*/ 2 w 45"/>
                <a:gd name="T3" fmla="*/ 5 h 46"/>
                <a:gd name="T4" fmla="*/ 1 w 45"/>
                <a:gd name="T5" fmla="*/ 3 h 46"/>
                <a:gd name="T6" fmla="*/ 1 w 45"/>
                <a:gd name="T7" fmla="*/ 1 h 46"/>
                <a:gd name="T8" fmla="*/ 0 w 45"/>
                <a:gd name="T9" fmla="*/ 0 h 46"/>
                <a:gd name="T10" fmla="*/ 0 w 45"/>
                <a:gd name="T11" fmla="*/ 0 h 46"/>
                <a:gd name="T12" fmla="*/ 0 w 45"/>
                <a:gd name="T13" fmla="*/ 2 h 46"/>
                <a:gd name="T14" fmla="*/ 1 w 45"/>
                <a:gd name="T15" fmla="*/ 4 h 46"/>
                <a:gd name="T16" fmla="*/ 1 w 45"/>
                <a:gd name="T17" fmla="*/ 4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46">
                  <a:moveTo>
                    <a:pt x="28" y="39"/>
                  </a:moveTo>
                  <a:lnTo>
                    <a:pt x="45" y="46"/>
                  </a:lnTo>
                  <a:lnTo>
                    <a:pt x="22" y="25"/>
                  </a:lnTo>
                  <a:lnTo>
                    <a:pt x="23" y="12"/>
                  </a:lnTo>
                  <a:lnTo>
                    <a:pt x="6" y="0"/>
                  </a:lnTo>
                  <a:lnTo>
                    <a:pt x="0" y="1"/>
                  </a:lnTo>
                  <a:lnTo>
                    <a:pt x="5" y="21"/>
                  </a:lnTo>
                  <a:lnTo>
                    <a:pt x="28" y="36"/>
                  </a:lnTo>
                  <a:lnTo>
                    <a:pt x="28" y="3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88" name="Freeform 2086"/>
            <p:cNvSpPr>
              <a:spLocks/>
            </p:cNvSpPr>
            <p:nvPr/>
          </p:nvSpPr>
          <p:spPr bwMode="auto">
            <a:xfrm>
              <a:off x="555" y="1992"/>
              <a:ext cx="2" cy="5"/>
            </a:xfrm>
            <a:custGeom>
              <a:avLst/>
              <a:gdLst>
                <a:gd name="T0" fmla="*/ 1 w 43"/>
                <a:gd name="T1" fmla="*/ 4 h 45"/>
                <a:gd name="T2" fmla="*/ 2 w 43"/>
                <a:gd name="T3" fmla="*/ 5 h 45"/>
                <a:gd name="T4" fmla="*/ 1 w 43"/>
                <a:gd name="T5" fmla="*/ 3 h 45"/>
                <a:gd name="T6" fmla="*/ 1 w 43"/>
                <a:gd name="T7" fmla="*/ 1 h 45"/>
                <a:gd name="T8" fmla="*/ 0 w 43"/>
                <a:gd name="T9" fmla="*/ 0 h 45"/>
                <a:gd name="T10" fmla="*/ 0 w 43"/>
                <a:gd name="T11" fmla="*/ 0 h 45"/>
                <a:gd name="T12" fmla="*/ 0 w 43"/>
                <a:gd name="T13" fmla="*/ 2 h 45"/>
                <a:gd name="T14" fmla="*/ 1 w 43"/>
                <a:gd name="T15" fmla="*/ 4 h 45"/>
                <a:gd name="T16" fmla="*/ 1 w 43"/>
                <a:gd name="T17" fmla="*/ 4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45">
                  <a:moveTo>
                    <a:pt x="28" y="39"/>
                  </a:moveTo>
                  <a:lnTo>
                    <a:pt x="43" y="45"/>
                  </a:lnTo>
                  <a:lnTo>
                    <a:pt x="21" y="24"/>
                  </a:lnTo>
                  <a:lnTo>
                    <a:pt x="22" y="12"/>
                  </a:lnTo>
                  <a:lnTo>
                    <a:pt x="4" y="0"/>
                  </a:lnTo>
                  <a:lnTo>
                    <a:pt x="0" y="0"/>
                  </a:lnTo>
                  <a:lnTo>
                    <a:pt x="3" y="20"/>
                  </a:lnTo>
                  <a:lnTo>
                    <a:pt x="28" y="36"/>
                  </a:lnTo>
                  <a:lnTo>
                    <a:pt x="28" y="3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89" name="Freeform 2087"/>
            <p:cNvSpPr>
              <a:spLocks/>
            </p:cNvSpPr>
            <p:nvPr/>
          </p:nvSpPr>
          <p:spPr bwMode="auto">
            <a:xfrm>
              <a:off x="510" y="1968"/>
              <a:ext cx="3" cy="1"/>
            </a:xfrm>
            <a:custGeom>
              <a:avLst/>
              <a:gdLst>
                <a:gd name="T0" fmla="*/ 3 w 53"/>
                <a:gd name="T1" fmla="*/ 1 h 15"/>
                <a:gd name="T2" fmla="*/ 2 w 53"/>
                <a:gd name="T3" fmla="*/ 1 h 15"/>
                <a:gd name="T4" fmla="*/ 2 w 53"/>
                <a:gd name="T5" fmla="*/ 0 h 15"/>
                <a:gd name="T6" fmla="*/ 2 w 53"/>
                <a:gd name="T7" fmla="*/ 0 h 15"/>
                <a:gd name="T8" fmla="*/ 1 w 53"/>
                <a:gd name="T9" fmla="*/ 1 h 15"/>
                <a:gd name="T10" fmla="*/ 1 w 53"/>
                <a:gd name="T11" fmla="*/ 0 h 15"/>
                <a:gd name="T12" fmla="*/ 0 w 53"/>
                <a:gd name="T13" fmla="*/ 1 h 15"/>
                <a:gd name="T14" fmla="*/ 0 w 53"/>
                <a:gd name="T15" fmla="*/ 1 h 15"/>
                <a:gd name="T16" fmla="*/ 1 w 53"/>
                <a:gd name="T17" fmla="*/ 1 h 15"/>
                <a:gd name="T18" fmla="*/ 1 w 53"/>
                <a:gd name="T19" fmla="*/ 1 h 15"/>
                <a:gd name="T20" fmla="*/ 3 w 53"/>
                <a:gd name="T21" fmla="*/ 0 h 15"/>
                <a:gd name="T22" fmla="*/ 3 w 53"/>
                <a:gd name="T23" fmla="*/ 1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15">
                  <a:moveTo>
                    <a:pt x="49" y="15"/>
                  </a:moveTo>
                  <a:lnTo>
                    <a:pt x="44" y="8"/>
                  </a:lnTo>
                  <a:lnTo>
                    <a:pt x="37" y="0"/>
                  </a:lnTo>
                  <a:lnTo>
                    <a:pt x="30" y="0"/>
                  </a:lnTo>
                  <a:lnTo>
                    <a:pt x="19" y="8"/>
                  </a:lnTo>
                  <a:lnTo>
                    <a:pt x="13" y="1"/>
                  </a:lnTo>
                  <a:lnTo>
                    <a:pt x="0" y="10"/>
                  </a:lnTo>
                  <a:lnTo>
                    <a:pt x="7" y="15"/>
                  </a:lnTo>
                  <a:lnTo>
                    <a:pt x="14" y="10"/>
                  </a:lnTo>
                  <a:lnTo>
                    <a:pt x="23" y="10"/>
                  </a:lnTo>
                  <a:lnTo>
                    <a:pt x="53" y="6"/>
                  </a:lnTo>
                  <a:lnTo>
                    <a:pt x="49" y="1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90" name="Freeform 2088"/>
            <p:cNvSpPr>
              <a:spLocks/>
            </p:cNvSpPr>
            <p:nvPr/>
          </p:nvSpPr>
          <p:spPr bwMode="auto">
            <a:xfrm>
              <a:off x="495" y="1967"/>
              <a:ext cx="9" cy="2"/>
            </a:xfrm>
            <a:custGeom>
              <a:avLst/>
              <a:gdLst>
                <a:gd name="T0" fmla="*/ 0 w 151"/>
                <a:gd name="T1" fmla="*/ 1 h 11"/>
                <a:gd name="T2" fmla="*/ 1 w 151"/>
                <a:gd name="T3" fmla="*/ 0 h 11"/>
                <a:gd name="T4" fmla="*/ 3 w 151"/>
                <a:gd name="T5" fmla="*/ 1 h 11"/>
                <a:gd name="T6" fmla="*/ 5 w 151"/>
                <a:gd name="T7" fmla="*/ 1 h 11"/>
                <a:gd name="T8" fmla="*/ 8 w 151"/>
                <a:gd name="T9" fmla="*/ 1 h 11"/>
                <a:gd name="T10" fmla="*/ 9 w 151"/>
                <a:gd name="T11" fmla="*/ 2 h 11"/>
                <a:gd name="T12" fmla="*/ 8 w 151"/>
                <a:gd name="T13" fmla="*/ 1 h 11"/>
                <a:gd name="T14" fmla="*/ 5 w 151"/>
                <a:gd name="T15" fmla="*/ 2 h 11"/>
                <a:gd name="T16" fmla="*/ 2 w 151"/>
                <a:gd name="T17" fmla="*/ 1 h 11"/>
                <a:gd name="T18" fmla="*/ 0 w 151"/>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11">
                  <a:moveTo>
                    <a:pt x="0" y="8"/>
                  </a:moveTo>
                  <a:lnTo>
                    <a:pt x="23" y="0"/>
                  </a:lnTo>
                  <a:lnTo>
                    <a:pt x="43" y="3"/>
                  </a:lnTo>
                  <a:lnTo>
                    <a:pt x="79" y="8"/>
                  </a:lnTo>
                  <a:lnTo>
                    <a:pt x="127" y="4"/>
                  </a:lnTo>
                  <a:lnTo>
                    <a:pt x="151" y="11"/>
                  </a:lnTo>
                  <a:lnTo>
                    <a:pt x="133" y="8"/>
                  </a:lnTo>
                  <a:lnTo>
                    <a:pt x="92" y="11"/>
                  </a:lnTo>
                  <a:lnTo>
                    <a:pt x="29" y="4"/>
                  </a:lnTo>
                  <a:lnTo>
                    <a:pt x="0" y="8"/>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91" name="Freeform 2089"/>
            <p:cNvSpPr>
              <a:spLocks/>
            </p:cNvSpPr>
            <p:nvPr/>
          </p:nvSpPr>
          <p:spPr bwMode="auto">
            <a:xfrm>
              <a:off x="500" y="1962"/>
              <a:ext cx="3" cy="4"/>
            </a:xfrm>
            <a:custGeom>
              <a:avLst/>
              <a:gdLst>
                <a:gd name="T0" fmla="*/ 0 w 69"/>
                <a:gd name="T1" fmla="*/ 0 h 40"/>
                <a:gd name="T2" fmla="*/ 1 w 69"/>
                <a:gd name="T3" fmla="*/ 2 h 40"/>
                <a:gd name="T4" fmla="*/ 1 w 69"/>
                <a:gd name="T5" fmla="*/ 2 h 40"/>
                <a:gd name="T6" fmla="*/ 3 w 69"/>
                <a:gd name="T7" fmla="*/ 3 h 40"/>
                <a:gd name="T8" fmla="*/ 3 w 69"/>
                <a:gd name="T9" fmla="*/ 4 h 40"/>
                <a:gd name="T10" fmla="*/ 2 w 69"/>
                <a:gd name="T11" fmla="*/ 3 h 40"/>
                <a:gd name="T12" fmla="*/ 2 w 69"/>
                <a:gd name="T13" fmla="*/ 3 h 40"/>
                <a:gd name="T14" fmla="*/ 1 w 69"/>
                <a:gd name="T15" fmla="*/ 3 h 40"/>
                <a:gd name="T16" fmla="*/ 0 w 69"/>
                <a:gd name="T17" fmla="*/ 0 h 40"/>
                <a:gd name="T18" fmla="*/ 0 w 69"/>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40">
                  <a:moveTo>
                    <a:pt x="3" y="2"/>
                  </a:moveTo>
                  <a:lnTo>
                    <a:pt x="13" y="17"/>
                  </a:lnTo>
                  <a:lnTo>
                    <a:pt x="29" y="21"/>
                  </a:lnTo>
                  <a:lnTo>
                    <a:pt x="58" y="28"/>
                  </a:lnTo>
                  <a:lnTo>
                    <a:pt x="69" y="40"/>
                  </a:lnTo>
                  <a:lnTo>
                    <a:pt x="57" y="30"/>
                  </a:lnTo>
                  <a:lnTo>
                    <a:pt x="38" y="25"/>
                  </a:lnTo>
                  <a:lnTo>
                    <a:pt x="18" y="25"/>
                  </a:lnTo>
                  <a:lnTo>
                    <a:pt x="0" y="0"/>
                  </a:lnTo>
                  <a:lnTo>
                    <a:pt x="3" y="2"/>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92" name="Freeform 2090"/>
            <p:cNvSpPr>
              <a:spLocks/>
            </p:cNvSpPr>
            <p:nvPr/>
          </p:nvSpPr>
          <p:spPr bwMode="auto">
            <a:xfrm>
              <a:off x="507" y="1964"/>
              <a:ext cx="6" cy="2"/>
            </a:xfrm>
            <a:custGeom>
              <a:avLst/>
              <a:gdLst>
                <a:gd name="T0" fmla="*/ 1 w 100"/>
                <a:gd name="T1" fmla="*/ 1 h 16"/>
                <a:gd name="T2" fmla="*/ 0 w 100"/>
                <a:gd name="T3" fmla="*/ 0 h 16"/>
                <a:gd name="T4" fmla="*/ 3 w 100"/>
                <a:gd name="T5" fmla="*/ 1 h 16"/>
                <a:gd name="T6" fmla="*/ 4 w 100"/>
                <a:gd name="T7" fmla="*/ 0 h 16"/>
                <a:gd name="T8" fmla="*/ 6 w 100"/>
                <a:gd name="T9" fmla="*/ 1 h 16"/>
                <a:gd name="T10" fmla="*/ 6 w 100"/>
                <a:gd name="T11" fmla="*/ 1 h 16"/>
                <a:gd name="T12" fmla="*/ 4 w 100"/>
                <a:gd name="T13" fmla="*/ 2 h 16"/>
                <a:gd name="T14" fmla="*/ 1 w 100"/>
                <a:gd name="T15" fmla="*/ 1 h 16"/>
                <a:gd name="T16" fmla="*/ 1 w 100"/>
                <a:gd name="T17" fmla="*/ 1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16">
                  <a:moveTo>
                    <a:pt x="15" y="9"/>
                  </a:moveTo>
                  <a:lnTo>
                    <a:pt x="0" y="3"/>
                  </a:lnTo>
                  <a:lnTo>
                    <a:pt x="49" y="6"/>
                  </a:lnTo>
                  <a:lnTo>
                    <a:pt x="73" y="0"/>
                  </a:lnTo>
                  <a:lnTo>
                    <a:pt x="100" y="5"/>
                  </a:lnTo>
                  <a:lnTo>
                    <a:pt x="100" y="8"/>
                  </a:lnTo>
                  <a:lnTo>
                    <a:pt x="60" y="16"/>
                  </a:lnTo>
                  <a:lnTo>
                    <a:pt x="22" y="8"/>
                  </a:lnTo>
                  <a:lnTo>
                    <a:pt x="15" y="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93" name="Freeform 2091"/>
            <p:cNvSpPr>
              <a:spLocks/>
            </p:cNvSpPr>
            <p:nvPr/>
          </p:nvSpPr>
          <p:spPr bwMode="auto">
            <a:xfrm>
              <a:off x="496" y="1993"/>
              <a:ext cx="3" cy="2"/>
            </a:xfrm>
            <a:custGeom>
              <a:avLst/>
              <a:gdLst>
                <a:gd name="T0" fmla="*/ 0 w 53"/>
                <a:gd name="T1" fmla="*/ 2 h 15"/>
                <a:gd name="T2" fmla="*/ 1 w 53"/>
                <a:gd name="T3" fmla="*/ 1 h 15"/>
                <a:gd name="T4" fmla="*/ 1 w 53"/>
                <a:gd name="T5" fmla="*/ 0 h 15"/>
                <a:gd name="T6" fmla="*/ 1 w 53"/>
                <a:gd name="T7" fmla="*/ 0 h 15"/>
                <a:gd name="T8" fmla="*/ 2 w 53"/>
                <a:gd name="T9" fmla="*/ 1 h 15"/>
                <a:gd name="T10" fmla="*/ 2 w 53"/>
                <a:gd name="T11" fmla="*/ 0 h 15"/>
                <a:gd name="T12" fmla="*/ 3 w 53"/>
                <a:gd name="T13" fmla="*/ 1 h 15"/>
                <a:gd name="T14" fmla="*/ 3 w 53"/>
                <a:gd name="T15" fmla="*/ 2 h 15"/>
                <a:gd name="T16" fmla="*/ 2 w 53"/>
                <a:gd name="T17" fmla="*/ 1 h 15"/>
                <a:gd name="T18" fmla="*/ 2 w 53"/>
                <a:gd name="T19" fmla="*/ 1 h 15"/>
                <a:gd name="T20" fmla="*/ 0 w 53"/>
                <a:gd name="T21" fmla="*/ 1 h 15"/>
                <a:gd name="T22" fmla="*/ 0 w 53"/>
                <a:gd name="T23" fmla="*/ 2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15">
                  <a:moveTo>
                    <a:pt x="4" y="15"/>
                  </a:moveTo>
                  <a:lnTo>
                    <a:pt x="10" y="8"/>
                  </a:lnTo>
                  <a:lnTo>
                    <a:pt x="16" y="0"/>
                  </a:lnTo>
                  <a:lnTo>
                    <a:pt x="23" y="0"/>
                  </a:lnTo>
                  <a:lnTo>
                    <a:pt x="33" y="8"/>
                  </a:lnTo>
                  <a:lnTo>
                    <a:pt x="40" y="2"/>
                  </a:lnTo>
                  <a:lnTo>
                    <a:pt x="53" y="10"/>
                  </a:lnTo>
                  <a:lnTo>
                    <a:pt x="47" y="15"/>
                  </a:lnTo>
                  <a:lnTo>
                    <a:pt x="38" y="10"/>
                  </a:lnTo>
                  <a:lnTo>
                    <a:pt x="30" y="10"/>
                  </a:lnTo>
                  <a:lnTo>
                    <a:pt x="0" y="8"/>
                  </a:lnTo>
                  <a:lnTo>
                    <a:pt x="4" y="15"/>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94" name="Freeform 2092"/>
            <p:cNvSpPr>
              <a:spLocks/>
            </p:cNvSpPr>
            <p:nvPr/>
          </p:nvSpPr>
          <p:spPr bwMode="auto">
            <a:xfrm>
              <a:off x="503" y="1972"/>
              <a:ext cx="3" cy="5"/>
            </a:xfrm>
            <a:custGeom>
              <a:avLst/>
              <a:gdLst>
                <a:gd name="T0" fmla="*/ 2 w 45"/>
                <a:gd name="T1" fmla="*/ 1 h 47"/>
                <a:gd name="T2" fmla="*/ 3 w 45"/>
                <a:gd name="T3" fmla="*/ 2 h 47"/>
                <a:gd name="T4" fmla="*/ 3 w 45"/>
                <a:gd name="T5" fmla="*/ 3 h 47"/>
                <a:gd name="T6" fmla="*/ 2 w 45"/>
                <a:gd name="T7" fmla="*/ 5 h 47"/>
                <a:gd name="T8" fmla="*/ 2 w 45"/>
                <a:gd name="T9" fmla="*/ 3 h 47"/>
                <a:gd name="T10" fmla="*/ 2 w 45"/>
                <a:gd name="T11" fmla="*/ 2 h 47"/>
                <a:gd name="T12" fmla="*/ 1 w 45"/>
                <a:gd name="T13" fmla="*/ 1 h 47"/>
                <a:gd name="T14" fmla="*/ 0 w 45"/>
                <a:gd name="T15" fmla="*/ 0 h 47"/>
                <a:gd name="T16" fmla="*/ 2 w 45"/>
                <a:gd name="T17" fmla="*/ 1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47">
                  <a:moveTo>
                    <a:pt x="35" y="8"/>
                  </a:moveTo>
                  <a:lnTo>
                    <a:pt x="44" y="20"/>
                  </a:lnTo>
                  <a:lnTo>
                    <a:pt x="45" y="31"/>
                  </a:lnTo>
                  <a:lnTo>
                    <a:pt x="29" y="47"/>
                  </a:lnTo>
                  <a:lnTo>
                    <a:pt x="35" y="27"/>
                  </a:lnTo>
                  <a:lnTo>
                    <a:pt x="28" y="15"/>
                  </a:lnTo>
                  <a:lnTo>
                    <a:pt x="15" y="8"/>
                  </a:lnTo>
                  <a:lnTo>
                    <a:pt x="0" y="0"/>
                  </a:lnTo>
                  <a:lnTo>
                    <a:pt x="35" y="8"/>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95" name="Freeform 2093"/>
            <p:cNvSpPr>
              <a:spLocks/>
            </p:cNvSpPr>
            <p:nvPr/>
          </p:nvSpPr>
          <p:spPr bwMode="auto">
            <a:xfrm>
              <a:off x="500" y="1982"/>
              <a:ext cx="0" cy="2"/>
            </a:xfrm>
            <a:custGeom>
              <a:avLst/>
              <a:gdLst>
                <a:gd name="T0" fmla="*/ 0 w 13"/>
                <a:gd name="T1" fmla="*/ 1 h 16"/>
                <a:gd name="T2" fmla="*/ 1 w 13"/>
                <a:gd name="T3" fmla="*/ 2 h 16"/>
                <a:gd name="T4" fmla="*/ 1 w 13"/>
                <a:gd name="T5" fmla="*/ 1 h 16"/>
                <a:gd name="T6" fmla="*/ 1 w 13"/>
                <a:gd name="T7" fmla="*/ 0 h 16"/>
                <a:gd name="T8" fmla="*/ 0 w 13"/>
                <a:gd name="T9" fmla="*/ 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6">
                  <a:moveTo>
                    <a:pt x="0" y="9"/>
                  </a:moveTo>
                  <a:lnTo>
                    <a:pt x="8" y="16"/>
                  </a:lnTo>
                  <a:lnTo>
                    <a:pt x="13" y="7"/>
                  </a:lnTo>
                  <a:lnTo>
                    <a:pt x="10" y="0"/>
                  </a:lnTo>
                  <a:lnTo>
                    <a:pt x="0" y="9"/>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96" name="Freeform 2094"/>
            <p:cNvSpPr>
              <a:spLocks/>
            </p:cNvSpPr>
            <p:nvPr/>
          </p:nvSpPr>
          <p:spPr bwMode="auto">
            <a:xfrm>
              <a:off x="501" y="1975"/>
              <a:ext cx="2" cy="2"/>
            </a:xfrm>
            <a:custGeom>
              <a:avLst/>
              <a:gdLst>
                <a:gd name="T0" fmla="*/ 0 w 51"/>
                <a:gd name="T1" fmla="*/ 0 h 14"/>
                <a:gd name="T2" fmla="*/ 0 w 51"/>
                <a:gd name="T3" fmla="*/ 1 h 14"/>
                <a:gd name="T4" fmla="*/ 1 w 51"/>
                <a:gd name="T5" fmla="*/ 2 h 14"/>
                <a:gd name="T6" fmla="*/ 1 w 51"/>
                <a:gd name="T7" fmla="*/ 2 h 14"/>
                <a:gd name="T8" fmla="*/ 1 w 51"/>
                <a:gd name="T9" fmla="*/ 1 h 14"/>
                <a:gd name="T10" fmla="*/ 2 w 51"/>
                <a:gd name="T11" fmla="*/ 2 h 14"/>
                <a:gd name="T12" fmla="*/ 2 w 51"/>
                <a:gd name="T13" fmla="*/ 1 h 14"/>
                <a:gd name="T14" fmla="*/ 2 w 51"/>
                <a:gd name="T15" fmla="*/ 0 h 14"/>
                <a:gd name="T16" fmla="*/ 1 w 51"/>
                <a:gd name="T17" fmla="*/ 1 h 14"/>
                <a:gd name="T18" fmla="*/ 1 w 51"/>
                <a:gd name="T19" fmla="*/ 1 h 14"/>
                <a:gd name="T20" fmla="*/ 0 w 51"/>
                <a:gd name="T21" fmla="*/ 1 h 14"/>
                <a:gd name="T22" fmla="*/ 0 w 51"/>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 h="14">
                  <a:moveTo>
                    <a:pt x="3" y="0"/>
                  </a:moveTo>
                  <a:lnTo>
                    <a:pt x="9" y="7"/>
                  </a:lnTo>
                  <a:lnTo>
                    <a:pt x="15" y="14"/>
                  </a:lnTo>
                  <a:lnTo>
                    <a:pt x="22" y="14"/>
                  </a:lnTo>
                  <a:lnTo>
                    <a:pt x="33" y="7"/>
                  </a:lnTo>
                  <a:lnTo>
                    <a:pt x="40" y="14"/>
                  </a:lnTo>
                  <a:lnTo>
                    <a:pt x="51" y="5"/>
                  </a:lnTo>
                  <a:lnTo>
                    <a:pt x="45" y="0"/>
                  </a:lnTo>
                  <a:lnTo>
                    <a:pt x="38" y="5"/>
                  </a:lnTo>
                  <a:lnTo>
                    <a:pt x="30" y="5"/>
                  </a:lnTo>
                  <a:lnTo>
                    <a:pt x="0" y="7"/>
                  </a:lnTo>
                  <a:lnTo>
                    <a:pt x="3" y="0"/>
                  </a:lnTo>
                  <a:close/>
                </a:path>
              </a:pathLst>
            </a:cu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pic>
        <p:nvPicPr>
          <p:cNvPr id="132097" name="Picture 1025" descr="C:\Users\gladduel-700\Documents\Badges\SPD Badge Sign.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8168" t="26372" r="2747" b="40363"/>
          <a:stretch/>
        </p:blipFill>
        <p:spPr bwMode="auto">
          <a:xfrm>
            <a:off x="1135064" y="5127624"/>
            <a:ext cx="677862" cy="752475"/>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19459" name="Rectangle 2"/>
          <p:cNvSpPr>
            <a:spLocks noGrp="1" noChangeArrowheads="1"/>
          </p:cNvSpPr>
          <p:nvPr>
            <p:ph type="ctrTitle"/>
          </p:nvPr>
        </p:nvSpPr>
        <p:spPr>
          <a:xfrm>
            <a:off x="692150" y="604838"/>
            <a:ext cx="7759700" cy="1143000"/>
          </a:xfrm>
        </p:spPr>
        <p:txBody>
          <a:bodyPr lIns="82058" tIns="41029" rIns="82058" bIns="41029" anchor="t"/>
          <a:lstStyle/>
          <a:p>
            <a:r>
              <a:rPr lang="en-US" altLang="en-US" dirty="0" smtClean="0"/>
              <a:t>Alarms: Your First Line of Defense</a:t>
            </a:r>
          </a:p>
        </p:txBody>
      </p:sp>
      <p:sp>
        <p:nvSpPr>
          <p:cNvPr id="19460" name="Rectangle 3"/>
          <p:cNvSpPr>
            <a:spLocks noGrp="1" noChangeArrowheads="1"/>
          </p:cNvSpPr>
          <p:nvPr>
            <p:ph type="subTitle" idx="1"/>
          </p:nvPr>
        </p:nvSpPr>
        <p:spPr>
          <a:xfrm>
            <a:off x="1385888" y="2755900"/>
            <a:ext cx="6372225" cy="2892425"/>
          </a:xfrm>
        </p:spPr>
        <p:txBody>
          <a:bodyPr lIns="82058" tIns="41029" rIns="82058" bIns="41029"/>
          <a:lstStyle/>
          <a:p>
            <a:pPr>
              <a:spcAft>
                <a:spcPts val="1200"/>
              </a:spcAft>
            </a:pPr>
            <a:r>
              <a:rPr lang="en-US" altLang="en-US" sz="3400" i="1" dirty="0" smtClean="0">
                <a:latin typeface="Arial" charset="0"/>
              </a:rPr>
              <a:t>“Used </a:t>
            </a:r>
            <a:r>
              <a:rPr lang="en-US" altLang="en-US" sz="3400" i="1" dirty="0" smtClean="0">
                <a:latin typeface="Arial" charset="0"/>
              </a:rPr>
              <a:t>properly, alarm systems are one of the most effective ways to deter burglaries and break-ins</a:t>
            </a:r>
            <a:r>
              <a:rPr lang="en-US" altLang="en-US" sz="3400" i="1" dirty="0" smtClean="0">
                <a:latin typeface="Arial" charset="0"/>
              </a:rPr>
              <a:t>.”</a:t>
            </a:r>
            <a:endParaRPr lang="en-US" altLang="en-US" sz="3400" i="1" dirty="0" smtClean="0">
              <a:latin typeface="Arial" charset="0"/>
            </a:endParaRPr>
          </a:p>
          <a:p>
            <a:r>
              <a:rPr lang="en-US" altLang="en-US" b="1" dirty="0" smtClean="0">
                <a:latin typeface="Arial" charset="0"/>
              </a:rPr>
              <a:t>There’s </a:t>
            </a:r>
            <a:r>
              <a:rPr lang="en-US" altLang="en-US" b="1" dirty="0" smtClean="0">
                <a:latin typeface="Arial" charset="0"/>
              </a:rPr>
              <a:t>just one problem...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20483" name="Rectangle 2"/>
          <p:cNvSpPr>
            <a:spLocks noGrp="1" noChangeArrowheads="1"/>
          </p:cNvSpPr>
          <p:nvPr>
            <p:ph type="title"/>
          </p:nvPr>
        </p:nvSpPr>
        <p:spPr>
          <a:xfrm>
            <a:off x="685800" y="609600"/>
            <a:ext cx="7772400" cy="838200"/>
          </a:xfrm>
        </p:spPr>
        <p:txBody>
          <a:bodyPr/>
          <a:lstStyle/>
          <a:p>
            <a:r>
              <a:rPr lang="en-US" altLang="en-US" dirty="0" smtClean="0"/>
              <a:t>What’s That Sound I Hear Next Door?</a:t>
            </a:r>
            <a:endParaRPr lang="en-US" altLang="en-US" sz="3600" dirty="0" smtClean="0"/>
          </a:p>
        </p:txBody>
      </p:sp>
      <p:sp>
        <p:nvSpPr>
          <p:cNvPr id="20484" name="Rectangle 3"/>
          <p:cNvSpPr>
            <a:spLocks noGrp="1" noChangeArrowheads="1"/>
          </p:cNvSpPr>
          <p:nvPr>
            <p:ph type="body" idx="1"/>
          </p:nvPr>
        </p:nvSpPr>
        <p:spPr>
          <a:xfrm>
            <a:off x="685800" y="1828800"/>
            <a:ext cx="7772400" cy="4503738"/>
          </a:xfrm>
        </p:spPr>
        <p:txBody>
          <a:bodyPr/>
          <a:lstStyle/>
          <a:p>
            <a:r>
              <a:rPr lang="en-US" altLang="en-US" dirty="0" smtClean="0"/>
              <a:t>Could it be a false alarm?</a:t>
            </a:r>
          </a:p>
          <a:p>
            <a:r>
              <a:rPr lang="en-US" altLang="en-US" dirty="0" smtClean="0"/>
              <a:t>False Alarm vs. False Dispatch</a:t>
            </a:r>
          </a:p>
          <a:p>
            <a:pPr lvl="1"/>
            <a:r>
              <a:rPr lang="en-US" altLang="en-US" dirty="0" smtClean="0"/>
              <a:t>False Alarm:  Alarm system detects alarm status erroneously through user error, equipment, </a:t>
            </a:r>
            <a:r>
              <a:rPr lang="en-US" altLang="en-US" dirty="0" smtClean="0"/>
              <a:t>etc</a:t>
            </a:r>
            <a:r>
              <a:rPr lang="en-US" altLang="en-US" sz="3200" dirty="0" smtClean="0"/>
              <a:t> </a:t>
            </a:r>
            <a:endParaRPr lang="en-US" altLang="en-US" sz="3200" dirty="0" smtClean="0"/>
          </a:p>
          <a:p>
            <a:pPr lvl="1"/>
            <a:endParaRPr lang="en-US" altLang="en-US" sz="700" dirty="0" smtClean="0"/>
          </a:p>
          <a:p>
            <a:pPr lvl="1"/>
            <a:r>
              <a:rPr lang="en-US" altLang="en-US" dirty="0" smtClean="0"/>
              <a:t>False Dispatch:  Notification of an alarm to the law enforcement agency and responding authority finds no evidence of a criminal offense or attempted criminal </a:t>
            </a:r>
            <a:r>
              <a:rPr lang="en-US" altLang="en-US" dirty="0" smtClean="0"/>
              <a:t>offense</a:t>
            </a:r>
            <a:endParaRPr lang="en-US" altLang="en-US" dirty="0" smtClean="0"/>
          </a:p>
        </p:txBody>
      </p:sp>
      <p:graphicFrame>
        <p:nvGraphicFramePr>
          <p:cNvPr id="20485" name="Object 5"/>
          <p:cNvGraphicFramePr>
            <a:graphicFrameLocks noChangeAspect="1"/>
          </p:cNvGraphicFramePr>
          <p:nvPr/>
        </p:nvGraphicFramePr>
        <p:xfrm>
          <a:off x="6483350" y="1206500"/>
          <a:ext cx="1892300" cy="1690688"/>
        </p:xfrm>
        <a:graphic>
          <a:graphicData uri="http://schemas.openxmlformats.org/presentationml/2006/ole">
            <mc:AlternateContent xmlns:mc="http://schemas.openxmlformats.org/markup-compatibility/2006">
              <mc:Choice xmlns:v="urn:schemas-microsoft-com:vml" Requires="v">
                <p:oleObj spid="_x0000_s20491" name="Clip" r:id="rId4" imgW="2870200" imgH="2563813" progId="MS_ClipArt_Gallery.2">
                  <p:embed/>
                </p:oleObj>
              </mc:Choice>
              <mc:Fallback>
                <p:oleObj name="Clip" r:id="rId4" imgW="2870200" imgH="2563813"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3350" y="1206500"/>
                        <a:ext cx="1892300" cy="169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21507" name="Rectangle 6"/>
          <p:cNvSpPr>
            <a:spLocks noGrp="1" noChangeArrowheads="1"/>
          </p:cNvSpPr>
          <p:nvPr>
            <p:ph type="title"/>
          </p:nvPr>
        </p:nvSpPr>
        <p:spPr/>
        <p:txBody>
          <a:bodyPr/>
          <a:lstStyle/>
          <a:p>
            <a:r>
              <a:rPr lang="en-US" altLang="en-US" dirty="0" smtClean="0"/>
              <a:t>Alarms within this city</a:t>
            </a:r>
            <a:endParaRPr lang="en-US" altLang="en-US" dirty="0" smtClean="0"/>
          </a:p>
        </p:txBody>
      </p:sp>
      <p:sp>
        <p:nvSpPr>
          <p:cNvPr id="21508" name="Rectangle 7"/>
          <p:cNvSpPr>
            <a:spLocks noGrp="1" noChangeArrowheads="1"/>
          </p:cNvSpPr>
          <p:nvPr>
            <p:ph type="body" idx="1"/>
          </p:nvPr>
        </p:nvSpPr>
        <p:spPr/>
        <p:txBody>
          <a:bodyPr/>
          <a:lstStyle/>
          <a:p>
            <a:r>
              <a:rPr lang="en-US" altLang="en-US" dirty="0" smtClean="0"/>
              <a:t>The City of Sarasota has </a:t>
            </a:r>
            <a:r>
              <a:rPr lang="en-US" altLang="en-US" dirty="0" smtClean="0"/>
              <a:t>approximately </a:t>
            </a:r>
            <a:r>
              <a:rPr lang="en-US" altLang="en-US" b="1" dirty="0" smtClean="0"/>
              <a:t>3,300</a:t>
            </a:r>
            <a:r>
              <a:rPr lang="en-US" altLang="en-US" dirty="0" smtClean="0"/>
              <a:t>  </a:t>
            </a:r>
            <a:r>
              <a:rPr lang="en-US" altLang="en-US" dirty="0" smtClean="0"/>
              <a:t>residential and commercial alarm systems</a:t>
            </a:r>
          </a:p>
          <a:p>
            <a:endParaRPr lang="en-US" altLang="en-US" dirty="0" smtClean="0"/>
          </a:p>
          <a:p>
            <a:r>
              <a:rPr lang="en-US" altLang="en-US" dirty="0" smtClean="0"/>
              <a:t>In 2015 the number of new alarm systems           is growing at the rate of  </a:t>
            </a:r>
            <a:r>
              <a:rPr lang="en-US" altLang="en-US" b="1" dirty="0" smtClean="0"/>
              <a:t>3%</a:t>
            </a:r>
            <a:r>
              <a:rPr lang="en-US" altLang="en-US" dirty="0" smtClean="0"/>
              <a:t> </a:t>
            </a:r>
            <a:r>
              <a:rPr lang="en-US" altLang="en-US" dirty="0" smtClean="0"/>
              <a:t>per year</a:t>
            </a: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22531" name="Rectangle 8"/>
          <p:cNvSpPr>
            <a:spLocks noGrp="1" noChangeArrowheads="1"/>
          </p:cNvSpPr>
          <p:nvPr>
            <p:ph type="title"/>
          </p:nvPr>
        </p:nvSpPr>
        <p:spPr>
          <a:xfrm>
            <a:off x="622738" y="207580"/>
            <a:ext cx="7772400" cy="1371600"/>
          </a:xfrm>
        </p:spPr>
        <p:txBody>
          <a:bodyPr/>
          <a:lstStyle/>
          <a:p>
            <a:r>
              <a:rPr lang="en-US" altLang="en-US" dirty="0" smtClean="0"/>
              <a:t>False </a:t>
            </a:r>
            <a:r>
              <a:rPr lang="en-US" altLang="en-US" dirty="0" smtClean="0"/>
              <a:t>Alarms: </a:t>
            </a:r>
            <a:r>
              <a:rPr lang="en-US" altLang="en-US" i="1" dirty="0" smtClean="0"/>
              <a:t>The Problem</a:t>
            </a:r>
          </a:p>
        </p:txBody>
      </p:sp>
      <p:sp>
        <p:nvSpPr>
          <p:cNvPr id="20484" name="Rectangle 9"/>
          <p:cNvSpPr>
            <a:spLocks noGrp="1" noChangeArrowheads="1"/>
          </p:cNvSpPr>
          <p:nvPr>
            <p:ph type="body" idx="1"/>
          </p:nvPr>
        </p:nvSpPr>
        <p:spPr>
          <a:xfrm>
            <a:off x="685800" y="1456660"/>
            <a:ext cx="7772400" cy="4639340"/>
          </a:xfrm>
        </p:spPr>
        <p:txBody>
          <a:bodyPr/>
          <a:lstStyle/>
          <a:p>
            <a:pPr>
              <a:spcBef>
                <a:spcPts val="1200"/>
              </a:spcBef>
              <a:spcAft>
                <a:spcPts val="1200"/>
              </a:spcAft>
              <a:defRPr/>
            </a:pPr>
            <a:r>
              <a:rPr lang="en-US" altLang="en-US" dirty="0" smtClean="0"/>
              <a:t>Sarasota Police Department </a:t>
            </a:r>
            <a:r>
              <a:rPr lang="en-US" altLang="en-US" dirty="0" smtClean="0"/>
              <a:t>receives </a:t>
            </a:r>
            <a:r>
              <a:rPr lang="en-US" altLang="en-US" dirty="0" smtClean="0"/>
              <a:t>an average of </a:t>
            </a:r>
            <a:r>
              <a:rPr lang="en-US" altLang="en-US" b="1" dirty="0" smtClean="0"/>
              <a:t>5 </a:t>
            </a:r>
            <a:r>
              <a:rPr lang="en-US" altLang="en-US" b="1" dirty="0" smtClean="0"/>
              <a:t>false alarms a </a:t>
            </a:r>
            <a:r>
              <a:rPr lang="en-US" altLang="en-US" b="1" dirty="0" smtClean="0"/>
              <a:t>day, costing tax payers about $275,000 a year </a:t>
            </a:r>
          </a:p>
          <a:p>
            <a:pPr>
              <a:defRPr/>
            </a:pPr>
            <a:r>
              <a:rPr lang="en-US" altLang="en-US" dirty="0" smtClean="0"/>
              <a:t>Our </a:t>
            </a:r>
            <a:r>
              <a:rPr lang="en-US" altLang="en-US" dirty="0" smtClean="0"/>
              <a:t>goal is </a:t>
            </a:r>
            <a:r>
              <a:rPr lang="en-US" altLang="en-US" dirty="0" smtClean="0"/>
              <a:t>to minimize time wasted not helping </a:t>
            </a:r>
            <a:r>
              <a:rPr lang="en-US" altLang="en-US" dirty="0"/>
              <a:t>the </a:t>
            </a:r>
            <a:r>
              <a:rPr lang="en-US" altLang="en-US" dirty="0" smtClean="0"/>
              <a:t>community and maximize </a:t>
            </a:r>
            <a:r>
              <a:rPr lang="en-US" altLang="en-US" dirty="0"/>
              <a:t>officer time spent </a:t>
            </a:r>
            <a:r>
              <a:rPr lang="en-US" altLang="en-US" dirty="0" smtClean="0"/>
              <a:t>actually fighting crime, building relationships </a:t>
            </a:r>
            <a:r>
              <a:rPr lang="en-US" altLang="en-US" dirty="0"/>
              <a:t>with citizens, </a:t>
            </a:r>
            <a:r>
              <a:rPr lang="en-US" altLang="en-US" dirty="0" smtClean="0"/>
              <a:t>and participating </a:t>
            </a:r>
            <a:r>
              <a:rPr lang="en-US" altLang="en-US" dirty="0"/>
              <a:t>in crime prevention </a:t>
            </a:r>
            <a:r>
              <a:rPr lang="en-US" altLang="en-US" dirty="0" smtClean="0"/>
              <a:t>activities</a:t>
            </a:r>
            <a:endParaRPr lang="en-US" altLang="en-US" b="1" u="sng" dirty="0" smtClean="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24579" name="Rectangle 8"/>
          <p:cNvSpPr>
            <a:spLocks noGrp="1" noChangeArrowheads="1"/>
          </p:cNvSpPr>
          <p:nvPr>
            <p:ph type="title"/>
          </p:nvPr>
        </p:nvSpPr>
        <p:spPr>
          <a:xfrm>
            <a:off x="685800" y="239110"/>
            <a:ext cx="7772400" cy="1371600"/>
          </a:xfrm>
        </p:spPr>
        <p:txBody>
          <a:bodyPr/>
          <a:lstStyle/>
          <a:p>
            <a:r>
              <a:rPr lang="en-US" altLang="en-US" dirty="0" smtClean="0"/>
              <a:t>False Alarms: </a:t>
            </a:r>
            <a:r>
              <a:rPr lang="en-US" altLang="en-US" i="1" dirty="0" smtClean="0"/>
              <a:t>The Problem</a:t>
            </a:r>
          </a:p>
        </p:txBody>
      </p:sp>
      <p:sp>
        <p:nvSpPr>
          <p:cNvPr id="24580" name="Rectangle 9"/>
          <p:cNvSpPr>
            <a:spLocks noGrp="1" noChangeArrowheads="1"/>
          </p:cNvSpPr>
          <p:nvPr>
            <p:ph type="body" idx="1"/>
          </p:nvPr>
        </p:nvSpPr>
        <p:spPr>
          <a:xfrm>
            <a:off x="315310" y="1500187"/>
            <a:ext cx="8497614" cy="4806019"/>
          </a:xfrm>
        </p:spPr>
        <p:txBody>
          <a:bodyPr/>
          <a:lstStyle/>
          <a:p>
            <a:pPr marL="0" indent="0" algn="ctr">
              <a:buNone/>
            </a:pPr>
            <a:r>
              <a:rPr lang="en-US" altLang="en-US" dirty="0" smtClean="0"/>
              <a:t>Alarm systems provide an effective deterrent to crime &amp; serve as </a:t>
            </a:r>
            <a:r>
              <a:rPr lang="en-US" altLang="en-US" dirty="0" smtClean="0"/>
              <a:t>a first </a:t>
            </a:r>
            <a:r>
              <a:rPr lang="en-US" altLang="en-US" dirty="0" smtClean="0"/>
              <a:t>line of </a:t>
            </a:r>
            <a:r>
              <a:rPr lang="en-US" altLang="en-US" dirty="0" smtClean="0"/>
              <a:t>defense</a:t>
            </a:r>
          </a:p>
          <a:p>
            <a:pPr marL="0" indent="0" algn="ctr">
              <a:buNone/>
            </a:pPr>
            <a:r>
              <a:rPr lang="en-US" altLang="en-US" dirty="0" smtClean="0"/>
              <a:t>against crime </a:t>
            </a:r>
            <a:endParaRPr lang="en-US" altLang="en-US" dirty="0" smtClean="0"/>
          </a:p>
          <a:p>
            <a:pPr>
              <a:spcAft>
                <a:spcPts val="1200"/>
              </a:spcAft>
            </a:pPr>
            <a:r>
              <a:rPr lang="en-US" altLang="en-US" b="1" i="1" dirty="0" smtClean="0"/>
              <a:t> </a:t>
            </a:r>
            <a:r>
              <a:rPr lang="en-US" altLang="en-US" sz="2800" b="1" i="1" dirty="0" smtClean="0">
                <a:latin typeface="+mj-lt"/>
              </a:rPr>
              <a:t>BUT </a:t>
            </a:r>
            <a:r>
              <a:rPr lang="en-US" altLang="en-US" sz="2800" b="1" i="1" dirty="0" smtClean="0">
                <a:latin typeface="+mj-lt"/>
              </a:rPr>
              <a:t>REPEATED FALSE </a:t>
            </a:r>
            <a:r>
              <a:rPr lang="en-US" altLang="en-US" sz="2800" b="1" i="1" dirty="0" smtClean="0">
                <a:latin typeface="+mj-lt"/>
              </a:rPr>
              <a:t>ALARMS</a:t>
            </a:r>
            <a:r>
              <a:rPr lang="en-US" altLang="en-US" sz="2800" b="1" i="1" dirty="0" smtClean="0"/>
              <a:t>:</a:t>
            </a:r>
            <a:endParaRPr lang="en-US" altLang="en-US" b="1" i="1" dirty="0" smtClean="0"/>
          </a:p>
          <a:p>
            <a:pPr lvl="1">
              <a:lnSpc>
                <a:spcPct val="90000"/>
              </a:lnSpc>
              <a:spcAft>
                <a:spcPts val="1200"/>
              </a:spcAft>
            </a:pPr>
            <a:r>
              <a:rPr lang="en-US" altLang="en-US" dirty="0" smtClean="0"/>
              <a:t>waste law enforcement resources &amp; taxpayer </a:t>
            </a:r>
            <a:r>
              <a:rPr lang="en-US" altLang="en-US" dirty="0" smtClean="0"/>
              <a:t>money</a:t>
            </a:r>
            <a:endParaRPr lang="en-US" altLang="en-US" dirty="0" smtClean="0"/>
          </a:p>
          <a:p>
            <a:pPr lvl="1">
              <a:lnSpc>
                <a:spcPct val="90000"/>
              </a:lnSpc>
              <a:spcAft>
                <a:spcPts val="1200"/>
              </a:spcAft>
            </a:pPr>
            <a:r>
              <a:rPr lang="en-US" altLang="en-US" dirty="0" smtClean="0"/>
              <a:t>could cause complacency </a:t>
            </a:r>
            <a:r>
              <a:rPr lang="en-US" altLang="en-US" dirty="0" smtClean="0"/>
              <a:t>in responding to </a:t>
            </a:r>
            <a:r>
              <a:rPr lang="en-US" altLang="en-US" dirty="0" smtClean="0"/>
              <a:t>alarms</a:t>
            </a:r>
            <a:endParaRPr lang="en-US" altLang="en-US" dirty="0" smtClean="0"/>
          </a:p>
          <a:p>
            <a:pPr lvl="1">
              <a:lnSpc>
                <a:spcPct val="90000"/>
              </a:lnSpc>
              <a:spcAft>
                <a:spcPts val="1200"/>
              </a:spcAft>
            </a:pPr>
            <a:r>
              <a:rPr lang="en-US" altLang="en-US" dirty="0" smtClean="0"/>
              <a:t>can result in no </a:t>
            </a:r>
            <a:r>
              <a:rPr lang="en-US" altLang="en-US" dirty="0" smtClean="0"/>
              <a:t>law enforcement response to </a:t>
            </a:r>
            <a:r>
              <a:rPr lang="en-US" altLang="en-US" dirty="0" smtClean="0"/>
              <a:t>an alarm</a:t>
            </a:r>
            <a:endParaRPr lang="en-US" altLang="en-US" dirty="0" smtClean="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2"/>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4099" name="Rectangle 2"/>
          <p:cNvSpPr>
            <a:spLocks noGrp="1" noChangeArrowheads="1"/>
          </p:cNvSpPr>
          <p:nvPr>
            <p:ph type="title"/>
          </p:nvPr>
        </p:nvSpPr>
        <p:spPr>
          <a:xfrm>
            <a:off x="1154493" y="675564"/>
            <a:ext cx="5593148" cy="2414477"/>
          </a:xfrm>
          <a:pattFill prst="pct90">
            <a:fgClr>
              <a:srgbClr val="0070C0"/>
            </a:fgClr>
            <a:bgClr>
              <a:schemeClr val="bg1"/>
            </a:bgClr>
          </a:pattFill>
          <a:effectLst/>
        </p:spPr>
        <p:txBody>
          <a:bodyPr/>
          <a:lstStyle/>
          <a:p>
            <a:r>
              <a:rPr lang="en-US" altLang="en-US" dirty="0" smtClean="0">
                <a:solidFill>
                  <a:schemeClr val="accent3"/>
                </a:solidFill>
              </a:rPr>
              <a:t>Alarm User Awareness Class</a:t>
            </a:r>
          </a:p>
        </p:txBody>
      </p:sp>
      <p:pic>
        <p:nvPicPr>
          <p:cNvPr id="4101" name="Picture 19" descr="C:\1Files BU HP LAPTOP\1SIAC\Logo\New CARE logo transpare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40" y="4341757"/>
            <a:ext cx="2299467" cy="194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8578" y="3362325"/>
            <a:ext cx="3656615" cy="2924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25603" name="Rectangle 2"/>
          <p:cNvSpPr>
            <a:spLocks noGrp="1" noChangeArrowheads="1"/>
          </p:cNvSpPr>
          <p:nvPr>
            <p:ph type="title"/>
          </p:nvPr>
        </p:nvSpPr>
        <p:spPr/>
        <p:txBody>
          <a:bodyPr/>
          <a:lstStyle/>
          <a:p>
            <a:r>
              <a:rPr lang="en-US" altLang="en-US" sz="3600" dirty="0" smtClean="0"/>
              <a:t>What Causes False Alarms?</a:t>
            </a:r>
            <a:endParaRPr lang="en-US" altLang="en-US" dirty="0" smtClean="0"/>
          </a:p>
        </p:txBody>
      </p:sp>
      <p:sp>
        <p:nvSpPr>
          <p:cNvPr id="25604" name="Rectangle 3"/>
          <p:cNvSpPr>
            <a:spLocks noGrp="1" noChangeArrowheads="1"/>
          </p:cNvSpPr>
          <p:nvPr>
            <p:ph type="body" idx="1"/>
          </p:nvPr>
        </p:nvSpPr>
        <p:spPr>
          <a:xfrm>
            <a:off x="600075" y="1314450"/>
            <a:ext cx="7772400" cy="5029200"/>
          </a:xfrm>
        </p:spPr>
        <p:txBody>
          <a:bodyPr/>
          <a:lstStyle/>
          <a:p>
            <a:pPr>
              <a:buFontTx/>
              <a:buNone/>
            </a:pPr>
            <a:r>
              <a:rPr lang="en-US" altLang="en-US" sz="2400" b="1" dirty="0" smtClean="0"/>
              <a:t>In the past </a:t>
            </a:r>
          </a:p>
          <a:p>
            <a:r>
              <a:rPr lang="en-US" altLang="en-US" sz="2400" dirty="0" smtClean="0"/>
              <a:t>Equipment Quality</a:t>
            </a:r>
          </a:p>
          <a:p>
            <a:r>
              <a:rPr lang="en-US" altLang="en-US" sz="2400" dirty="0" smtClean="0"/>
              <a:t>Installation Quality</a:t>
            </a:r>
          </a:p>
          <a:p>
            <a:r>
              <a:rPr lang="en-US" altLang="en-US" sz="2400" dirty="0" smtClean="0"/>
              <a:t>Misapplication of Equipment</a:t>
            </a:r>
          </a:p>
          <a:p>
            <a:r>
              <a:rPr lang="en-US" altLang="en-US" sz="2400" dirty="0" smtClean="0"/>
              <a:t>Weather</a:t>
            </a:r>
          </a:p>
          <a:p>
            <a:r>
              <a:rPr lang="en-US" altLang="en-US" sz="2400" dirty="0" smtClean="0"/>
              <a:t>User Inexperience</a:t>
            </a:r>
          </a:p>
          <a:p>
            <a:pPr>
              <a:buFontTx/>
              <a:buNone/>
            </a:pPr>
            <a:r>
              <a:rPr lang="en-US" altLang="en-US" sz="2400" b="1" dirty="0" smtClean="0"/>
              <a:t>Today</a:t>
            </a:r>
          </a:p>
          <a:p>
            <a:r>
              <a:rPr lang="en-US" altLang="en-US" sz="2400" dirty="0" smtClean="0"/>
              <a:t>User Error</a:t>
            </a:r>
          </a:p>
          <a:p>
            <a:r>
              <a:rPr lang="en-US" altLang="en-US" sz="2400" dirty="0" smtClean="0"/>
              <a:t>Misapplication of Equipment</a:t>
            </a:r>
          </a:p>
          <a:p>
            <a:r>
              <a:rPr lang="en-US" altLang="en-US" sz="2400" dirty="0" smtClean="0"/>
              <a:t>Installation Quality</a:t>
            </a:r>
          </a:p>
          <a:p>
            <a:r>
              <a:rPr lang="en-US" altLang="en-US" sz="2400" dirty="0" smtClean="0"/>
              <a:t>Lack of required Maintenance </a:t>
            </a:r>
          </a:p>
          <a:p>
            <a:endParaRPr lang="en-US" altLang="en-US" sz="2400" dirty="0" smtClean="0"/>
          </a:p>
          <a:p>
            <a:endParaRPr lang="en-US" altLang="en-US" sz="2400" dirty="0" smtClean="0"/>
          </a:p>
        </p:txBody>
      </p:sp>
      <p:pic>
        <p:nvPicPr>
          <p:cNvPr id="25605" name="Picture 6" descr="K:\LOGOS\FAP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09800"/>
            <a:ext cx="336232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altLang="en-US" sz="3600" dirty="0" smtClean="0"/>
              <a:t> Law Enforcement + Industry Involvement = Fewer False Dispatches</a:t>
            </a:r>
          </a:p>
        </p:txBody>
      </p:sp>
      <p:sp>
        <p:nvSpPr>
          <p:cNvPr id="69635" name="Rectangle 3"/>
          <p:cNvSpPr>
            <a:spLocks noGrp="1" noChangeArrowheads="1"/>
          </p:cNvSpPr>
          <p:nvPr>
            <p:ph type="body" idx="1"/>
          </p:nvPr>
        </p:nvSpPr>
        <p:spPr>
          <a:xfrm>
            <a:off x="762000" y="1905000"/>
            <a:ext cx="6172200" cy="4114800"/>
          </a:xfrm>
        </p:spPr>
        <p:txBody>
          <a:bodyPr/>
          <a:lstStyle/>
          <a:p>
            <a:r>
              <a:rPr lang="en-US" altLang="en-US" dirty="0" smtClean="0"/>
              <a:t>Government Regulation</a:t>
            </a:r>
          </a:p>
          <a:p>
            <a:pPr lvl="1"/>
            <a:r>
              <a:rPr lang="en-US" altLang="en-US" sz="2400" dirty="0" smtClean="0"/>
              <a:t>Ordinances</a:t>
            </a:r>
          </a:p>
          <a:p>
            <a:pPr lvl="1"/>
            <a:r>
              <a:rPr lang="en-US" altLang="en-US" sz="2400" dirty="0" smtClean="0"/>
              <a:t>Permitting</a:t>
            </a:r>
          </a:p>
          <a:p>
            <a:pPr lvl="1"/>
            <a:r>
              <a:rPr lang="en-US" altLang="en-US" sz="2400" dirty="0" smtClean="0"/>
              <a:t>Eliminating response to top offenders</a:t>
            </a:r>
          </a:p>
          <a:p>
            <a:r>
              <a:rPr lang="en-US" altLang="en-US" dirty="0" smtClean="0"/>
              <a:t>Industry Self Regulation</a:t>
            </a:r>
            <a:endParaRPr lang="en-US" altLang="en-US" sz="2400" dirty="0" smtClean="0"/>
          </a:p>
          <a:p>
            <a:pPr lvl="1"/>
            <a:r>
              <a:rPr lang="en-US" altLang="en-US" sz="2400" dirty="0" smtClean="0"/>
              <a:t>Equipment Standards &amp; Improved Application</a:t>
            </a:r>
          </a:p>
          <a:p>
            <a:pPr lvl="1"/>
            <a:r>
              <a:rPr lang="en-US" altLang="en-US" sz="2400" dirty="0" smtClean="0"/>
              <a:t>Employee Training</a:t>
            </a:r>
          </a:p>
          <a:p>
            <a:pPr lvl="1"/>
            <a:r>
              <a:rPr lang="en-US" altLang="en-US" sz="2400" dirty="0" smtClean="0"/>
              <a:t>User Training</a:t>
            </a:r>
          </a:p>
          <a:p>
            <a:pPr lvl="1"/>
            <a:r>
              <a:rPr lang="en-US" altLang="en-US" sz="2400" dirty="0" smtClean="0"/>
              <a:t>Improved Monitoring Center Procedures</a:t>
            </a:r>
          </a:p>
        </p:txBody>
      </p:sp>
      <p:graphicFrame>
        <p:nvGraphicFramePr>
          <p:cNvPr id="69636" name="Object 4"/>
          <p:cNvGraphicFramePr>
            <a:graphicFrameLocks noChangeAspect="1"/>
          </p:cNvGraphicFramePr>
          <p:nvPr/>
        </p:nvGraphicFramePr>
        <p:xfrm>
          <a:off x="7162800" y="2209800"/>
          <a:ext cx="1200150" cy="1219200"/>
        </p:xfrm>
        <a:graphic>
          <a:graphicData uri="http://schemas.openxmlformats.org/presentationml/2006/ole">
            <mc:AlternateContent xmlns:mc="http://schemas.openxmlformats.org/markup-compatibility/2006">
              <mc:Choice xmlns:v="urn:schemas-microsoft-com:vml" Requires="v">
                <p:oleObj spid="_x0000_s26643" name="Clip" r:id="rId4" imgW="3123810" imgH="3171429" progId="MS_ClipArt_Gallery.2">
                  <p:embed/>
                </p:oleObj>
              </mc:Choice>
              <mc:Fallback>
                <p:oleObj name="Clip" r:id="rId4" imgW="3123810" imgH="3171429"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2209800"/>
                        <a:ext cx="120015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37" name="Object 5"/>
          <p:cNvGraphicFramePr>
            <a:graphicFrameLocks noChangeAspect="1"/>
          </p:cNvGraphicFramePr>
          <p:nvPr/>
        </p:nvGraphicFramePr>
        <p:xfrm>
          <a:off x="7162800" y="4419600"/>
          <a:ext cx="1447800" cy="933450"/>
        </p:xfrm>
        <a:graphic>
          <a:graphicData uri="http://schemas.openxmlformats.org/presentationml/2006/ole">
            <mc:AlternateContent xmlns:mc="http://schemas.openxmlformats.org/markup-compatibility/2006">
              <mc:Choice xmlns:v="urn:schemas-microsoft-com:vml" Requires="v">
                <p:oleObj spid="_x0000_s26644" name="Clip" r:id="rId6" imgW="8838095" imgH="5704762" progId="MS_ClipArt_Gallery.2">
                  <p:embed/>
                </p:oleObj>
              </mc:Choice>
              <mc:Fallback>
                <p:oleObj name="Clip" r:id="rId6" imgW="8838095" imgH="5704762" progId="MS_ClipArt_Gallery.2">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4419600"/>
                        <a:ext cx="1447800"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barn(outHorizontal)">
                                      <p:cBhvr>
                                        <p:cTn id="7" dur="500"/>
                                        <p:tgtEl>
                                          <p:spTgt spid="69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barn(outHorizontal)">
                                      <p:cBhvr>
                                        <p:cTn id="12" dur="500"/>
                                        <p:tgtEl>
                                          <p:spTgt spid="696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barn(outHorizontal)">
                                      <p:cBhvr>
                                        <p:cTn id="17" dur="500"/>
                                        <p:tgtEl>
                                          <p:spTgt spid="696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69635">
                                            <p:txEl>
                                              <p:pRg st="3" end="3"/>
                                            </p:txEl>
                                          </p:spTgt>
                                        </p:tgtEl>
                                        <p:attrNameLst>
                                          <p:attrName>style.visibility</p:attrName>
                                        </p:attrNameLst>
                                      </p:cBhvr>
                                      <p:to>
                                        <p:strVal val="visible"/>
                                      </p:to>
                                    </p:set>
                                    <p:animEffect transition="in" filter="barn(outHorizontal)">
                                      <p:cBhvr>
                                        <p:cTn id="22" dur="500"/>
                                        <p:tgtEl>
                                          <p:spTgt spid="696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69635">
                                            <p:txEl>
                                              <p:pRg st="4" end="4"/>
                                            </p:txEl>
                                          </p:spTgt>
                                        </p:tgtEl>
                                        <p:attrNameLst>
                                          <p:attrName>style.visibility</p:attrName>
                                        </p:attrNameLst>
                                      </p:cBhvr>
                                      <p:to>
                                        <p:strVal val="visible"/>
                                      </p:to>
                                    </p:set>
                                    <p:animEffect transition="in" filter="barn(outHorizontal)">
                                      <p:cBhvr>
                                        <p:cTn id="27" dur="500"/>
                                        <p:tgtEl>
                                          <p:spTgt spid="696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69635">
                                            <p:txEl>
                                              <p:pRg st="5" end="5"/>
                                            </p:txEl>
                                          </p:spTgt>
                                        </p:tgtEl>
                                        <p:attrNameLst>
                                          <p:attrName>style.visibility</p:attrName>
                                        </p:attrNameLst>
                                      </p:cBhvr>
                                      <p:to>
                                        <p:strVal val="visible"/>
                                      </p:to>
                                    </p:set>
                                    <p:animEffect transition="in" filter="barn(outHorizontal)">
                                      <p:cBhvr>
                                        <p:cTn id="32" dur="500"/>
                                        <p:tgtEl>
                                          <p:spTgt spid="6963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42" fill="hold" grpId="0" nodeType="clickEffect">
                                  <p:stCondLst>
                                    <p:cond delay="0"/>
                                  </p:stCondLst>
                                  <p:childTnLst>
                                    <p:set>
                                      <p:cBhvr>
                                        <p:cTn id="36" dur="1" fill="hold">
                                          <p:stCondLst>
                                            <p:cond delay="0"/>
                                          </p:stCondLst>
                                        </p:cTn>
                                        <p:tgtEl>
                                          <p:spTgt spid="69635">
                                            <p:txEl>
                                              <p:pRg st="6" end="6"/>
                                            </p:txEl>
                                          </p:spTgt>
                                        </p:tgtEl>
                                        <p:attrNameLst>
                                          <p:attrName>style.visibility</p:attrName>
                                        </p:attrNameLst>
                                      </p:cBhvr>
                                      <p:to>
                                        <p:strVal val="visible"/>
                                      </p:to>
                                    </p:set>
                                    <p:animEffect transition="in" filter="barn(outHorizontal)">
                                      <p:cBhvr>
                                        <p:cTn id="37" dur="500"/>
                                        <p:tgtEl>
                                          <p:spTgt spid="6963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42" fill="hold" grpId="0" nodeType="clickEffect">
                                  <p:stCondLst>
                                    <p:cond delay="0"/>
                                  </p:stCondLst>
                                  <p:childTnLst>
                                    <p:set>
                                      <p:cBhvr>
                                        <p:cTn id="41" dur="1" fill="hold">
                                          <p:stCondLst>
                                            <p:cond delay="0"/>
                                          </p:stCondLst>
                                        </p:cTn>
                                        <p:tgtEl>
                                          <p:spTgt spid="69635">
                                            <p:txEl>
                                              <p:pRg st="7" end="7"/>
                                            </p:txEl>
                                          </p:spTgt>
                                        </p:tgtEl>
                                        <p:attrNameLst>
                                          <p:attrName>style.visibility</p:attrName>
                                        </p:attrNameLst>
                                      </p:cBhvr>
                                      <p:to>
                                        <p:strVal val="visible"/>
                                      </p:to>
                                    </p:set>
                                    <p:animEffect transition="in" filter="barn(outHorizontal)">
                                      <p:cBhvr>
                                        <p:cTn id="42" dur="500"/>
                                        <p:tgtEl>
                                          <p:spTgt spid="6963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42" fill="hold" grpId="0" nodeType="clickEffect">
                                  <p:stCondLst>
                                    <p:cond delay="0"/>
                                  </p:stCondLst>
                                  <p:childTnLst>
                                    <p:set>
                                      <p:cBhvr>
                                        <p:cTn id="46" dur="1" fill="hold">
                                          <p:stCondLst>
                                            <p:cond delay="0"/>
                                          </p:stCondLst>
                                        </p:cTn>
                                        <p:tgtEl>
                                          <p:spTgt spid="69635">
                                            <p:txEl>
                                              <p:pRg st="8" end="8"/>
                                            </p:txEl>
                                          </p:spTgt>
                                        </p:tgtEl>
                                        <p:attrNameLst>
                                          <p:attrName>style.visibility</p:attrName>
                                        </p:attrNameLst>
                                      </p:cBhvr>
                                      <p:to>
                                        <p:strVal val="visible"/>
                                      </p:to>
                                    </p:set>
                                    <p:animEffect transition="in" filter="barn(outHorizontal)">
                                      <p:cBhvr>
                                        <p:cTn id="47" dur="500"/>
                                        <p:tgtEl>
                                          <p:spTgt spid="69635">
                                            <p:txEl>
                                              <p:pRg st="8" end="8"/>
                                            </p:txEl>
                                          </p:spTgt>
                                        </p:tgtEl>
                                      </p:cBhvr>
                                    </p:animEffect>
                                  </p:childTnLst>
                                </p:cTn>
                              </p:par>
                            </p:childTnLst>
                          </p:cTn>
                        </p:par>
                        <p:par>
                          <p:cTn id="48" fill="hold" nodeType="afterGroup">
                            <p:stCondLst>
                              <p:cond delay="500"/>
                            </p:stCondLst>
                            <p:childTnLst>
                              <p:par>
                                <p:cTn id="49" presetID="2" presetClass="entr" presetSubtype="12" fill="hold" nodeType="afterEffect">
                                  <p:stCondLst>
                                    <p:cond delay="500"/>
                                  </p:stCondLst>
                                  <p:childTnLst>
                                    <p:set>
                                      <p:cBhvr>
                                        <p:cTn id="50" dur="1" fill="hold">
                                          <p:stCondLst>
                                            <p:cond delay="0"/>
                                          </p:stCondLst>
                                        </p:cTn>
                                        <p:tgtEl>
                                          <p:spTgt spid="69637"/>
                                        </p:tgtEl>
                                        <p:attrNameLst>
                                          <p:attrName>style.visibility</p:attrName>
                                        </p:attrNameLst>
                                      </p:cBhvr>
                                      <p:to>
                                        <p:strVal val="visible"/>
                                      </p:to>
                                    </p:set>
                                    <p:anim calcmode="lin" valueType="num">
                                      <p:cBhvr additive="base">
                                        <p:cTn id="51" dur="500" fill="hold"/>
                                        <p:tgtEl>
                                          <p:spTgt spid="69637"/>
                                        </p:tgtEl>
                                        <p:attrNameLst>
                                          <p:attrName>ppt_x</p:attrName>
                                        </p:attrNameLst>
                                      </p:cBhvr>
                                      <p:tavLst>
                                        <p:tav tm="0">
                                          <p:val>
                                            <p:strVal val="0-#ppt_w/2"/>
                                          </p:val>
                                        </p:tav>
                                        <p:tav tm="100000">
                                          <p:val>
                                            <p:strVal val="#ppt_x"/>
                                          </p:val>
                                        </p:tav>
                                      </p:tavLst>
                                    </p:anim>
                                    <p:anim calcmode="lin" valueType="num">
                                      <p:cBhvr additive="base">
                                        <p:cTn id="52" dur="500" fill="hold"/>
                                        <p:tgtEl>
                                          <p:spTgt spid="69637"/>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1500"/>
                            </p:stCondLst>
                            <p:childTnLst>
                              <p:par>
                                <p:cTn id="54" presetID="2" presetClass="entr" presetSubtype="6" fill="hold" nodeType="afterEffect">
                                  <p:stCondLst>
                                    <p:cond delay="600"/>
                                  </p:stCondLst>
                                  <p:childTnLst>
                                    <p:set>
                                      <p:cBhvr>
                                        <p:cTn id="55" dur="1" fill="hold">
                                          <p:stCondLst>
                                            <p:cond delay="0"/>
                                          </p:stCondLst>
                                        </p:cTn>
                                        <p:tgtEl>
                                          <p:spTgt spid="69636"/>
                                        </p:tgtEl>
                                        <p:attrNameLst>
                                          <p:attrName>style.visibility</p:attrName>
                                        </p:attrNameLst>
                                      </p:cBhvr>
                                      <p:to>
                                        <p:strVal val="visible"/>
                                      </p:to>
                                    </p:set>
                                    <p:anim calcmode="lin" valueType="num">
                                      <p:cBhvr additive="base">
                                        <p:cTn id="56" dur="500" fill="hold"/>
                                        <p:tgtEl>
                                          <p:spTgt spid="69636"/>
                                        </p:tgtEl>
                                        <p:attrNameLst>
                                          <p:attrName>ppt_x</p:attrName>
                                        </p:attrNameLst>
                                      </p:cBhvr>
                                      <p:tavLst>
                                        <p:tav tm="0">
                                          <p:val>
                                            <p:strVal val="1+#ppt_w/2"/>
                                          </p:val>
                                        </p:tav>
                                        <p:tav tm="100000">
                                          <p:val>
                                            <p:strVal val="#ppt_x"/>
                                          </p:val>
                                        </p:tav>
                                      </p:tavLst>
                                    </p:anim>
                                    <p:anim calcmode="lin" valueType="num">
                                      <p:cBhvr additive="base">
                                        <p:cTn id="57" dur="500" fill="hold"/>
                                        <p:tgtEl>
                                          <p:spTgt spid="696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27651" name="Rectangle 2"/>
          <p:cNvSpPr>
            <a:spLocks noGrp="1" noChangeArrowheads="1"/>
          </p:cNvSpPr>
          <p:nvPr>
            <p:ph type="title"/>
          </p:nvPr>
        </p:nvSpPr>
        <p:spPr>
          <a:noFill/>
        </p:spPr>
        <p:txBody>
          <a:bodyPr lIns="92075" tIns="46038" rIns="92075" bIns="46038" anchor="t"/>
          <a:lstStyle/>
          <a:p>
            <a:r>
              <a:rPr lang="en-US" altLang="en-US" dirty="0" smtClean="0"/>
              <a:t>Which False </a:t>
            </a:r>
            <a:r>
              <a:rPr lang="en-US" altLang="en-US" dirty="0" smtClean="0"/>
              <a:t>Alarm </a:t>
            </a:r>
            <a:r>
              <a:rPr lang="en-US" altLang="en-US" dirty="0" smtClean="0"/>
              <a:t>Problems Do We Fix First?</a:t>
            </a:r>
          </a:p>
        </p:txBody>
      </p:sp>
      <p:graphicFrame>
        <p:nvGraphicFramePr>
          <p:cNvPr id="66563" name="Object 3"/>
          <p:cNvGraphicFramePr>
            <a:graphicFrameLocks/>
          </p:cNvGraphicFramePr>
          <p:nvPr>
            <p:ph type="chart" idx="1"/>
            <p:extLst>
              <p:ext uri="{D42A27DB-BD31-4B8C-83A1-F6EECF244321}">
                <p14:modId xmlns:p14="http://schemas.microsoft.com/office/powerpoint/2010/main" val="4164556246"/>
              </p:ext>
            </p:extLst>
          </p:nvPr>
        </p:nvGraphicFramePr>
        <p:xfrm>
          <a:off x="681038" y="1876097"/>
          <a:ext cx="7978775" cy="4284991"/>
        </p:xfrm>
        <a:graphic>
          <a:graphicData uri="http://schemas.openxmlformats.org/presentationml/2006/ole">
            <mc:AlternateContent xmlns:mc="http://schemas.openxmlformats.org/markup-compatibility/2006">
              <mc:Choice xmlns:v="urn:schemas-microsoft-com:vml" Requires="v">
                <p:oleObj spid="_x0000_s27661" name="Chart" r:id="rId4" imgW="8648914" imgH="4115250" progId="MSGraph.Chart.8">
                  <p:embed followColorScheme="full"/>
                </p:oleObj>
              </mc:Choice>
              <mc:Fallback>
                <p:oleObj name="Chart" r:id="rId4" imgW="8648914" imgH="411525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38" y="1876097"/>
                        <a:ext cx="7978775" cy="4284991"/>
                      </a:xfrm>
                      <a:prstGeom prst="rect">
                        <a:avLst/>
                      </a:prstGeom>
                      <a:solidFill>
                        <a:schemeClr val="hlink"/>
                      </a:solidFill>
                      <a:ln>
                        <a:noFill/>
                      </a:ln>
                      <a:effectLst/>
                    </p:spPr>
                  </p:pic>
                </p:oleObj>
              </mc:Fallback>
            </mc:AlternateContent>
          </a:graphicData>
        </a:graphic>
      </p:graphicFrame>
      <p:sp>
        <p:nvSpPr>
          <p:cNvPr id="27653" name="Rectangle 4"/>
          <p:cNvSpPr>
            <a:spLocks noChangeArrowheads="1"/>
          </p:cNvSpPr>
          <p:nvPr/>
        </p:nvSpPr>
        <p:spPr bwMode="auto">
          <a:xfrm>
            <a:off x="4419600" y="6324600"/>
            <a:ext cx="4029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a:latin typeface="Arial" charset="0"/>
              </a:rPr>
              <a:t>National Study of False Alarms- SIA-STAT- 1994</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6563">
                                            <p:oleChartEl type="gridLegend"/>
                                          </p:spTgt>
                                        </p:tgtEl>
                                        <p:attrNameLst>
                                          <p:attrName>style.visibility</p:attrName>
                                        </p:attrNameLst>
                                      </p:cBhvr>
                                      <p:to>
                                        <p:strVal val="visible"/>
                                      </p:to>
                                    </p:set>
                                    <p:animEffect transition="in" filter="wipe(down)">
                                      <p:cBhvr>
                                        <p:cTn id="7" dur="500"/>
                                        <p:tgtEl>
                                          <p:spTgt spid="66563">
                                            <p:oleChartEl type="gridLegend"/>
                                          </p:spTgt>
                                        </p:tgtEl>
                                      </p:cBhvr>
                                    </p:animEffect>
                                  </p:childTnLst>
                                </p:cTn>
                              </p:par>
                            </p:childTnLst>
                          </p:cTn>
                        </p:par>
                        <p:par>
                          <p:cTn id="8" fill="hold" nodeType="afterGroup">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66563">
                                            <p:oleChartEl type="ptInCategory" lvl="1"/>
                                          </p:spTgt>
                                        </p:tgtEl>
                                        <p:attrNameLst>
                                          <p:attrName>style.visibility</p:attrName>
                                        </p:attrNameLst>
                                      </p:cBhvr>
                                      <p:to>
                                        <p:strVal val="visible"/>
                                      </p:to>
                                    </p:set>
                                    <p:animEffect transition="in" filter="wipe(down)">
                                      <p:cBhvr>
                                        <p:cTn id="11" dur="500"/>
                                        <p:tgtEl>
                                          <p:spTgt spid="66563">
                                            <p:oleChartEl type="ptInCategory" lvl="1"/>
                                          </p:spTgt>
                                        </p:tgtEl>
                                      </p:cBhvr>
                                    </p:animEffect>
                                  </p:childTnLst>
                                </p:cTn>
                              </p:par>
                            </p:childTnLst>
                          </p:cTn>
                        </p:par>
                        <p:par>
                          <p:cTn id="12" fill="hold" nodeType="afterGroup">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66563">
                                            <p:oleChartEl type="ptInCategory" lvl="2"/>
                                          </p:spTgt>
                                        </p:tgtEl>
                                        <p:attrNameLst>
                                          <p:attrName>style.visibility</p:attrName>
                                        </p:attrNameLst>
                                      </p:cBhvr>
                                      <p:to>
                                        <p:strVal val="visible"/>
                                      </p:to>
                                    </p:set>
                                    <p:animEffect transition="in" filter="wipe(down)">
                                      <p:cBhvr>
                                        <p:cTn id="15" dur="500"/>
                                        <p:tgtEl>
                                          <p:spTgt spid="66563">
                                            <p:oleChartEl type="ptInCategory" lvl="2"/>
                                          </p:spTgt>
                                        </p:tgtEl>
                                      </p:cBhvr>
                                    </p:animEffect>
                                  </p:childTnLst>
                                </p:cTn>
                              </p:par>
                            </p:childTnLst>
                          </p:cTn>
                        </p:par>
                        <p:par>
                          <p:cTn id="16" fill="hold" nodeType="afterGroup">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66563">
                                            <p:oleChartEl type="ptInCategory" lvl="3"/>
                                          </p:spTgt>
                                        </p:tgtEl>
                                        <p:attrNameLst>
                                          <p:attrName>style.visibility</p:attrName>
                                        </p:attrNameLst>
                                      </p:cBhvr>
                                      <p:to>
                                        <p:strVal val="visible"/>
                                      </p:to>
                                    </p:set>
                                    <p:animEffect transition="in" filter="wipe(down)">
                                      <p:cBhvr>
                                        <p:cTn id="19" dur="500"/>
                                        <p:tgtEl>
                                          <p:spTgt spid="66563">
                                            <p:oleChartEl type="ptInCategory" lvl="3"/>
                                          </p:spTgt>
                                        </p:tgtEl>
                                      </p:cBhvr>
                                    </p:animEffect>
                                  </p:childTnLst>
                                </p:cTn>
                              </p:par>
                            </p:childTnLst>
                          </p:cTn>
                        </p:par>
                        <p:par>
                          <p:cTn id="20" fill="hold" nodeType="afterGroup">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66563">
                                            <p:oleChartEl type="ptInCategory" lvl="4"/>
                                          </p:spTgt>
                                        </p:tgtEl>
                                        <p:attrNameLst>
                                          <p:attrName>style.visibility</p:attrName>
                                        </p:attrNameLst>
                                      </p:cBhvr>
                                      <p:to>
                                        <p:strVal val="visible"/>
                                      </p:to>
                                    </p:set>
                                    <p:animEffect transition="in" filter="wipe(down)">
                                      <p:cBhvr>
                                        <p:cTn id="23" dur="500"/>
                                        <p:tgtEl>
                                          <p:spTgt spid="66563">
                                            <p:oleChartEl type="ptInCategory" lvl="4"/>
                                          </p:spTgt>
                                        </p:tgtEl>
                                      </p:cBhvr>
                                    </p:animEffect>
                                  </p:childTnLst>
                                </p:cTn>
                              </p:par>
                            </p:childTnLst>
                          </p:cTn>
                        </p:par>
                        <p:par>
                          <p:cTn id="24" fill="hold" nodeType="afterGroup">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66563">
                                            <p:oleChartEl type="ptInCategory" lvl="5"/>
                                          </p:spTgt>
                                        </p:tgtEl>
                                        <p:attrNameLst>
                                          <p:attrName>style.visibility</p:attrName>
                                        </p:attrNameLst>
                                      </p:cBhvr>
                                      <p:to>
                                        <p:strVal val="visible"/>
                                      </p:to>
                                    </p:set>
                                    <p:animEffect transition="in" filter="wipe(down)">
                                      <p:cBhvr>
                                        <p:cTn id="27" dur="500"/>
                                        <p:tgtEl>
                                          <p:spTgt spid="66563">
                                            <p:oleChartEl type="ptInCategory" lvl="5"/>
                                          </p:spTgt>
                                        </p:tgtEl>
                                      </p:cBhvr>
                                    </p:animEffect>
                                  </p:childTnLst>
                                </p:cTn>
                              </p:par>
                            </p:childTnLst>
                          </p:cTn>
                        </p:par>
                        <p:par>
                          <p:cTn id="28" fill="hold" nodeType="afterGroup">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66563">
                                            <p:oleChartEl type="ptInCategory" lvl="6"/>
                                          </p:spTgt>
                                        </p:tgtEl>
                                        <p:attrNameLst>
                                          <p:attrName>style.visibility</p:attrName>
                                        </p:attrNameLst>
                                      </p:cBhvr>
                                      <p:to>
                                        <p:strVal val="visible"/>
                                      </p:to>
                                    </p:set>
                                    <p:animEffect transition="in" filter="wipe(down)">
                                      <p:cBhvr>
                                        <p:cTn id="31" dur="500"/>
                                        <p:tgtEl>
                                          <p:spTgt spid="66563">
                                            <p:oleChartEl type="ptInCategory" lvl="6"/>
                                          </p:spTgt>
                                        </p:tgtEl>
                                      </p:cBhvr>
                                    </p:animEffect>
                                  </p:childTnLst>
                                </p:cTn>
                              </p:par>
                            </p:childTnLst>
                          </p:cTn>
                        </p:par>
                        <p:par>
                          <p:cTn id="32" fill="hold" nodeType="afterGroup">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66563">
                                            <p:oleChartEl type="ptInCategory" lvl="7"/>
                                          </p:spTgt>
                                        </p:tgtEl>
                                        <p:attrNameLst>
                                          <p:attrName>style.visibility</p:attrName>
                                        </p:attrNameLst>
                                      </p:cBhvr>
                                      <p:to>
                                        <p:strVal val="visible"/>
                                      </p:to>
                                    </p:set>
                                    <p:animEffect transition="in" filter="wipe(down)">
                                      <p:cBhvr>
                                        <p:cTn id="35" dur="500"/>
                                        <p:tgtEl>
                                          <p:spTgt spid="66563">
                                            <p:oleChartEl type="ptInCategory" lvl="7"/>
                                          </p:spTgt>
                                        </p:tgtEl>
                                      </p:cBhvr>
                                    </p:animEffect>
                                  </p:childTnLst>
                                </p:cTn>
                              </p:par>
                            </p:childTnLst>
                          </p:cTn>
                        </p:par>
                        <p:par>
                          <p:cTn id="36" fill="hold" nodeType="afterGroup">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66563">
                                            <p:oleChartEl type="ptInCategory" lvl="8"/>
                                          </p:spTgt>
                                        </p:tgtEl>
                                        <p:attrNameLst>
                                          <p:attrName>style.visibility</p:attrName>
                                        </p:attrNameLst>
                                      </p:cBhvr>
                                      <p:to>
                                        <p:strVal val="visible"/>
                                      </p:to>
                                    </p:set>
                                    <p:animEffect transition="in" filter="wipe(down)">
                                      <p:cBhvr>
                                        <p:cTn id="39" dur="500"/>
                                        <p:tgtEl>
                                          <p:spTgt spid="66563">
                                            <p:oleChartEl type="ptInCategory" lvl="8"/>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6563" grpId="0" bld="categoryEl"/>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hlink"/>
        </a:solidFill>
        <a:effectLst/>
      </p:bgPr>
    </p:bg>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28675" name="Rectangle 2"/>
          <p:cNvSpPr>
            <a:spLocks noGrp="1" noChangeArrowheads="1"/>
          </p:cNvSpPr>
          <p:nvPr>
            <p:ph type="title"/>
          </p:nvPr>
        </p:nvSpPr>
        <p:spPr/>
        <p:txBody>
          <a:bodyPr/>
          <a:lstStyle/>
          <a:p>
            <a:r>
              <a:rPr lang="en-US" altLang="en-US" dirty="0" smtClean="0"/>
              <a:t>What can YOU do to Reduce False Dispatches</a:t>
            </a:r>
          </a:p>
        </p:txBody>
      </p:sp>
      <p:sp>
        <p:nvSpPr>
          <p:cNvPr id="67587" name="Rectangle 3"/>
          <p:cNvSpPr>
            <a:spLocks noGrp="1" noChangeArrowheads="1"/>
          </p:cNvSpPr>
          <p:nvPr>
            <p:ph type="body" idx="1"/>
          </p:nvPr>
        </p:nvSpPr>
        <p:spPr/>
        <p:txBody>
          <a:bodyPr/>
          <a:lstStyle/>
          <a:p>
            <a:pPr>
              <a:spcBef>
                <a:spcPts val="1200"/>
              </a:spcBef>
              <a:spcAft>
                <a:spcPts val="1200"/>
              </a:spcAft>
            </a:pPr>
            <a:r>
              <a:rPr lang="en-US" altLang="en-US" sz="3600" dirty="0" smtClean="0"/>
              <a:t>Understand how your system </a:t>
            </a:r>
            <a:r>
              <a:rPr lang="en-US" altLang="en-US" sz="3600" dirty="0" smtClean="0"/>
              <a:t>works</a:t>
            </a:r>
            <a:endParaRPr lang="en-US" altLang="en-US" sz="3600" dirty="0" smtClean="0"/>
          </a:p>
          <a:p>
            <a:pPr>
              <a:spcBef>
                <a:spcPts val="1200"/>
              </a:spcBef>
              <a:spcAft>
                <a:spcPts val="1200"/>
              </a:spcAft>
            </a:pPr>
            <a:r>
              <a:rPr lang="en-US" altLang="en-US" sz="3600" dirty="0" smtClean="0"/>
              <a:t>Lock &amp; secure all doors &amp; </a:t>
            </a:r>
            <a:r>
              <a:rPr lang="en-US" altLang="en-US" sz="3600" dirty="0" smtClean="0"/>
              <a:t>windows</a:t>
            </a:r>
            <a:endParaRPr lang="en-US" altLang="en-US" sz="3600" dirty="0" smtClean="0"/>
          </a:p>
          <a:p>
            <a:pPr>
              <a:spcBef>
                <a:spcPts val="1200"/>
              </a:spcBef>
              <a:spcAft>
                <a:spcPts val="1200"/>
              </a:spcAft>
            </a:pPr>
            <a:r>
              <a:rPr lang="en-US" altLang="en-US" sz="3600" dirty="0" smtClean="0"/>
              <a:t>Know cancellation </a:t>
            </a:r>
            <a:r>
              <a:rPr lang="en-US" altLang="en-US" sz="3600" dirty="0" smtClean="0"/>
              <a:t>code</a:t>
            </a:r>
            <a:endParaRPr lang="en-US" altLang="en-US" sz="3600" dirty="0" smtClean="0"/>
          </a:p>
          <a:p>
            <a:pPr>
              <a:spcBef>
                <a:spcPts val="1200"/>
              </a:spcBef>
              <a:spcAft>
                <a:spcPts val="1200"/>
              </a:spcAft>
            </a:pPr>
            <a:r>
              <a:rPr lang="en-US" altLang="en-US" sz="3600" dirty="0" smtClean="0"/>
              <a:t>Respond to activated alarm to meet </a:t>
            </a:r>
            <a:r>
              <a:rPr lang="en-US" altLang="en-US" sz="3600" dirty="0" smtClean="0"/>
              <a:t>officers</a:t>
            </a:r>
            <a:endParaRPr lang="en-US" altLang="en-US" sz="3600" dirty="0" smtClean="0"/>
          </a:p>
          <a:p>
            <a:endParaRPr lang="en-US" altLang="en-US" sz="3600" dirty="0" smtClean="0"/>
          </a:p>
          <a:p>
            <a:endParaRPr lang="en-US" altLang="en-US" sz="3600" dirty="0" smtClean="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barn(outVertical)">
                                      <p:cBhvr>
                                        <p:cTn id="7" dur="500"/>
                                        <p:tgtEl>
                                          <p:spTgt spid="67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barn(outVertical)">
                                      <p:cBhvr>
                                        <p:cTn id="12" dur="500"/>
                                        <p:tgtEl>
                                          <p:spTgt spid="675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barn(outVertical)">
                                      <p:cBhvr>
                                        <p:cTn id="17" dur="500"/>
                                        <p:tgtEl>
                                          <p:spTgt spid="675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67587">
                                            <p:txEl>
                                              <p:pRg st="3" end="3"/>
                                            </p:txEl>
                                          </p:spTgt>
                                        </p:tgtEl>
                                        <p:attrNameLst>
                                          <p:attrName>style.visibility</p:attrName>
                                        </p:attrNameLst>
                                      </p:cBhvr>
                                      <p:to>
                                        <p:strVal val="visible"/>
                                      </p:to>
                                    </p:set>
                                    <p:animEffect transition="in" filter="barn(outVertical)">
                                      <p:cBhvr>
                                        <p:cTn id="22" dur="500"/>
                                        <p:tgtEl>
                                          <p:spTgt spid="67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bldLvl="3"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hlink"/>
        </a:solidFill>
        <a:effectLst/>
      </p:bgPr>
    </p:bg>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29699" name="Rectangle 2"/>
          <p:cNvSpPr>
            <a:spLocks noGrp="1" noChangeArrowheads="1"/>
          </p:cNvSpPr>
          <p:nvPr>
            <p:ph type="title"/>
          </p:nvPr>
        </p:nvSpPr>
        <p:spPr/>
        <p:txBody>
          <a:bodyPr/>
          <a:lstStyle/>
          <a:p>
            <a:r>
              <a:rPr lang="en-US" altLang="en-US" dirty="0" smtClean="0"/>
              <a:t>What can YOU do to Reduce False Dispatches</a:t>
            </a:r>
          </a:p>
        </p:txBody>
      </p:sp>
      <p:sp>
        <p:nvSpPr>
          <p:cNvPr id="89091" name="Rectangle 3"/>
          <p:cNvSpPr>
            <a:spLocks noGrp="1" noChangeArrowheads="1"/>
          </p:cNvSpPr>
          <p:nvPr>
            <p:ph type="body" idx="1"/>
          </p:nvPr>
        </p:nvSpPr>
        <p:spPr>
          <a:xfrm>
            <a:off x="685800" y="1698625"/>
            <a:ext cx="7772400" cy="4629150"/>
          </a:xfrm>
        </p:spPr>
        <p:txBody>
          <a:bodyPr/>
          <a:lstStyle/>
          <a:p>
            <a:pPr>
              <a:lnSpc>
                <a:spcPct val="90000"/>
              </a:lnSpc>
              <a:buFontTx/>
              <a:buNone/>
            </a:pPr>
            <a:r>
              <a:rPr lang="en-US" altLang="en-US" b="1" u="sng" dirty="0" smtClean="0"/>
              <a:t>Call your alarm company and contact our Alarm Unit</a:t>
            </a:r>
            <a:r>
              <a:rPr lang="en-US" altLang="en-US" b="1" dirty="0" smtClean="0"/>
              <a:t>:</a:t>
            </a:r>
            <a:r>
              <a:rPr lang="en-US" altLang="en-US" dirty="0" smtClean="0"/>
              <a:t> </a:t>
            </a:r>
          </a:p>
          <a:p>
            <a:pPr>
              <a:lnSpc>
                <a:spcPct val="90000"/>
              </a:lnSpc>
              <a:buFontTx/>
              <a:buNone/>
            </a:pPr>
            <a:endParaRPr lang="en-US" altLang="en-US" sz="600" dirty="0" smtClean="0"/>
          </a:p>
          <a:p>
            <a:pPr lvl="1">
              <a:lnSpc>
                <a:spcPct val="90000"/>
              </a:lnSpc>
            </a:pPr>
            <a:r>
              <a:rPr lang="en-US" altLang="en-US" dirty="0" smtClean="0"/>
              <a:t>BEFORE you start any </a:t>
            </a:r>
            <a:r>
              <a:rPr lang="en-US" altLang="en-US" dirty="0" smtClean="0"/>
              <a:t>remodeling</a:t>
            </a:r>
            <a:endParaRPr lang="en-US" altLang="en-US" dirty="0" smtClean="0"/>
          </a:p>
          <a:p>
            <a:pPr lvl="1">
              <a:lnSpc>
                <a:spcPct val="90000"/>
              </a:lnSpc>
            </a:pPr>
            <a:r>
              <a:rPr lang="en-US" altLang="en-US" dirty="0" smtClean="0"/>
              <a:t>When you add or change a new authorized alarm user or emergency </a:t>
            </a:r>
            <a:r>
              <a:rPr lang="en-US" altLang="en-US" dirty="0" smtClean="0"/>
              <a:t>contact</a:t>
            </a:r>
            <a:endParaRPr lang="en-US" altLang="en-US" dirty="0" smtClean="0"/>
          </a:p>
          <a:p>
            <a:pPr lvl="1">
              <a:lnSpc>
                <a:spcPct val="90000"/>
              </a:lnSpc>
            </a:pPr>
            <a:r>
              <a:rPr lang="en-US" altLang="en-US" dirty="0" smtClean="0"/>
              <a:t>When you change your phone </a:t>
            </a:r>
            <a:r>
              <a:rPr lang="en-US" altLang="en-US" dirty="0" smtClean="0"/>
              <a:t>number</a:t>
            </a:r>
            <a:endParaRPr lang="en-US" altLang="en-US" dirty="0" smtClean="0"/>
          </a:p>
          <a:p>
            <a:pPr lvl="1">
              <a:lnSpc>
                <a:spcPct val="90000"/>
              </a:lnSpc>
            </a:pPr>
            <a:r>
              <a:rPr lang="en-US" altLang="en-US" dirty="0" smtClean="0"/>
              <a:t>When you add a pet to your </a:t>
            </a:r>
            <a:r>
              <a:rPr lang="en-US" altLang="en-US" dirty="0" smtClean="0"/>
              <a:t>home</a:t>
            </a:r>
            <a:endParaRPr lang="en-US" altLang="en-US" dirty="0" smtClean="0"/>
          </a:p>
          <a:p>
            <a:pPr lvl="1">
              <a:lnSpc>
                <a:spcPct val="90000"/>
              </a:lnSpc>
            </a:pPr>
            <a:r>
              <a:rPr lang="en-US" altLang="en-US" dirty="0" smtClean="0"/>
              <a:t>When you are </a:t>
            </a:r>
            <a:r>
              <a:rPr lang="en-US" altLang="en-US" dirty="0" smtClean="0"/>
              <a:t>moving</a:t>
            </a:r>
            <a:endParaRPr lang="en-US" altLang="en-US" dirty="0" smtClean="0"/>
          </a:p>
          <a:p>
            <a:pPr lvl="1">
              <a:lnSpc>
                <a:spcPct val="90000"/>
              </a:lnSpc>
            </a:pPr>
            <a:r>
              <a:rPr lang="en-US" altLang="en-US" dirty="0" smtClean="0"/>
              <a:t>When you have an unexplained false </a:t>
            </a:r>
            <a:r>
              <a:rPr lang="en-US" altLang="en-US" dirty="0" smtClean="0"/>
              <a:t>alarm</a:t>
            </a:r>
            <a:endParaRPr lang="en-US" altLang="en-US" dirty="0" smtClean="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barn(outVertical)">
                                      <p:cBhvr>
                                        <p:cTn id="7" dur="5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9091">
                                            <p:txEl>
                                              <p:pRg st="2" end="2"/>
                                            </p:txEl>
                                          </p:spTgt>
                                        </p:tgtEl>
                                        <p:attrNameLst>
                                          <p:attrName>style.visibility</p:attrName>
                                        </p:attrNameLst>
                                      </p:cBhvr>
                                      <p:to>
                                        <p:strVal val="visible"/>
                                      </p:to>
                                    </p:set>
                                    <p:animEffect transition="in" filter="barn(outVertical)">
                                      <p:cBhvr>
                                        <p:cTn id="12" dur="500"/>
                                        <p:tgtEl>
                                          <p:spTgt spid="890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89091">
                                            <p:txEl>
                                              <p:pRg st="3" end="3"/>
                                            </p:txEl>
                                          </p:spTgt>
                                        </p:tgtEl>
                                        <p:attrNameLst>
                                          <p:attrName>style.visibility</p:attrName>
                                        </p:attrNameLst>
                                      </p:cBhvr>
                                      <p:to>
                                        <p:strVal val="visible"/>
                                      </p:to>
                                    </p:set>
                                    <p:animEffect transition="in" filter="barn(outVertical)">
                                      <p:cBhvr>
                                        <p:cTn id="17" dur="500"/>
                                        <p:tgtEl>
                                          <p:spTgt spid="890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89091">
                                            <p:txEl>
                                              <p:pRg st="4" end="4"/>
                                            </p:txEl>
                                          </p:spTgt>
                                        </p:tgtEl>
                                        <p:attrNameLst>
                                          <p:attrName>style.visibility</p:attrName>
                                        </p:attrNameLst>
                                      </p:cBhvr>
                                      <p:to>
                                        <p:strVal val="visible"/>
                                      </p:to>
                                    </p:set>
                                    <p:animEffect transition="in" filter="barn(outVertical)">
                                      <p:cBhvr>
                                        <p:cTn id="22" dur="500"/>
                                        <p:tgtEl>
                                          <p:spTgt spid="8909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89091">
                                            <p:txEl>
                                              <p:pRg st="5" end="5"/>
                                            </p:txEl>
                                          </p:spTgt>
                                        </p:tgtEl>
                                        <p:attrNameLst>
                                          <p:attrName>style.visibility</p:attrName>
                                        </p:attrNameLst>
                                      </p:cBhvr>
                                      <p:to>
                                        <p:strVal val="visible"/>
                                      </p:to>
                                    </p:set>
                                    <p:animEffect transition="in" filter="barn(outVertical)">
                                      <p:cBhvr>
                                        <p:cTn id="27" dur="500"/>
                                        <p:tgtEl>
                                          <p:spTgt spid="8909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89091">
                                            <p:txEl>
                                              <p:pRg st="6" end="6"/>
                                            </p:txEl>
                                          </p:spTgt>
                                        </p:tgtEl>
                                        <p:attrNameLst>
                                          <p:attrName>style.visibility</p:attrName>
                                        </p:attrNameLst>
                                      </p:cBhvr>
                                      <p:to>
                                        <p:strVal val="visible"/>
                                      </p:to>
                                    </p:set>
                                    <p:animEffect transition="in" filter="barn(outVertical)">
                                      <p:cBhvr>
                                        <p:cTn id="32" dur="500"/>
                                        <p:tgtEl>
                                          <p:spTgt spid="8909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89091">
                                            <p:txEl>
                                              <p:pRg st="7" end="7"/>
                                            </p:txEl>
                                          </p:spTgt>
                                        </p:tgtEl>
                                        <p:attrNameLst>
                                          <p:attrName>style.visibility</p:attrName>
                                        </p:attrNameLst>
                                      </p:cBhvr>
                                      <p:to>
                                        <p:strVal val="visible"/>
                                      </p:to>
                                    </p:set>
                                    <p:animEffect transition="in" filter="barn(outVertical)">
                                      <p:cBhvr>
                                        <p:cTn id="37" dur="500"/>
                                        <p:tgtEl>
                                          <p:spTgt spid="890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bldLvl="3"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hlink"/>
        </a:solidFill>
        <a:effectLst/>
      </p:bgPr>
    </p:bg>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30723" name="Rectangle 2"/>
          <p:cNvSpPr>
            <a:spLocks noGrp="1" noChangeArrowheads="1"/>
          </p:cNvSpPr>
          <p:nvPr>
            <p:ph type="title"/>
          </p:nvPr>
        </p:nvSpPr>
        <p:spPr/>
        <p:txBody>
          <a:bodyPr/>
          <a:lstStyle/>
          <a:p>
            <a:r>
              <a:rPr lang="en-US" altLang="en-US" dirty="0" smtClean="0"/>
              <a:t>What can YOU do to Reduce False Dispatches</a:t>
            </a:r>
          </a:p>
        </p:txBody>
      </p:sp>
      <p:sp>
        <p:nvSpPr>
          <p:cNvPr id="88067" name="Rectangle 3"/>
          <p:cNvSpPr>
            <a:spLocks noGrp="1" noChangeArrowheads="1"/>
          </p:cNvSpPr>
          <p:nvPr>
            <p:ph type="body" idx="1"/>
          </p:nvPr>
        </p:nvSpPr>
        <p:spPr/>
        <p:txBody>
          <a:bodyPr/>
          <a:lstStyle/>
          <a:p>
            <a:pPr algn="ctr">
              <a:buFontTx/>
              <a:buNone/>
            </a:pPr>
            <a:r>
              <a:rPr lang="en-US" altLang="en-US" sz="3600" b="1" i="1" u="sng" dirty="0" smtClean="0"/>
              <a:t>Train ALL alarm users</a:t>
            </a:r>
            <a:r>
              <a:rPr lang="en-US" altLang="en-US" dirty="0" smtClean="0"/>
              <a:t> </a:t>
            </a:r>
          </a:p>
          <a:p>
            <a:pPr lvl="1"/>
            <a:endParaRPr lang="en-US" altLang="en-US" sz="1600" dirty="0" smtClean="0"/>
          </a:p>
          <a:p>
            <a:pPr lvl="1"/>
            <a:r>
              <a:rPr lang="en-US" altLang="en-US" sz="3200" dirty="0" smtClean="0"/>
              <a:t>Everyone who has a key needs to know how to use your system</a:t>
            </a:r>
          </a:p>
          <a:p>
            <a:pPr lvl="1"/>
            <a:r>
              <a:rPr lang="en-US" altLang="en-US" sz="3200" dirty="0" smtClean="0"/>
              <a:t>Includes housekeepers, guests, realtors, neighbors, relatives, etc. Anyone who may stay at your home while you are not </a:t>
            </a:r>
            <a:r>
              <a:rPr lang="en-US" altLang="en-US" sz="3200" dirty="0" smtClean="0"/>
              <a:t>there</a:t>
            </a:r>
            <a:endParaRPr lang="en-US" altLang="en-US" dirty="0" smtClean="0"/>
          </a:p>
          <a:p>
            <a:pPr lvl="1"/>
            <a:endParaRPr lang="en-US" altLang="en-US" dirty="0" smtClean="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barn(outVertical)">
                                      <p:cBhvr>
                                        <p:cTn id="7" dur="500"/>
                                        <p:tgtEl>
                                          <p:spTgt spid="8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8067">
                                            <p:txEl>
                                              <p:pRg st="2" end="2"/>
                                            </p:txEl>
                                          </p:spTgt>
                                        </p:tgtEl>
                                        <p:attrNameLst>
                                          <p:attrName>style.visibility</p:attrName>
                                        </p:attrNameLst>
                                      </p:cBhvr>
                                      <p:to>
                                        <p:strVal val="visible"/>
                                      </p:to>
                                    </p:set>
                                    <p:animEffect transition="in" filter="barn(outVertical)">
                                      <p:cBhvr>
                                        <p:cTn id="12" dur="500"/>
                                        <p:tgtEl>
                                          <p:spTgt spid="880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88067">
                                            <p:txEl>
                                              <p:pRg st="3" end="3"/>
                                            </p:txEl>
                                          </p:spTgt>
                                        </p:tgtEl>
                                        <p:attrNameLst>
                                          <p:attrName>style.visibility</p:attrName>
                                        </p:attrNameLst>
                                      </p:cBhvr>
                                      <p:to>
                                        <p:strVal val="visible"/>
                                      </p:to>
                                    </p:set>
                                    <p:animEffect transition="in" filter="barn(outVertical)">
                                      <p:cBhvr>
                                        <p:cTn id="17" dur="500"/>
                                        <p:tgtEl>
                                          <p:spTgt spid="880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bldLvl="3"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31747" name="Rectangle 11"/>
          <p:cNvSpPr>
            <a:spLocks noGrp="1" noChangeArrowheads="1"/>
          </p:cNvSpPr>
          <p:nvPr>
            <p:ph type="title"/>
          </p:nvPr>
        </p:nvSpPr>
        <p:spPr/>
        <p:txBody>
          <a:bodyPr/>
          <a:lstStyle/>
          <a:p>
            <a:r>
              <a:rPr lang="en-US" altLang="en-US" dirty="0" smtClean="0"/>
              <a:t>What can YOU do to Reduce False Dispatches</a:t>
            </a:r>
          </a:p>
        </p:txBody>
      </p:sp>
      <p:sp>
        <p:nvSpPr>
          <p:cNvPr id="31748" name="Rectangle 12"/>
          <p:cNvSpPr>
            <a:spLocks noGrp="1" noChangeArrowheads="1"/>
          </p:cNvSpPr>
          <p:nvPr>
            <p:ph type="body" idx="1"/>
          </p:nvPr>
        </p:nvSpPr>
        <p:spPr/>
        <p:txBody>
          <a:bodyPr/>
          <a:lstStyle/>
          <a:p>
            <a:pPr algn="ctr">
              <a:spcAft>
                <a:spcPts val="2400"/>
              </a:spcAft>
              <a:buFontTx/>
              <a:buNone/>
            </a:pPr>
            <a:r>
              <a:rPr lang="en-US" altLang="en-US" sz="4000" b="1" i="1" u="sng" dirty="0" smtClean="0"/>
              <a:t>Re-Entering</a:t>
            </a:r>
            <a:r>
              <a:rPr lang="en-US" altLang="en-US" dirty="0" smtClean="0"/>
              <a:t> </a:t>
            </a:r>
          </a:p>
          <a:p>
            <a:pPr marL="0" indent="0" algn="ctr">
              <a:spcAft>
                <a:spcPts val="1200"/>
              </a:spcAft>
              <a:buNone/>
            </a:pPr>
            <a:r>
              <a:rPr lang="en-US" altLang="en-US" dirty="0" smtClean="0"/>
              <a:t>If </a:t>
            </a:r>
            <a:r>
              <a:rPr lang="en-US" altLang="en-US" dirty="0" smtClean="0"/>
              <a:t>you re-enter your premises because you've forgotten something, turn off the alarm &amp; re-set it when you leave again</a:t>
            </a:r>
            <a:r>
              <a:rPr lang="en-US" altLang="en-US" dirty="0" smtClean="0"/>
              <a:t>.</a:t>
            </a:r>
          </a:p>
          <a:p>
            <a:pPr marL="0" indent="0" algn="ctr">
              <a:buNone/>
            </a:pPr>
            <a:r>
              <a:rPr lang="en-US" altLang="en-US" i="1" dirty="0" smtClean="0"/>
              <a:t>Do </a:t>
            </a:r>
            <a:r>
              <a:rPr lang="en-US" altLang="en-US" i="1" dirty="0" smtClean="0"/>
              <a:t>this even if you think it will only be a few seconds!</a:t>
            </a: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32771" name="Rectangle 8"/>
          <p:cNvSpPr>
            <a:spLocks noGrp="1" noChangeArrowheads="1"/>
          </p:cNvSpPr>
          <p:nvPr>
            <p:ph type="title"/>
          </p:nvPr>
        </p:nvSpPr>
        <p:spPr/>
        <p:txBody>
          <a:bodyPr/>
          <a:lstStyle/>
          <a:p>
            <a:r>
              <a:rPr lang="en-US" altLang="en-US" dirty="0" smtClean="0"/>
              <a:t>What can YOU do to Reduce False Dispatches</a:t>
            </a:r>
          </a:p>
        </p:txBody>
      </p:sp>
      <p:sp>
        <p:nvSpPr>
          <p:cNvPr id="32772" name="Rectangle 9"/>
          <p:cNvSpPr>
            <a:spLocks noGrp="1" noChangeArrowheads="1"/>
          </p:cNvSpPr>
          <p:nvPr>
            <p:ph type="body" idx="1"/>
          </p:nvPr>
        </p:nvSpPr>
        <p:spPr/>
        <p:txBody>
          <a:bodyPr/>
          <a:lstStyle/>
          <a:p>
            <a:pPr algn="ctr">
              <a:buFontTx/>
              <a:buNone/>
            </a:pPr>
            <a:r>
              <a:rPr lang="en-US" altLang="en-US" sz="4000" b="1" i="1" u="sng" dirty="0" smtClean="0"/>
              <a:t>Canceling Alarms</a:t>
            </a:r>
            <a:r>
              <a:rPr lang="en-US" altLang="en-US" dirty="0" smtClean="0"/>
              <a:t> </a:t>
            </a:r>
          </a:p>
          <a:p>
            <a:pPr algn="ctr">
              <a:buFontTx/>
              <a:buNone/>
            </a:pPr>
            <a:endParaRPr lang="en-US" altLang="en-US" sz="2400" dirty="0" smtClean="0"/>
          </a:p>
          <a:p>
            <a:r>
              <a:rPr lang="en-US" altLang="en-US" dirty="0" smtClean="0"/>
              <a:t>If you accidentally set off an alarm make sure all phones are on the hook and wait for your alarm company to call you back, OR</a:t>
            </a:r>
          </a:p>
          <a:p>
            <a:r>
              <a:rPr lang="en-US" altLang="en-US" dirty="0" smtClean="0"/>
              <a:t>Follow your alarm company's instructions for canceling an alarm signal</a:t>
            </a: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33795" name="Rectangle 7"/>
          <p:cNvSpPr>
            <a:spLocks noGrp="1" noChangeArrowheads="1"/>
          </p:cNvSpPr>
          <p:nvPr>
            <p:ph type="title"/>
          </p:nvPr>
        </p:nvSpPr>
        <p:spPr/>
        <p:txBody>
          <a:bodyPr/>
          <a:lstStyle/>
          <a:p>
            <a:r>
              <a:rPr lang="en-US" altLang="en-US" dirty="0" smtClean="0"/>
              <a:t>What can YOU do to Reduce False Dispatches</a:t>
            </a:r>
          </a:p>
        </p:txBody>
      </p:sp>
      <p:sp>
        <p:nvSpPr>
          <p:cNvPr id="33796" name="Rectangle 8"/>
          <p:cNvSpPr>
            <a:spLocks noGrp="1" noChangeArrowheads="1"/>
          </p:cNvSpPr>
          <p:nvPr>
            <p:ph type="body" idx="1"/>
          </p:nvPr>
        </p:nvSpPr>
        <p:spPr/>
        <p:txBody>
          <a:bodyPr/>
          <a:lstStyle/>
          <a:p>
            <a:pPr algn="ctr">
              <a:buFontTx/>
              <a:buNone/>
            </a:pPr>
            <a:r>
              <a:rPr lang="en-US" altLang="en-US" sz="4000" b="1" i="1" u="sng" dirty="0" smtClean="0"/>
              <a:t>Bypassing Zones</a:t>
            </a:r>
          </a:p>
          <a:p>
            <a:pPr algn="ctr">
              <a:buFontTx/>
              <a:buNone/>
            </a:pPr>
            <a:endParaRPr lang="en-US" altLang="en-US" sz="2400" dirty="0" smtClean="0"/>
          </a:p>
          <a:p>
            <a:r>
              <a:rPr lang="en-US" altLang="en-US" dirty="0" smtClean="0"/>
              <a:t>Know how to "bypass"(shut off) the motion detector when you are at home</a:t>
            </a:r>
          </a:p>
          <a:p>
            <a:r>
              <a:rPr lang="en-US" altLang="en-US" dirty="0" smtClean="0"/>
              <a:t>Know how to shut off a malfunctioning component ("zone") until repair is completed</a:t>
            </a: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hlink"/>
        </a:solidFill>
        <a:effectLst/>
      </p:bgPr>
    </p:bg>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34819" name="Rectangle 2"/>
          <p:cNvSpPr>
            <a:spLocks noGrp="1" noChangeArrowheads="1"/>
          </p:cNvSpPr>
          <p:nvPr>
            <p:ph type="title"/>
          </p:nvPr>
        </p:nvSpPr>
        <p:spPr/>
        <p:txBody>
          <a:bodyPr/>
          <a:lstStyle/>
          <a:p>
            <a:r>
              <a:rPr lang="en-US" altLang="en-US" dirty="0" smtClean="0"/>
              <a:t>What can YOU do to Reduce False Dispatches</a:t>
            </a:r>
          </a:p>
        </p:txBody>
      </p:sp>
      <p:sp>
        <p:nvSpPr>
          <p:cNvPr id="68611" name="Rectangle 3"/>
          <p:cNvSpPr>
            <a:spLocks noGrp="1" noChangeArrowheads="1"/>
          </p:cNvSpPr>
          <p:nvPr>
            <p:ph type="body" idx="1"/>
          </p:nvPr>
        </p:nvSpPr>
        <p:spPr/>
        <p:txBody>
          <a:bodyPr/>
          <a:lstStyle/>
          <a:p>
            <a:pPr algn="ctr">
              <a:lnSpc>
                <a:spcPct val="90000"/>
              </a:lnSpc>
              <a:buFontTx/>
              <a:buNone/>
            </a:pPr>
            <a:r>
              <a:rPr lang="en-US" altLang="en-US" b="1" i="1" u="sng" dirty="0" smtClean="0">
                <a:latin typeface="Arial" charset="0"/>
              </a:rPr>
              <a:t>Inspect The Alarm System</a:t>
            </a:r>
          </a:p>
          <a:p>
            <a:pPr algn="ctr">
              <a:lnSpc>
                <a:spcPct val="90000"/>
              </a:lnSpc>
              <a:buFontTx/>
              <a:buNone/>
            </a:pPr>
            <a:endParaRPr lang="en-US" altLang="en-US" sz="1800" dirty="0" smtClean="0"/>
          </a:p>
          <a:p>
            <a:pPr>
              <a:lnSpc>
                <a:spcPct val="90000"/>
              </a:lnSpc>
              <a:buClr>
                <a:srgbClr val="000000"/>
              </a:buClr>
              <a:buSzPct val="46000"/>
              <a:buFont typeface="Monotype Sorts" pitchFamily="2" charset="2"/>
              <a:buChar char="n"/>
            </a:pPr>
            <a:endParaRPr lang="en-US" altLang="en-US" sz="500" dirty="0" smtClean="0"/>
          </a:p>
          <a:p>
            <a:pPr>
              <a:lnSpc>
                <a:spcPct val="90000"/>
              </a:lnSpc>
              <a:buClr>
                <a:srgbClr val="000000"/>
              </a:buClr>
              <a:buSzPct val="46000"/>
              <a:buFont typeface="Monotype Sorts" pitchFamily="2" charset="2"/>
              <a:buChar char="n"/>
            </a:pPr>
            <a:r>
              <a:rPr lang="en-US" altLang="en-US" sz="2800" dirty="0" smtClean="0">
                <a:solidFill>
                  <a:srgbClr val="000000"/>
                </a:solidFill>
              </a:rPr>
              <a:t>Follow your alarm company's instructions on testing the system regularly - don't test it by intentionally setting it </a:t>
            </a:r>
            <a:r>
              <a:rPr lang="en-US" altLang="en-US" sz="2800" dirty="0" smtClean="0">
                <a:solidFill>
                  <a:srgbClr val="000000"/>
                </a:solidFill>
              </a:rPr>
              <a:t>off</a:t>
            </a:r>
            <a:endParaRPr lang="en-US" altLang="en-US" sz="2800" dirty="0" smtClean="0">
              <a:solidFill>
                <a:srgbClr val="000000"/>
              </a:solidFill>
            </a:endParaRPr>
          </a:p>
          <a:p>
            <a:pPr>
              <a:lnSpc>
                <a:spcPct val="90000"/>
              </a:lnSpc>
              <a:buClr>
                <a:srgbClr val="000000"/>
              </a:buClr>
              <a:buSzPct val="46000"/>
              <a:buFont typeface="Monotype Sorts" pitchFamily="2" charset="2"/>
              <a:buChar char="n"/>
            </a:pPr>
            <a:endParaRPr lang="en-US" altLang="en-US" sz="500" dirty="0" smtClean="0">
              <a:solidFill>
                <a:srgbClr val="000000"/>
              </a:solidFill>
            </a:endParaRPr>
          </a:p>
          <a:p>
            <a:pPr>
              <a:lnSpc>
                <a:spcPct val="90000"/>
              </a:lnSpc>
              <a:buClr>
                <a:srgbClr val="000000"/>
              </a:buClr>
              <a:buSzPct val="46000"/>
              <a:buFont typeface="Monotype Sorts" pitchFamily="2" charset="2"/>
              <a:buChar char="n"/>
            </a:pPr>
            <a:r>
              <a:rPr lang="en-US" altLang="en-US" sz="2800" dirty="0" smtClean="0">
                <a:solidFill>
                  <a:srgbClr val="000000"/>
                </a:solidFill>
              </a:rPr>
              <a:t>Have your alarm company replace batteries as </a:t>
            </a:r>
            <a:r>
              <a:rPr lang="en-US" altLang="en-US" sz="2800" dirty="0" smtClean="0">
                <a:solidFill>
                  <a:srgbClr val="000000"/>
                </a:solidFill>
              </a:rPr>
              <a:t>needed </a:t>
            </a:r>
            <a:r>
              <a:rPr lang="en-US" altLang="en-US" sz="2800" dirty="0" smtClean="0">
                <a:solidFill>
                  <a:srgbClr val="000000"/>
                </a:solidFill>
              </a:rPr>
              <a:t>wireless systems generally require this more </a:t>
            </a:r>
            <a:r>
              <a:rPr lang="en-US" altLang="en-US" sz="2800" dirty="0" smtClean="0">
                <a:solidFill>
                  <a:srgbClr val="000000"/>
                </a:solidFill>
              </a:rPr>
              <a:t>often</a:t>
            </a:r>
            <a:endParaRPr lang="en-US" altLang="en-US" sz="2800" dirty="0" smtClean="0">
              <a:solidFill>
                <a:srgbClr val="000000"/>
              </a:solidFill>
            </a:endParaRPr>
          </a:p>
          <a:p>
            <a:pPr>
              <a:lnSpc>
                <a:spcPct val="90000"/>
              </a:lnSpc>
              <a:buClr>
                <a:srgbClr val="000000"/>
              </a:buClr>
              <a:buSzPct val="46000"/>
              <a:buFont typeface="Monotype Sorts" pitchFamily="2" charset="2"/>
              <a:buChar char="n"/>
            </a:pPr>
            <a:r>
              <a:rPr lang="en-US" altLang="en-US" b="1" dirty="0" smtClean="0"/>
              <a:t>Get a yearly systems </a:t>
            </a:r>
            <a:r>
              <a:rPr lang="en-US" altLang="en-US" b="1" dirty="0" smtClean="0"/>
              <a:t>inspection</a:t>
            </a:r>
            <a:endParaRPr lang="en-US" altLang="en-US" sz="2400" b="1" dirty="0" smtClean="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p:cTn id="7" dur="500" fill="hold"/>
                                        <p:tgtEl>
                                          <p:spTgt spid="686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1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68611">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68611">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anim calcmode="lin" valueType="num">
                                      <p:cBhvr>
                                        <p:cTn id="15" dur="500" fill="hold"/>
                                        <p:tgtEl>
                                          <p:spTgt spid="68611">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68611">
                                            <p:txEl>
                                              <p:pRg st="3" end="3"/>
                                            </p:txEl>
                                          </p:spTgt>
                                        </p:tgtEl>
                                        <p:attrNameLst>
                                          <p:attrName>ppt_h</p:attrName>
                                        </p:attrNameLst>
                                      </p:cBhvr>
                                      <p:tavLst>
                                        <p:tav tm="0">
                                          <p:val>
                                            <p:fltVal val="0"/>
                                          </p:val>
                                        </p:tav>
                                        <p:tav tm="100000">
                                          <p:val>
                                            <p:strVal val="#ppt_h"/>
                                          </p:val>
                                        </p:tav>
                                      </p:tavLst>
                                    </p:anim>
                                    <p:anim calcmode="lin" valueType="num">
                                      <p:cBhvr>
                                        <p:cTn id="17" dur="500" fill="hold"/>
                                        <p:tgtEl>
                                          <p:spTgt spid="68611">
                                            <p:txEl>
                                              <p:pRg st="3" end="3"/>
                                            </p:txEl>
                                          </p:spTgt>
                                        </p:tgtEl>
                                        <p:attrNameLst>
                                          <p:attrName>ppt_x</p:attrName>
                                        </p:attrNameLst>
                                      </p:cBhvr>
                                      <p:tavLst>
                                        <p:tav tm="0">
                                          <p:val>
                                            <p:fltVal val="0.5"/>
                                          </p:val>
                                        </p:tav>
                                        <p:tav tm="100000">
                                          <p:val>
                                            <p:strVal val="#ppt_x"/>
                                          </p:val>
                                        </p:tav>
                                      </p:tavLst>
                                    </p:anim>
                                    <p:anim calcmode="lin" valueType="num">
                                      <p:cBhvr>
                                        <p:cTn id="18" dur="500" fill="hold"/>
                                        <p:tgtEl>
                                          <p:spTgt spid="68611">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68611">
                                            <p:txEl>
                                              <p:pRg st="5" end="5"/>
                                            </p:txEl>
                                          </p:spTgt>
                                        </p:tgtEl>
                                        <p:attrNameLst>
                                          <p:attrName>style.visibility</p:attrName>
                                        </p:attrNameLst>
                                      </p:cBhvr>
                                      <p:to>
                                        <p:strVal val="visible"/>
                                      </p:to>
                                    </p:set>
                                    <p:anim calcmode="lin" valueType="num">
                                      <p:cBhvr>
                                        <p:cTn id="23" dur="500" fill="hold"/>
                                        <p:tgtEl>
                                          <p:spTgt spid="68611">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68611">
                                            <p:txEl>
                                              <p:pRg st="5" end="5"/>
                                            </p:txEl>
                                          </p:spTgt>
                                        </p:tgtEl>
                                        <p:attrNameLst>
                                          <p:attrName>ppt_h</p:attrName>
                                        </p:attrNameLst>
                                      </p:cBhvr>
                                      <p:tavLst>
                                        <p:tav tm="0">
                                          <p:val>
                                            <p:fltVal val="0"/>
                                          </p:val>
                                        </p:tav>
                                        <p:tav tm="100000">
                                          <p:val>
                                            <p:strVal val="#ppt_h"/>
                                          </p:val>
                                        </p:tav>
                                      </p:tavLst>
                                    </p:anim>
                                    <p:anim calcmode="lin" valueType="num">
                                      <p:cBhvr>
                                        <p:cTn id="25" dur="500" fill="hold"/>
                                        <p:tgtEl>
                                          <p:spTgt spid="68611">
                                            <p:txEl>
                                              <p:pRg st="5" end="5"/>
                                            </p:txEl>
                                          </p:spTgt>
                                        </p:tgtEl>
                                        <p:attrNameLst>
                                          <p:attrName>ppt_x</p:attrName>
                                        </p:attrNameLst>
                                      </p:cBhvr>
                                      <p:tavLst>
                                        <p:tav tm="0">
                                          <p:val>
                                            <p:fltVal val="0.5"/>
                                          </p:val>
                                        </p:tav>
                                        <p:tav tm="100000">
                                          <p:val>
                                            <p:strVal val="#ppt_x"/>
                                          </p:val>
                                        </p:tav>
                                      </p:tavLst>
                                    </p:anim>
                                    <p:anim calcmode="lin" valueType="num">
                                      <p:cBhvr>
                                        <p:cTn id="26" dur="500" fill="hold"/>
                                        <p:tgtEl>
                                          <p:spTgt spid="68611">
                                            <p:txEl>
                                              <p:pRg st="5" end="5"/>
                                            </p:txEl>
                                          </p:spTgt>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68611">
                                            <p:txEl>
                                              <p:pRg st="6" end="6"/>
                                            </p:txEl>
                                          </p:spTgt>
                                        </p:tgtEl>
                                        <p:attrNameLst>
                                          <p:attrName>style.visibility</p:attrName>
                                        </p:attrNameLst>
                                      </p:cBhvr>
                                      <p:to>
                                        <p:strVal val="visible"/>
                                      </p:to>
                                    </p:set>
                                    <p:anim calcmode="lin" valueType="num">
                                      <p:cBhvr>
                                        <p:cTn id="31" dur="500" fill="hold"/>
                                        <p:tgtEl>
                                          <p:spTgt spid="68611">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68611">
                                            <p:txEl>
                                              <p:pRg st="6" end="6"/>
                                            </p:txEl>
                                          </p:spTgt>
                                        </p:tgtEl>
                                        <p:attrNameLst>
                                          <p:attrName>ppt_h</p:attrName>
                                        </p:attrNameLst>
                                      </p:cBhvr>
                                      <p:tavLst>
                                        <p:tav tm="0">
                                          <p:val>
                                            <p:fltVal val="0"/>
                                          </p:val>
                                        </p:tav>
                                        <p:tav tm="100000">
                                          <p:val>
                                            <p:strVal val="#ppt_h"/>
                                          </p:val>
                                        </p:tav>
                                      </p:tavLst>
                                    </p:anim>
                                    <p:anim calcmode="lin" valueType="num">
                                      <p:cBhvr>
                                        <p:cTn id="33" dur="500" fill="hold"/>
                                        <p:tgtEl>
                                          <p:spTgt spid="68611">
                                            <p:txEl>
                                              <p:pRg st="6" end="6"/>
                                            </p:txEl>
                                          </p:spTgt>
                                        </p:tgtEl>
                                        <p:attrNameLst>
                                          <p:attrName>ppt_x</p:attrName>
                                        </p:attrNameLst>
                                      </p:cBhvr>
                                      <p:tavLst>
                                        <p:tav tm="0">
                                          <p:val>
                                            <p:fltVal val="0.5"/>
                                          </p:val>
                                        </p:tav>
                                        <p:tav tm="100000">
                                          <p:val>
                                            <p:strVal val="#ppt_x"/>
                                          </p:val>
                                        </p:tav>
                                      </p:tavLst>
                                    </p:anim>
                                    <p:anim calcmode="lin" valueType="num">
                                      <p:cBhvr>
                                        <p:cTn id="34" dur="500" fill="hold"/>
                                        <p:tgtEl>
                                          <p:spTgt spid="68611">
                                            <p:txEl>
                                              <p:pRg st="6" end="6"/>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5123" name="Rectangle 1026"/>
          <p:cNvSpPr>
            <a:spLocks noGrp="1" noChangeArrowheads="1"/>
          </p:cNvSpPr>
          <p:nvPr>
            <p:ph type="title"/>
          </p:nvPr>
        </p:nvSpPr>
        <p:spPr/>
        <p:txBody>
          <a:bodyPr/>
          <a:lstStyle/>
          <a:p>
            <a:r>
              <a:rPr lang="en-US" altLang="en-US" dirty="0" smtClean="0"/>
              <a:t>What We Will Cover</a:t>
            </a:r>
          </a:p>
        </p:txBody>
      </p:sp>
      <p:sp>
        <p:nvSpPr>
          <p:cNvPr id="5124" name="Rectangle 1027"/>
          <p:cNvSpPr>
            <a:spLocks noGrp="1" noChangeArrowheads="1"/>
          </p:cNvSpPr>
          <p:nvPr>
            <p:ph type="body" idx="1"/>
          </p:nvPr>
        </p:nvSpPr>
        <p:spPr/>
        <p:txBody>
          <a:bodyPr/>
          <a:lstStyle/>
          <a:p>
            <a:r>
              <a:rPr lang="en-US" altLang="en-US" sz="3400" dirty="0" smtClean="0"/>
              <a:t>What </a:t>
            </a:r>
            <a:r>
              <a:rPr lang="en-US" altLang="en-US" sz="3400" dirty="0" smtClean="0"/>
              <a:t>is an </a:t>
            </a:r>
            <a:r>
              <a:rPr lang="en-US" altLang="en-US" sz="3400" dirty="0" smtClean="0"/>
              <a:t>alarm system </a:t>
            </a:r>
            <a:r>
              <a:rPr lang="en-US" altLang="en-US" sz="3400" dirty="0" smtClean="0"/>
              <a:t>and </a:t>
            </a:r>
            <a:r>
              <a:rPr lang="en-US" altLang="en-US" sz="3400" dirty="0" smtClean="0"/>
              <a:t>how </a:t>
            </a:r>
            <a:r>
              <a:rPr lang="en-US" altLang="en-US" sz="3400" dirty="0" smtClean="0"/>
              <a:t>do they </a:t>
            </a:r>
            <a:r>
              <a:rPr lang="en-US" altLang="en-US" sz="3400" dirty="0" smtClean="0"/>
              <a:t>work</a:t>
            </a:r>
          </a:p>
          <a:p>
            <a:r>
              <a:rPr lang="en-US" altLang="en-US" sz="3400" dirty="0" smtClean="0"/>
              <a:t>What is a False Alarm</a:t>
            </a:r>
          </a:p>
          <a:p>
            <a:r>
              <a:rPr lang="en-US" altLang="en-US" sz="3400" dirty="0" smtClean="0"/>
              <a:t>Causes &amp; impacts of false alarms</a:t>
            </a:r>
          </a:p>
          <a:p>
            <a:r>
              <a:rPr lang="en-US" altLang="en-US" sz="3400" dirty="0" smtClean="0"/>
              <a:t>How to reduce &amp; eliminate false alarms</a:t>
            </a:r>
          </a:p>
          <a:p>
            <a:r>
              <a:rPr lang="en-US" altLang="en-US" sz="3400" dirty="0" smtClean="0"/>
              <a:t>And more….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35843" name="Rectangle 1035"/>
          <p:cNvSpPr>
            <a:spLocks noGrp="1" noChangeArrowheads="1"/>
          </p:cNvSpPr>
          <p:nvPr>
            <p:ph type="title"/>
          </p:nvPr>
        </p:nvSpPr>
        <p:spPr/>
        <p:txBody>
          <a:bodyPr/>
          <a:lstStyle/>
          <a:p>
            <a:r>
              <a:rPr lang="en-US" altLang="en-US" dirty="0" smtClean="0"/>
              <a:t>What can YOU do to Reduce False Dispatches</a:t>
            </a:r>
          </a:p>
        </p:txBody>
      </p:sp>
      <p:sp>
        <p:nvSpPr>
          <p:cNvPr id="35844" name="Rectangle 1036"/>
          <p:cNvSpPr>
            <a:spLocks noGrp="1" noChangeArrowheads="1"/>
          </p:cNvSpPr>
          <p:nvPr>
            <p:ph type="body" idx="1"/>
          </p:nvPr>
        </p:nvSpPr>
        <p:spPr/>
        <p:txBody>
          <a:bodyPr/>
          <a:lstStyle/>
          <a:p>
            <a:pPr algn="ctr">
              <a:buFontTx/>
              <a:buNone/>
            </a:pPr>
            <a:r>
              <a:rPr lang="en-US" altLang="en-US" sz="4000" b="1" i="1" u="sng" dirty="0" smtClean="0"/>
              <a:t>Holdup Buttons</a:t>
            </a:r>
            <a:endParaRPr lang="en-US" altLang="en-US" dirty="0" smtClean="0"/>
          </a:p>
          <a:p>
            <a:pPr>
              <a:lnSpc>
                <a:spcPct val="90000"/>
              </a:lnSpc>
            </a:pPr>
            <a:endParaRPr lang="en-US" altLang="en-US" sz="2400" dirty="0" smtClean="0"/>
          </a:p>
          <a:p>
            <a:pPr>
              <a:lnSpc>
                <a:spcPct val="90000"/>
              </a:lnSpc>
            </a:pPr>
            <a:r>
              <a:rPr lang="en-US" altLang="en-US" dirty="0" smtClean="0"/>
              <a:t>Seriously consider whether you truly need this option</a:t>
            </a:r>
          </a:p>
          <a:p>
            <a:pPr>
              <a:lnSpc>
                <a:spcPct val="90000"/>
              </a:lnSpc>
            </a:pPr>
            <a:r>
              <a:rPr lang="en-US" altLang="en-US" dirty="0" smtClean="0"/>
              <a:t>Properly train your employees</a:t>
            </a:r>
          </a:p>
          <a:p>
            <a:pPr>
              <a:lnSpc>
                <a:spcPct val="90000"/>
              </a:lnSpc>
            </a:pPr>
            <a:r>
              <a:rPr lang="en-US" altLang="en-US" dirty="0" smtClean="0"/>
              <a:t>Make sure you do not have "single action" holdup buttons</a:t>
            </a: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36867" name="Rectangle 9"/>
          <p:cNvSpPr>
            <a:spLocks noGrp="1" noChangeArrowheads="1"/>
          </p:cNvSpPr>
          <p:nvPr>
            <p:ph type="title"/>
          </p:nvPr>
        </p:nvSpPr>
        <p:spPr/>
        <p:txBody>
          <a:bodyPr/>
          <a:lstStyle/>
          <a:p>
            <a:r>
              <a:rPr lang="en-US" altLang="en-US" dirty="0" smtClean="0"/>
              <a:t>What can YOU do to Reduce False Dispatches</a:t>
            </a:r>
          </a:p>
        </p:txBody>
      </p:sp>
      <p:sp>
        <p:nvSpPr>
          <p:cNvPr id="36868" name="Rectangle 10"/>
          <p:cNvSpPr>
            <a:spLocks noGrp="1" noChangeArrowheads="1"/>
          </p:cNvSpPr>
          <p:nvPr>
            <p:ph type="body" idx="1"/>
          </p:nvPr>
        </p:nvSpPr>
        <p:spPr/>
        <p:txBody>
          <a:bodyPr/>
          <a:lstStyle/>
          <a:p>
            <a:pPr algn="ctr">
              <a:buFontTx/>
              <a:buNone/>
            </a:pPr>
            <a:r>
              <a:rPr lang="en-US" altLang="en-US" sz="4000" b="1" i="1" u="sng" dirty="0" smtClean="0"/>
              <a:t>Duress Codes</a:t>
            </a:r>
          </a:p>
          <a:p>
            <a:pPr algn="ctr">
              <a:buFontTx/>
              <a:buNone/>
            </a:pPr>
            <a:endParaRPr lang="en-US" altLang="en-US" sz="1800" dirty="0" smtClean="0"/>
          </a:p>
          <a:p>
            <a:r>
              <a:rPr lang="en-US" altLang="en-US" dirty="0" smtClean="0"/>
              <a:t>A duress code appears to turn off the system but sends a special emergency message to your monitoring center, for example, if you were forced to turn off the system against your will</a:t>
            </a:r>
          </a:p>
          <a:p>
            <a:endParaRPr lang="en-US" altLang="en-US" dirty="0" smtClean="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37891" name="Rectangle 1031"/>
          <p:cNvSpPr>
            <a:spLocks noGrp="1" noChangeArrowheads="1"/>
          </p:cNvSpPr>
          <p:nvPr>
            <p:ph type="title"/>
          </p:nvPr>
        </p:nvSpPr>
        <p:spPr/>
        <p:txBody>
          <a:bodyPr/>
          <a:lstStyle/>
          <a:p>
            <a:r>
              <a:rPr lang="en-US" altLang="en-US" dirty="0" smtClean="0"/>
              <a:t>What can YOU do to Reduce False Dispatches</a:t>
            </a:r>
          </a:p>
        </p:txBody>
      </p:sp>
      <p:sp>
        <p:nvSpPr>
          <p:cNvPr id="37892" name="Rectangle 1032"/>
          <p:cNvSpPr>
            <a:spLocks noGrp="1" noChangeArrowheads="1"/>
          </p:cNvSpPr>
          <p:nvPr>
            <p:ph type="body" idx="1"/>
          </p:nvPr>
        </p:nvSpPr>
        <p:spPr/>
        <p:txBody>
          <a:bodyPr/>
          <a:lstStyle/>
          <a:p>
            <a:pPr algn="ctr">
              <a:buFontTx/>
              <a:buNone/>
            </a:pPr>
            <a:r>
              <a:rPr lang="en-US" altLang="en-US" sz="4000" b="1" i="1" u="sng" dirty="0" smtClean="0"/>
              <a:t>Keypad Entry Errors</a:t>
            </a:r>
            <a:endParaRPr lang="en-US" altLang="en-US" dirty="0" smtClean="0"/>
          </a:p>
          <a:p>
            <a:endParaRPr lang="en-US" altLang="en-US" sz="1800" dirty="0" smtClean="0"/>
          </a:p>
          <a:p>
            <a:r>
              <a:rPr lang="en-US" altLang="en-US" dirty="0" smtClean="0"/>
              <a:t>Know how to "clear" a wrong code if you make a mistake on the keypad</a:t>
            </a:r>
          </a:p>
          <a:p>
            <a:r>
              <a:rPr lang="en-US" altLang="en-US" dirty="0" smtClean="0"/>
              <a:t>Some keypads only require that you eventually get the right numbers in sequence</a:t>
            </a: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38915" name="Rectangle 7"/>
          <p:cNvSpPr>
            <a:spLocks noGrp="1" noChangeArrowheads="1"/>
          </p:cNvSpPr>
          <p:nvPr>
            <p:ph type="title"/>
          </p:nvPr>
        </p:nvSpPr>
        <p:spPr/>
        <p:txBody>
          <a:bodyPr/>
          <a:lstStyle/>
          <a:p>
            <a:r>
              <a:rPr lang="en-US" altLang="en-US" dirty="0" smtClean="0"/>
              <a:t>What can YOU do to Reduce False Dispatches</a:t>
            </a:r>
          </a:p>
        </p:txBody>
      </p:sp>
      <p:sp>
        <p:nvSpPr>
          <p:cNvPr id="38916" name="Rectangle 8"/>
          <p:cNvSpPr>
            <a:spLocks noGrp="1" noChangeArrowheads="1"/>
          </p:cNvSpPr>
          <p:nvPr>
            <p:ph type="body" idx="1"/>
          </p:nvPr>
        </p:nvSpPr>
        <p:spPr>
          <a:xfrm>
            <a:off x="488731" y="1981200"/>
            <a:ext cx="8182303" cy="4114800"/>
          </a:xfrm>
        </p:spPr>
        <p:txBody>
          <a:bodyPr/>
          <a:lstStyle/>
          <a:p>
            <a:pPr algn="ctr">
              <a:lnSpc>
                <a:spcPct val="90000"/>
              </a:lnSpc>
              <a:buFontTx/>
              <a:buNone/>
            </a:pPr>
            <a:r>
              <a:rPr lang="en-US" altLang="en-US" sz="4000" b="1" i="1" u="sng" dirty="0" smtClean="0"/>
              <a:t>Door &amp; Window Alarms</a:t>
            </a:r>
            <a:endParaRPr lang="en-US" altLang="en-US" sz="3600" b="1" i="1" u="sng" dirty="0" smtClean="0"/>
          </a:p>
          <a:p>
            <a:pPr algn="ctr">
              <a:lnSpc>
                <a:spcPct val="90000"/>
              </a:lnSpc>
              <a:buFontTx/>
              <a:buNone/>
            </a:pPr>
            <a:endParaRPr lang="en-US" altLang="en-US" sz="1000" dirty="0" smtClean="0"/>
          </a:p>
          <a:p>
            <a:pPr>
              <a:lnSpc>
                <a:spcPct val="90000"/>
              </a:lnSpc>
              <a:spcAft>
                <a:spcPts val="1200"/>
              </a:spcAft>
            </a:pPr>
            <a:r>
              <a:rPr lang="en-US" altLang="en-US" dirty="0" smtClean="0"/>
              <a:t>Doors &amp; windows must be tight fitting &amp; locked</a:t>
            </a:r>
          </a:p>
          <a:p>
            <a:pPr>
              <a:lnSpc>
                <a:spcPct val="90000"/>
              </a:lnSpc>
              <a:spcAft>
                <a:spcPts val="1200"/>
              </a:spcAft>
            </a:pPr>
            <a:r>
              <a:rPr lang="en-US" altLang="en-US" dirty="0" smtClean="0"/>
              <a:t>Door &amp; window contacts must be free of paint &amp; varnish</a:t>
            </a:r>
          </a:p>
          <a:p>
            <a:pPr>
              <a:lnSpc>
                <a:spcPct val="90000"/>
              </a:lnSpc>
              <a:spcAft>
                <a:spcPts val="1200"/>
              </a:spcAft>
            </a:pPr>
            <a:r>
              <a:rPr lang="en-US" altLang="en-US" dirty="0" smtClean="0"/>
              <a:t>Make sure there is no door or window warping</a:t>
            </a:r>
          </a:p>
          <a:p>
            <a:pPr>
              <a:lnSpc>
                <a:spcPct val="90000"/>
              </a:lnSpc>
              <a:spcAft>
                <a:spcPts val="1200"/>
              </a:spcAft>
            </a:pPr>
            <a:r>
              <a:rPr lang="en-US" altLang="en-US" dirty="0" smtClean="0"/>
              <a:t>Check weathering of security screens</a:t>
            </a:r>
            <a:endParaRPr lang="en-US" altLang="en-US" sz="2800" dirty="0" smtClean="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39939" name="Rectangle 7"/>
          <p:cNvSpPr>
            <a:spLocks noGrp="1" noChangeArrowheads="1"/>
          </p:cNvSpPr>
          <p:nvPr>
            <p:ph type="title"/>
          </p:nvPr>
        </p:nvSpPr>
        <p:spPr/>
        <p:txBody>
          <a:bodyPr/>
          <a:lstStyle/>
          <a:p>
            <a:r>
              <a:rPr lang="en-US" altLang="en-US" dirty="0" smtClean="0"/>
              <a:t>What can YOU do to Reduce False Dispatches</a:t>
            </a:r>
          </a:p>
        </p:txBody>
      </p:sp>
      <p:sp>
        <p:nvSpPr>
          <p:cNvPr id="39940" name="Rectangle 8"/>
          <p:cNvSpPr>
            <a:spLocks noGrp="1" noChangeArrowheads="1"/>
          </p:cNvSpPr>
          <p:nvPr>
            <p:ph type="body" idx="1"/>
          </p:nvPr>
        </p:nvSpPr>
        <p:spPr/>
        <p:txBody>
          <a:bodyPr/>
          <a:lstStyle/>
          <a:p>
            <a:pPr algn="ctr">
              <a:buFontTx/>
              <a:buNone/>
            </a:pPr>
            <a:r>
              <a:rPr lang="en-US" altLang="en-US" sz="4000" b="1" i="1" u="sng" dirty="0" smtClean="0"/>
              <a:t>Motion Detector Alarms</a:t>
            </a:r>
          </a:p>
          <a:p>
            <a:pPr algn="ctr">
              <a:buFontTx/>
              <a:buNone/>
            </a:pPr>
            <a:endParaRPr lang="en-US" altLang="en-US" sz="1600" dirty="0" smtClean="0"/>
          </a:p>
          <a:p>
            <a:r>
              <a:rPr lang="en-US" altLang="en-US" dirty="0" smtClean="0"/>
              <a:t>Be aware of what can cause motion detector alarms -		</a:t>
            </a:r>
          </a:p>
          <a:p>
            <a:pPr lvl="2"/>
            <a:r>
              <a:rPr lang="en-US" altLang="en-US" sz="2800" dirty="0" smtClean="0"/>
              <a:t>helium balloons (especially </a:t>
            </a:r>
            <a:r>
              <a:rPr lang="en-US" altLang="en-US" sz="2800" dirty="0" smtClean="0"/>
              <a:t>Mylar)</a:t>
            </a:r>
            <a:endParaRPr lang="en-US" altLang="en-US" sz="2800" dirty="0" smtClean="0"/>
          </a:p>
          <a:p>
            <a:pPr lvl="2"/>
            <a:r>
              <a:rPr lang="en-US" altLang="en-US" sz="2800" dirty="0" smtClean="0"/>
              <a:t>pets</a:t>
            </a:r>
          </a:p>
          <a:p>
            <a:pPr lvl="2"/>
            <a:r>
              <a:rPr lang="en-US" altLang="en-US" sz="2800" dirty="0" smtClean="0"/>
              <a:t>bugs on the lens</a:t>
            </a:r>
          </a:p>
          <a:p>
            <a:pPr lvl="2"/>
            <a:r>
              <a:rPr lang="en-US" altLang="en-US" sz="2800" dirty="0" smtClean="0"/>
              <a:t>curtains</a:t>
            </a:r>
          </a:p>
          <a:p>
            <a:endParaRPr lang="en-US" altLang="en-US" dirty="0" smtClean="0"/>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40963" name="Rectangle 5"/>
          <p:cNvSpPr>
            <a:spLocks noGrp="1" noChangeArrowheads="1"/>
          </p:cNvSpPr>
          <p:nvPr>
            <p:ph type="title"/>
          </p:nvPr>
        </p:nvSpPr>
        <p:spPr/>
        <p:txBody>
          <a:bodyPr/>
          <a:lstStyle/>
          <a:p>
            <a:r>
              <a:rPr lang="en-US" altLang="en-US" dirty="0" smtClean="0"/>
              <a:t>The Alarm Ordinance</a:t>
            </a:r>
          </a:p>
        </p:txBody>
      </p:sp>
      <p:sp>
        <p:nvSpPr>
          <p:cNvPr id="40964" name="Rectangle 6"/>
          <p:cNvSpPr>
            <a:spLocks noGrp="1" noChangeArrowheads="1"/>
          </p:cNvSpPr>
          <p:nvPr>
            <p:ph type="body" idx="1"/>
          </p:nvPr>
        </p:nvSpPr>
        <p:spPr/>
        <p:txBody>
          <a:bodyPr/>
          <a:lstStyle/>
          <a:p>
            <a:pPr>
              <a:spcAft>
                <a:spcPts val="1200"/>
              </a:spcAft>
            </a:pPr>
            <a:r>
              <a:rPr lang="en-US" altLang="en-US" sz="2800" dirty="0" smtClean="0"/>
              <a:t>Each alarm system must be registered with the </a:t>
            </a:r>
            <a:r>
              <a:rPr lang="en-US" altLang="en-US" sz="2800" dirty="0" smtClean="0"/>
              <a:t>Police Department</a:t>
            </a:r>
          </a:p>
          <a:p>
            <a:pPr marL="0" indent="0">
              <a:spcAft>
                <a:spcPts val="600"/>
              </a:spcAft>
              <a:buNone/>
            </a:pPr>
            <a:r>
              <a:rPr lang="en-US" altLang="en-US" sz="2800" b="1" i="1" dirty="0" smtClean="0"/>
              <a:t>A False Alarm is now defined as:</a:t>
            </a:r>
          </a:p>
          <a:p>
            <a:pPr marL="400050" lvl="1" indent="0">
              <a:spcAft>
                <a:spcPts val="1200"/>
              </a:spcAft>
              <a:buNone/>
            </a:pPr>
            <a:r>
              <a:rPr lang="en-US" altLang="en-US" dirty="0" smtClean="0"/>
              <a:t>Law enforcement dispatched to the site, when no evidence of a criminal act can be found</a:t>
            </a:r>
          </a:p>
          <a:p>
            <a:pPr marL="400050" lvl="1" indent="0">
              <a:spcAft>
                <a:spcPts val="1200"/>
              </a:spcAft>
              <a:buNone/>
            </a:pPr>
            <a:r>
              <a:rPr lang="en-US" altLang="en-US" dirty="0" smtClean="0"/>
              <a:t>In other words, there is either a burglary or a false alarm – no gray area</a:t>
            </a:r>
          </a:p>
          <a:p>
            <a:pPr>
              <a:spcAft>
                <a:spcPts val="1200"/>
              </a:spcAft>
            </a:pPr>
            <a:endParaRPr lang="en-US" altLang="en-US" sz="3600" dirty="0" smtClean="0"/>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41987" name="Rectangle 3"/>
          <p:cNvSpPr>
            <a:spLocks noGrp="1" noChangeArrowheads="1"/>
          </p:cNvSpPr>
          <p:nvPr>
            <p:ph type="title"/>
          </p:nvPr>
        </p:nvSpPr>
        <p:spPr/>
        <p:txBody>
          <a:bodyPr/>
          <a:lstStyle/>
          <a:p>
            <a:r>
              <a:rPr lang="en-US" altLang="en-US" dirty="0" smtClean="0"/>
              <a:t>The Alarm Ordinance</a:t>
            </a:r>
          </a:p>
        </p:txBody>
      </p:sp>
      <p:sp>
        <p:nvSpPr>
          <p:cNvPr id="41988" name="Rectangle 4"/>
          <p:cNvSpPr>
            <a:spLocks noGrp="1" noChangeArrowheads="1"/>
          </p:cNvSpPr>
          <p:nvPr>
            <p:ph type="body" idx="1"/>
          </p:nvPr>
        </p:nvSpPr>
        <p:spPr>
          <a:xfrm>
            <a:off x="764628" y="1792014"/>
            <a:ext cx="7772400" cy="4114800"/>
          </a:xfrm>
        </p:spPr>
        <p:txBody>
          <a:bodyPr/>
          <a:lstStyle/>
          <a:p>
            <a:pPr algn="ctr">
              <a:buFontTx/>
              <a:buNone/>
            </a:pPr>
            <a:r>
              <a:rPr lang="en-US" altLang="en-US" sz="4000" b="1" i="1" u="sng" dirty="0" smtClean="0"/>
              <a:t>Permit Fees</a:t>
            </a:r>
            <a:r>
              <a:rPr lang="en-US" altLang="en-US" dirty="0" smtClean="0"/>
              <a:t>:</a:t>
            </a:r>
          </a:p>
          <a:p>
            <a:endParaRPr lang="en-US" altLang="en-US" sz="1800" dirty="0" smtClean="0"/>
          </a:p>
          <a:p>
            <a:pPr algn="ctr">
              <a:spcAft>
                <a:spcPts val="1000"/>
              </a:spcAft>
            </a:pPr>
            <a:r>
              <a:rPr lang="en-US" altLang="en-US" sz="3600" dirty="0" smtClean="0"/>
              <a:t>Residential     	</a:t>
            </a:r>
            <a:r>
              <a:rPr lang="en-US" altLang="en-US" sz="3600" dirty="0" smtClean="0"/>
              <a:t>	$ 35 </a:t>
            </a:r>
            <a:endParaRPr lang="en-US" altLang="en-US" sz="3600" dirty="0" smtClean="0"/>
          </a:p>
          <a:p>
            <a:pPr algn="ctr">
              <a:spcAft>
                <a:spcPts val="1000"/>
              </a:spcAft>
            </a:pPr>
            <a:r>
              <a:rPr lang="en-US" altLang="en-US" sz="3600" dirty="0" smtClean="0"/>
              <a:t>Renewal (</a:t>
            </a:r>
            <a:r>
              <a:rPr lang="en-US" altLang="en-US" sz="3600" dirty="0" smtClean="0"/>
              <a:t>annual) 	</a:t>
            </a:r>
            <a:r>
              <a:rPr lang="en-US" altLang="en-US" sz="3600" dirty="0" smtClean="0"/>
              <a:t>$ 35                  </a:t>
            </a:r>
            <a:endParaRPr lang="en-US" altLang="en-US" sz="3600" dirty="0" smtClean="0"/>
          </a:p>
          <a:p>
            <a:pPr algn="ctr">
              <a:spcAft>
                <a:spcPts val="1000"/>
              </a:spcAft>
            </a:pPr>
            <a:r>
              <a:rPr lang="en-US" altLang="en-US" sz="3600" dirty="0" smtClean="0"/>
              <a:t>Commercial		</a:t>
            </a:r>
            <a:r>
              <a:rPr lang="en-US" altLang="en-US" sz="3600" dirty="0" smtClean="0"/>
              <a:t>	$ 35               </a:t>
            </a:r>
            <a:endParaRPr lang="en-US" altLang="en-US" sz="3600" dirty="0" smtClean="0"/>
          </a:p>
          <a:p>
            <a:pPr algn="ctr">
              <a:spcAft>
                <a:spcPts val="1000"/>
              </a:spcAft>
            </a:pPr>
            <a:r>
              <a:rPr lang="en-US" altLang="en-US" sz="3600" dirty="0" smtClean="0"/>
              <a:t>Renewal (</a:t>
            </a:r>
            <a:r>
              <a:rPr lang="en-US" altLang="en-US" sz="3600" dirty="0" smtClean="0"/>
              <a:t>annual</a:t>
            </a:r>
            <a:r>
              <a:rPr lang="en-US" altLang="en-US" sz="3600" dirty="0" smtClean="0"/>
              <a:t>)</a:t>
            </a:r>
            <a:r>
              <a:rPr lang="en-US" altLang="en-US" sz="3600" dirty="0" smtClean="0"/>
              <a:t>	</a:t>
            </a:r>
            <a:r>
              <a:rPr lang="en-US" altLang="en-US" sz="3600" dirty="0" smtClean="0"/>
              <a:t>	$ 35                </a:t>
            </a:r>
            <a:endParaRPr lang="en-US" altLang="en-US" sz="3600" dirty="0" smtClean="0"/>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43011" name="Rectangle 3"/>
          <p:cNvSpPr>
            <a:spLocks noGrp="1" noChangeArrowheads="1"/>
          </p:cNvSpPr>
          <p:nvPr>
            <p:ph type="title"/>
          </p:nvPr>
        </p:nvSpPr>
        <p:spPr/>
        <p:txBody>
          <a:bodyPr/>
          <a:lstStyle/>
          <a:p>
            <a:r>
              <a:rPr lang="en-US" altLang="en-US" dirty="0" smtClean="0"/>
              <a:t>The Alarm Ordinance</a:t>
            </a:r>
          </a:p>
        </p:txBody>
      </p:sp>
      <p:sp>
        <p:nvSpPr>
          <p:cNvPr id="43012" name="Rectangle 4"/>
          <p:cNvSpPr>
            <a:spLocks noGrp="1" noChangeArrowheads="1"/>
          </p:cNvSpPr>
          <p:nvPr>
            <p:ph type="body" idx="1"/>
          </p:nvPr>
        </p:nvSpPr>
        <p:spPr>
          <a:xfrm>
            <a:off x="670034" y="1571295"/>
            <a:ext cx="7772400" cy="4782207"/>
          </a:xfrm>
        </p:spPr>
        <p:txBody>
          <a:bodyPr/>
          <a:lstStyle/>
          <a:p>
            <a:pPr marL="0" indent="0" algn="ctr">
              <a:buNone/>
            </a:pPr>
            <a:r>
              <a:rPr lang="en-US" altLang="en-US" sz="4000" b="1" i="1" dirty="0" smtClean="0"/>
              <a:t>One "Free" false alarm per year</a:t>
            </a:r>
          </a:p>
          <a:p>
            <a:pPr marL="0" indent="0" algn="ctr">
              <a:spcAft>
                <a:spcPts val="1200"/>
              </a:spcAft>
              <a:buNone/>
            </a:pPr>
            <a:r>
              <a:rPr lang="en-US" altLang="en-US" sz="4000" dirty="0" smtClean="0"/>
              <a:t>Schedule of fines for false </a:t>
            </a:r>
            <a:r>
              <a:rPr lang="en-US" altLang="en-US" sz="4000" dirty="0" smtClean="0"/>
              <a:t>alarms:</a:t>
            </a:r>
          </a:p>
          <a:p>
            <a:pPr marL="514350" lvl="1" indent="0" algn="ctr">
              <a:buNone/>
            </a:pPr>
            <a:r>
              <a:rPr lang="en-US" altLang="en-US" sz="3600" b="1" dirty="0" smtClean="0"/>
              <a:t>2 - 4 Offenses  	$   50 each</a:t>
            </a:r>
          </a:p>
          <a:p>
            <a:pPr marL="514350" lvl="1" indent="0" algn="ctr">
              <a:buNone/>
            </a:pPr>
            <a:r>
              <a:rPr lang="en-US" altLang="en-US" sz="3600" b="1" dirty="0" smtClean="0"/>
              <a:t>5 </a:t>
            </a:r>
            <a:r>
              <a:rPr lang="en-US" altLang="en-US" sz="3600" b="1" dirty="0" smtClean="0"/>
              <a:t>- 6 Offenses  </a:t>
            </a:r>
            <a:r>
              <a:rPr lang="en-US" altLang="en-US" sz="3600" b="1" dirty="0" smtClean="0"/>
              <a:t>	$ 100 each</a:t>
            </a:r>
            <a:endParaRPr lang="en-US" altLang="en-US" sz="3600" b="1" dirty="0" smtClean="0"/>
          </a:p>
          <a:p>
            <a:pPr marL="514350" lvl="1" indent="0" algn="ctr">
              <a:buNone/>
            </a:pPr>
            <a:r>
              <a:rPr lang="en-US" altLang="en-US" sz="3600" b="1" dirty="0" smtClean="0"/>
              <a:t>7 - 8 Offenses  </a:t>
            </a:r>
            <a:r>
              <a:rPr lang="en-US" altLang="en-US" sz="3600" b="1" dirty="0" smtClean="0"/>
              <a:t>	$ 250 each</a:t>
            </a:r>
            <a:endParaRPr lang="en-US" altLang="en-US" sz="3600" b="1" dirty="0" smtClean="0"/>
          </a:p>
          <a:p>
            <a:pPr marL="514350" lvl="1" indent="0" algn="ctr">
              <a:buNone/>
            </a:pPr>
            <a:r>
              <a:rPr lang="en-US" altLang="en-US" sz="3600" b="1" dirty="0" smtClean="0"/>
              <a:t>9 +   Offenses  </a:t>
            </a:r>
            <a:r>
              <a:rPr lang="en-US" altLang="en-US" sz="3600" b="1" dirty="0" smtClean="0"/>
              <a:t>	$ 500 each</a:t>
            </a:r>
            <a:endParaRPr lang="en-US" altLang="en-US" sz="3600" b="1" dirty="0" smtClean="0"/>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44035" name="Rectangle 3"/>
          <p:cNvSpPr>
            <a:spLocks noGrp="1" noChangeArrowheads="1"/>
          </p:cNvSpPr>
          <p:nvPr>
            <p:ph type="title"/>
          </p:nvPr>
        </p:nvSpPr>
        <p:spPr>
          <a:xfrm>
            <a:off x="748862" y="268014"/>
            <a:ext cx="7772400" cy="1079500"/>
          </a:xfrm>
        </p:spPr>
        <p:txBody>
          <a:bodyPr/>
          <a:lstStyle/>
          <a:p>
            <a:r>
              <a:rPr lang="en-US" altLang="en-US" dirty="0" smtClean="0"/>
              <a:t>The Alarm Ordinance</a:t>
            </a:r>
          </a:p>
        </p:txBody>
      </p:sp>
      <p:sp>
        <p:nvSpPr>
          <p:cNvPr id="44036" name="Rectangle 4"/>
          <p:cNvSpPr>
            <a:spLocks noGrp="1" noChangeArrowheads="1"/>
          </p:cNvSpPr>
          <p:nvPr>
            <p:ph type="body" idx="1"/>
          </p:nvPr>
        </p:nvSpPr>
        <p:spPr>
          <a:xfrm>
            <a:off x="717331" y="1684009"/>
            <a:ext cx="7772400" cy="4291121"/>
          </a:xfrm>
        </p:spPr>
        <p:txBody>
          <a:bodyPr/>
          <a:lstStyle/>
          <a:p>
            <a:pPr marL="0" indent="0" algn="ctr">
              <a:spcAft>
                <a:spcPts val="1200"/>
              </a:spcAft>
              <a:buNone/>
            </a:pPr>
            <a:r>
              <a:rPr lang="en-US" altLang="en-US" dirty="0" smtClean="0"/>
              <a:t>Failure </a:t>
            </a:r>
            <a:r>
              <a:rPr lang="en-US" altLang="en-US" dirty="0" smtClean="0"/>
              <a:t>of an alarm </a:t>
            </a:r>
            <a:r>
              <a:rPr lang="en-US" altLang="en-US" dirty="0" smtClean="0"/>
              <a:t>user </a:t>
            </a:r>
            <a:r>
              <a:rPr lang="en-US" altLang="en-US" dirty="0" smtClean="0"/>
              <a:t>to make payment for penalties or fees for </a:t>
            </a:r>
            <a:r>
              <a:rPr lang="en-US" altLang="en-US" dirty="0" smtClean="0"/>
              <a:t>“excessive false alarms” (3 </a:t>
            </a:r>
            <a:r>
              <a:rPr lang="en-US" altLang="en-US" dirty="0" smtClean="0"/>
              <a:t>or more false alarms in one permit </a:t>
            </a:r>
            <a:r>
              <a:rPr lang="en-US" altLang="en-US" dirty="0" smtClean="0"/>
              <a:t>year), </a:t>
            </a:r>
            <a:r>
              <a:rPr lang="en-US" altLang="en-US" dirty="0" smtClean="0"/>
              <a:t>within 30 days of </a:t>
            </a:r>
            <a:r>
              <a:rPr lang="en-US" altLang="en-US" dirty="0" smtClean="0"/>
              <a:t>billing </a:t>
            </a:r>
            <a:r>
              <a:rPr lang="en-US" altLang="en-US" dirty="0" smtClean="0"/>
              <a:t>date will result </a:t>
            </a:r>
            <a:r>
              <a:rPr lang="en-US" altLang="en-US" dirty="0" smtClean="0"/>
              <a:t>in </a:t>
            </a:r>
          </a:p>
          <a:p>
            <a:pPr marL="0" indent="0" algn="ctr">
              <a:spcAft>
                <a:spcPts val="1200"/>
              </a:spcAft>
              <a:buNone/>
            </a:pPr>
            <a:r>
              <a:rPr lang="en-US" altLang="en-US" b="1" u="sng" dirty="0" smtClean="0"/>
              <a:t>Discontinuance </a:t>
            </a:r>
            <a:r>
              <a:rPr lang="en-US" altLang="en-US" b="1" u="sng" dirty="0" smtClean="0"/>
              <a:t>of </a:t>
            </a:r>
            <a:r>
              <a:rPr lang="en-US" altLang="en-US" b="1" u="sng" dirty="0" smtClean="0"/>
              <a:t>Law </a:t>
            </a:r>
            <a:r>
              <a:rPr lang="en-US" altLang="en-US" b="1" u="sng" dirty="0"/>
              <a:t>E</a:t>
            </a:r>
            <a:r>
              <a:rPr lang="en-US" altLang="en-US" b="1" u="sng" dirty="0" smtClean="0"/>
              <a:t>nforcement</a:t>
            </a:r>
            <a:r>
              <a:rPr lang="en-US" altLang="en-US" dirty="0" smtClean="0"/>
              <a:t> </a:t>
            </a:r>
          </a:p>
          <a:p>
            <a:pPr marL="0" indent="0" algn="ctr">
              <a:spcAft>
                <a:spcPts val="1200"/>
              </a:spcAft>
              <a:buNone/>
            </a:pPr>
            <a:r>
              <a:rPr lang="en-US" altLang="en-US" dirty="0" smtClean="0"/>
              <a:t>to </a:t>
            </a:r>
            <a:r>
              <a:rPr lang="en-US" altLang="en-US" dirty="0" smtClean="0"/>
              <a:t>respond to alarm signals at premises </a:t>
            </a:r>
            <a:r>
              <a:rPr lang="en-US" altLang="en-US" dirty="0" smtClean="0"/>
              <a:t>until </a:t>
            </a:r>
            <a:r>
              <a:rPr lang="en-US" altLang="en-US" dirty="0" smtClean="0"/>
              <a:t>payment is </a:t>
            </a:r>
            <a:r>
              <a:rPr lang="en-US" altLang="en-US" dirty="0" smtClean="0"/>
              <a:t>received</a:t>
            </a:r>
            <a:endParaRPr lang="en-US" altLang="en-US" dirty="0" smtClean="0"/>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45059" name="Rectangle 3"/>
          <p:cNvSpPr>
            <a:spLocks noGrp="1" noChangeArrowheads="1"/>
          </p:cNvSpPr>
          <p:nvPr>
            <p:ph type="title"/>
          </p:nvPr>
        </p:nvSpPr>
        <p:spPr/>
        <p:txBody>
          <a:bodyPr/>
          <a:lstStyle/>
          <a:p>
            <a:r>
              <a:rPr lang="en-US" altLang="en-US" dirty="0" smtClean="0"/>
              <a:t>The Alarm Ordinance</a:t>
            </a:r>
          </a:p>
        </p:txBody>
      </p:sp>
      <p:sp>
        <p:nvSpPr>
          <p:cNvPr id="45060" name="Rectangle 4"/>
          <p:cNvSpPr>
            <a:spLocks noGrp="1" noChangeArrowheads="1"/>
          </p:cNvSpPr>
          <p:nvPr>
            <p:ph type="body" idx="1"/>
          </p:nvPr>
        </p:nvSpPr>
        <p:spPr>
          <a:xfrm>
            <a:off x="654268" y="1876097"/>
            <a:ext cx="7772400" cy="4225159"/>
          </a:xfrm>
        </p:spPr>
        <p:txBody>
          <a:bodyPr/>
          <a:lstStyle/>
          <a:p>
            <a:pPr marL="514350" indent="-457200">
              <a:spcAft>
                <a:spcPts val="1200"/>
              </a:spcAft>
            </a:pPr>
            <a:r>
              <a:rPr lang="en-US" altLang="en-US" dirty="0" smtClean="0"/>
              <a:t> </a:t>
            </a:r>
            <a:r>
              <a:rPr lang="en-US" altLang="en-US" sz="3400" dirty="0" smtClean="0"/>
              <a:t>A Civil Penalty of $100 may be levied against an Alarm User for any violation of the ordinance (including failure to register)</a:t>
            </a:r>
          </a:p>
          <a:p>
            <a:pPr marL="514350" indent="-457200"/>
            <a:r>
              <a:rPr lang="en-US" altLang="en-US" sz="3400" dirty="0" smtClean="0"/>
              <a:t>Penalty can be waived if user registers (registration form and waiver request is mailed out with notice of penalty) </a:t>
            </a: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grpSp>
        <p:nvGrpSpPr>
          <p:cNvPr id="56322" name="Group 2"/>
          <p:cNvGrpSpPr>
            <a:grpSpLocks/>
          </p:cNvGrpSpPr>
          <p:nvPr/>
        </p:nvGrpSpPr>
        <p:grpSpPr bwMode="auto">
          <a:xfrm>
            <a:off x="762000" y="2076450"/>
            <a:ext cx="2286000" cy="4148138"/>
            <a:chOff x="480" y="1308"/>
            <a:chExt cx="1440" cy="2613"/>
          </a:xfrm>
        </p:grpSpPr>
        <p:grpSp>
          <p:nvGrpSpPr>
            <p:cNvPr id="6250" name="Group 3"/>
            <p:cNvGrpSpPr>
              <a:grpSpLocks/>
            </p:cNvGrpSpPr>
            <p:nvPr/>
          </p:nvGrpSpPr>
          <p:grpSpPr bwMode="auto">
            <a:xfrm>
              <a:off x="791" y="1308"/>
              <a:ext cx="849" cy="1553"/>
              <a:chOff x="890" y="1308"/>
              <a:chExt cx="955" cy="1553"/>
            </a:xfrm>
          </p:grpSpPr>
          <p:grpSp>
            <p:nvGrpSpPr>
              <p:cNvPr id="6252" name="Group 4"/>
              <p:cNvGrpSpPr>
                <a:grpSpLocks/>
              </p:cNvGrpSpPr>
              <p:nvPr/>
            </p:nvGrpSpPr>
            <p:grpSpPr bwMode="auto">
              <a:xfrm>
                <a:off x="890" y="1308"/>
                <a:ext cx="955" cy="1553"/>
                <a:chOff x="890" y="1308"/>
                <a:chExt cx="955" cy="1553"/>
              </a:xfrm>
            </p:grpSpPr>
            <p:grpSp>
              <p:nvGrpSpPr>
                <p:cNvPr id="6280" name="Group 5"/>
                <p:cNvGrpSpPr>
                  <a:grpSpLocks/>
                </p:cNvGrpSpPr>
                <p:nvPr/>
              </p:nvGrpSpPr>
              <p:grpSpPr bwMode="auto">
                <a:xfrm>
                  <a:off x="950" y="2215"/>
                  <a:ext cx="830" cy="642"/>
                  <a:chOff x="950" y="2215"/>
                  <a:chExt cx="830" cy="642"/>
                </a:xfrm>
              </p:grpSpPr>
              <p:grpSp>
                <p:nvGrpSpPr>
                  <p:cNvPr id="6418" name="Group 6"/>
                  <p:cNvGrpSpPr>
                    <a:grpSpLocks/>
                  </p:cNvGrpSpPr>
                  <p:nvPr/>
                </p:nvGrpSpPr>
                <p:grpSpPr bwMode="auto">
                  <a:xfrm>
                    <a:off x="950" y="2215"/>
                    <a:ext cx="830" cy="642"/>
                    <a:chOff x="950" y="2215"/>
                    <a:chExt cx="830" cy="642"/>
                  </a:xfrm>
                </p:grpSpPr>
                <p:grpSp>
                  <p:nvGrpSpPr>
                    <p:cNvPr id="6420" name="Group 7"/>
                    <p:cNvGrpSpPr>
                      <a:grpSpLocks/>
                    </p:cNvGrpSpPr>
                    <p:nvPr/>
                  </p:nvGrpSpPr>
                  <p:grpSpPr bwMode="auto">
                    <a:xfrm>
                      <a:off x="952" y="2215"/>
                      <a:ext cx="825" cy="642"/>
                      <a:chOff x="952" y="2215"/>
                      <a:chExt cx="825" cy="642"/>
                    </a:xfrm>
                  </p:grpSpPr>
                  <p:sp>
                    <p:nvSpPr>
                      <p:cNvPr id="6424" name="Rectangle 8"/>
                      <p:cNvSpPr>
                        <a:spLocks noChangeArrowheads="1"/>
                      </p:cNvSpPr>
                      <p:nvPr/>
                    </p:nvSpPr>
                    <p:spPr bwMode="auto">
                      <a:xfrm>
                        <a:off x="952" y="2215"/>
                        <a:ext cx="825" cy="642"/>
                      </a:xfrm>
                      <a:prstGeom prst="rect">
                        <a:avLst/>
                      </a:prstGeom>
                      <a:solidFill>
                        <a:srgbClr val="FF9F00"/>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425" name="Rectangle 9"/>
                      <p:cNvSpPr>
                        <a:spLocks noChangeArrowheads="1"/>
                      </p:cNvSpPr>
                      <p:nvPr/>
                    </p:nvSpPr>
                    <p:spPr bwMode="auto">
                      <a:xfrm>
                        <a:off x="956" y="2330"/>
                        <a:ext cx="818" cy="7"/>
                      </a:xfrm>
                      <a:prstGeom prst="rect">
                        <a:avLst/>
                      </a:prstGeom>
                      <a:solidFill>
                        <a:srgbClr val="BF7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426" name="Rectangle 10"/>
                      <p:cNvSpPr>
                        <a:spLocks noChangeArrowheads="1"/>
                      </p:cNvSpPr>
                      <p:nvPr/>
                    </p:nvSpPr>
                    <p:spPr bwMode="auto">
                      <a:xfrm>
                        <a:off x="956" y="2294"/>
                        <a:ext cx="818" cy="6"/>
                      </a:xfrm>
                      <a:prstGeom prst="rect">
                        <a:avLst/>
                      </a:prstGeom>
                      <a:solidFill>
                        <a:srgbClr val="BF7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427" name="Rectangle 11"/>
                      <p:cNvSpPr>
                        <a:spLocks noChangeArrowheads="1"/>
                      </p:cNvSpPr>
                      <p:nvPr/>
                    </p:nvSpPr>
                    <p:spPr bwMode="auto">
                      <a:xfrm>
                        <a:off x="956" y="2306"/>
                        <a:ext cx="818" cy="6"/>
                      </a:xfrm>
                      <a:prstGeom prst="rect">
                        <a:avLst/>
                      </a:prstGeom>
                      <a:solidFill>
                        <a:srgbClr val="3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428" name="Rectangle 12"/>
                      <p:cNvSpPr>
                        <a:spLocks noChangeArrowheads="1"/>
                      </p:cNvSpPr>
                      <p:nvPr/>
                    </p:nvSpPr>
                    <p:spPr bwMode="auto">
                      <a:xfrm>
                        <a:off x="956" y="2341"/>
                        <a:ext cx="818" cy="8"/>
                      </a:xfrm>
                      <a:prstGeom prst="rect">
                        <a:avLst/>
                      </a:prstGeom>
                      <a:solidFill>
                        <a:srgbClr val="3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sp>
                  <p:nvSpPr>
                    <p:cNvPr id="6421" name="Rectangle 13"/>
                    <p:cNvSpPr>
                      <a:spLocks noChangeArrowheads="1"/>
                    </p:cNvSpPr>
                    <p:nvPr/>
                  </p:nvSpPr>
                  <p:spPr bwMode="auto">
                    <a:xfrm>
                      <a:off x="950" y="2751"/>
                      <a:ext cx="830" cy="15"/>
                    </a:xfrm>
                    <a:prstGeom prst="rect">
                      <a:avLst/>
                    </a:prstGeom>
                    <a:solidFill>
                      <a:srgbClr val="3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422" name="Rectangle 14"/>
                    <p:cNvSpPr>
                      <a:spLocks noChangeArrowheads="1"/>
                    </p:cNvSpPr>
                    <p:nvPr/>
                  </p:nvSpPr>
                  <p:spPr bwMode="auto">
                    <a:xfrm>
                      <a:off x="952" y="2734"/>
                      <a:ext cx="828" cy="13"/>
                    </a:xfrm>
                    <a:prstGeom prst="rect">
                      <a:avLst/>
                    </a:prstGeom>
                    <a:solidFill>
                      <a:srgbClr val="3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423" name="Rectangle 15"/>
                    <p:cNvSpPr>
                      <a:spLocks noChangeArrowheads="1"/>
                    </p:cNvSpPr>
                    <p:nvPr/>
                  </p:nvSpPr>
                  <p:spPr bwMode="auto">
                    <a:xfrm>
                      <a:off x="952" y="2770"/>
                      <a:ext cx="828" cy="15"/>
                    </a:xfrm>
                    <a:prstGeom prst="rect">
                      <a:avLst/>
                    </a:prstGeom>
                    <a:solidFill>
                      <a:srgbClr val="3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sp>
                <p:nvSpPr>
                  <p:cNvPr id="6419" name="Rectangle 16"/>
                  <p:cNvSpPr>
                    <a:spLocks noChangeArrowheads="1"/>
                  </p:cNvSpPr>
                  <p:nvPr/>
                </p:nvSpPr>
                <p:spPr bwMode="auto">
                  <a:xfrm>
                    <a:off x="955" y="2791"/>
                    <a:ext cx="820" cy="57"/>
                  </a:xfrm>
                  <a:prstGeom prst="rect">
                    <a:avLst/>
                  </a:prstGeom>
                  <a:solidFill>
                    <a:srgbClr val="7F3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grpSp>
              <p:nvGrpSpPr>
                <p:cNvPr id="6281" name="Group 17"/>
                <p:cNvGrpSpPr>
                  <a:grpSpLocks/>
                </p:cNvGrpSpPr>
                <p:nvPr/>
              </p:nvGrpSpPr>
              <p:grpSpPr bwMode="auto">
                <a:xfrm>
                  <a:off x="890" y="1359"/>
                  <a:ext cx="955" cy="741"/>
                  <a:chOff x="890" y="1359"/>
                  <a:chExt cx="955" cy="741"/>
                </a:xfrm>
              </p:grpSpPr>
              <p:sp>
                <p:nvSpPr>
                  <p:cNvPr id="6410" name="Freeform 18"/>
                  <p:cNvSpPr>
                    <a:spLocks/>
                  </p:cNvSpPr>
                  <p:nvPr/>
                </p:nvSpPr>
                <p:spPr bwMode="auto">
                  <a:xfrm>
                    <a:off x="892" y="1359"/>
                    <a:ext cx="949" cy="237"/>
                  </a:xfrm>
                  <a:custGeom>
                    <a:avLst/>
                    <a:gdLst>
                      <a:gd name="T0" fmla="*/ 0 w 949"/>
                      <a:gd name="T1" fmla="*/ 237 h 237"/>
                      <a:gd name="T2" fmla="*/ 949 w 949"/>
                      <a:gd name="T3" fmla="*/ 237 h 237"/>
                      <a:gd name="T4" fmla="*/ 884 w 949"/>
                      <a:gd name="T5" fmla="*/ 0 h 237"/>
                      <a:gd name="T6" fmla="*/ 62 w 949"/>
                      <a:gd name="T7" fmla="*/ 0 h 237"/>
                      <a:gd name="T8" fmla="*/ 0 w 949"/>
                      <a:gd name="T9" fmla="*/ 237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9" h="237">
                        <a:moveTo>
                          <a:pt x="0" y="237"/>
                        </a:moveTo>
                        <a:lnTo>
                          <a:pt x="949" y="237"/>
                        </a:lnTo>
                        <a:lnTo>
                          <a:pt x="884" y="0"/>
                        </a:lnTo>
                        <a:lnTo>
                          <a:pt x="62" y="0"/>
                        </a:lnTo>
                        <a:lnTo>
                          <a:pt x="0" y="237"/>
                        </a:lnTo>
                        <a:close/>
                      </a:path>
                    </a:pathLst>
                  </a:custGeom>
                  <a:solidFill>
                    <a:srgbClr val="BF7F3F"/>
                  </a:solidFill>
                  <a:ln w="7938">
                    <a:solidFill>
                      <a:srgbClr val="7F3F00"/>
                    </a:solidFill>
                    <a:prstDash val="solid"/>
                    <a:round/>
                    <a:headEnd/>
                    <a:tailEnd/>
                  </a:ln>
                </p:spPr>
                <p:txBody>
                  <a:bodyPr/>
                  <a:lstStyle/>
                  <a:p>
                    <a:endParaRPr lang="en-US" dirty="0"/>
                  </a:p>
                </p:txBody>
              </p:sp>
              <p:grpSp>
                <p:nvGrpSpPr>
                  <p:cNvPr id="6411" name="Group 19"/>
                  <p:cNvGrpSpPr>
                    <a:grpSpLocks/>
                  </p:cNvGrpSpPr>
                  <p:nvPr/>
                </p:nvGrpSpPr>
                <p:grpSpPr bwMode="auto">
                  <a:xfrm>
                    <a:off x="890" y="1605"/>
                    <a:ext cx="945" cy="118"/>
                    <a:chOff x="890" y="1605"/>
                    <a:chExt cx="945" cy="118"/>
                  </a:xfrm>
                </p:grpSpPr>
                <p:sp>
                  <p:nvSpPr>
                    <p:cNvPr id="6416" name="Freeform 20"/>
                    <p:cNvSpPr>
                      <a:spLocks/>
                    </p:cNvSpPr>
                    <p:nvPr/>
                  </p:nvSpPr>
                  <p:spPr bwMode="auto">
                    <a:xfrm>
                      <a:off x="890" y="1605"/>
                      <a:ext cx="463" cy="118"/>
                    </a:xfrm>
                    <a:custGeom>
                      <a:avLst/>
                      <a:gdLst>
                        <a:gd name="T0" fmla="*/ 463 w 463"/>
                        <a:gd name="T1" fmla="*/ 118 h 118"/>
                        <a:gd name="T2" fmla="*/ 59 w 463"/>
                        <a:gd name="T3" fmla="*/ 118 h 118"/>
                        <a:gd name="T4" fmla="*/ 30 w 463"/>
                        <a:gd name="T5" fmla="*/ 85 h 118"/>
                        <a:gd name="T6" fmla="*/ 30 w 463"/>
                        <a:gd name="T7" fmla="*/ 37 h 118"/>
                        <a:gd name="T8" fmla="*/ 0 w 463"/>
                        <a:gd name="T9" fmla="*/ 0 h 118"/>
                        <a:gd name="T10" fmla="*/ 463 w 463"/>
                        <a:gd name="T11" fmla="*/ 0 h 118"/>
                        <a:gd name="T12" fmla="*/ 463 w 463"/>
                        <a:gd name="T13" fmla="*/ 118 h 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3" h="118">
                          <a:moveTo>
                            <a:pt x="463" y="118"/>
                          </a:moveTo>
                          <a:lnTo>
                            <a:pt x="59" y="118"/>
                          </a:lnTo>
                          <a:lnTo>
                            <a:pt x="30" y="85"/>
                          </a:lnTo>
                          <a:lnTo>
                            <a:pt x="30" y="37"/>
                          </a:lnTo>
                          <a:lnTo>
                            <a:pt x="0" y="0"/>
                          </a:lnTo>
                          <a:lnTo>
                            <a:pt x="463" y="0"/>
                          </a:lnTo>
                          <a:lnTo>
                            <a:pt x="463" y="118"/>
                          </a:lnTo>
                          <a:close/>
                        </a:path>
                      </a:pathLst>
                    </a:custGeom>
                    <a:solidFill>
                      <a:srgbClr val="FF9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417" name="Freeform 21"/>
                    <p:cNvSpPr>
                      <a:spLocks/>
                    </p:cNvSpPr>
                    <p:nvPr/>
                  </p:nvSpPr>
                  <p:spPr bwMode="auto">
                    <a:xfrm>
                      <a:off x="1337" y="1605"/>
                      <a:ext cx="498" cy="118"/>
                    </a:xfrm>
                    <a:custGeom>
                      <a:avLst/>
                      <a:gdLst>
                        <a:gd name="T0" fmla="*/ 0 w 498"/>
                        <a:gd name="T1" fmla="*/ 118 h 118"/>
                        <a:gd name="T2" fmla="*/ 435 w 498"/>
                        <a:gd name="T3" fmla="*/ 118 h 118"/>
                        <a:gd name="T4" fmla="*/ 465 w 498"/>
                        <a:gd name="T5" fmla="*/ 85 h 118"/>
                        <a:gd name="T6" fmla="*/ 465 w 498"/>
                        <a:gd name="T7" fmla="*/ 37 h 118"/>
                        <a:gd name="T8" fmla="*/ 498 w 498"/>
                        <a:gd name="T9" fmla="*/ 0 h 118"/>
                        <a:gd name="T10" fmla="*/ 0 w 498"/>
                        <a:gd name="T11" fmla="*/ 0 h 118"/>
                        <a:gd name="T12" fmla="*/ 0 w 498"/>
                        <a:gd name="T13" fmla="*/ 118 h 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8" h="118">
                          <a:moveTo>
                            <a:pt x="0" y="118"/>
                          </a:moveTo>
                          <a:lnTo>
                            <a:pt x="435" y="118"/>
                          </a:lnTo>
                          <a:lnTo>
                            <a:pt x="465" y="85"/>
                          </a:lnTo>
                          <a:lnTo>
                            <a:pt x="465" y="37"/>
                          </a:lnTo>
                          <a:lnTo>
                            <a:pt x="498" y="0"/>
                          </a:lnTo>
                          <a:lnTo>
                            <a:pt x="0" y="0"/>
                          </a:lnTo>
                          <a:lnTo>
                            <a:pt x="0" y="118"/>
                          </a:lnTo>
                          <a:close/>
                        </a:path>
                      </a:pathLst>
                    </a:custGeom>
                    <a:solidFill>
                      <a:srgbClr val="FF9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6412" name="Rectangle 22"/>
                  <p:cNvSpPr>
                    <a:spLocks noChangeArrowheads="1"/>
                  </p:cNvSpPr>
                  <p:nvPr/>
                </p:nvSpPr>
                <p:spPr bwMode="auto">
                  <a:xfrm>
                    <a:off x="920" y="1671"/>
                    <a:ext cx="882" cy="18"/>
                  </a:xfrm>
                  <a:prstGeom prst="rect">
                    <a:avLst/>
                  </a:prstGeom>
                  <a:solidFill>
                    <a:srgbClr val="FFBF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413" name="Rectangle 23"/>
                  <p:cNvSpPr>
                    <a:spLocks noChangeArrowheads="1"/>
                  </p:cNvSpPr>
                  <p:nvPr/>
                </p:nvSpPr>
                <p:spPr bwMode="auto">
                  <a:xfrm>
                    <a:off x="920" y="1642"/>
                    <a:ext cx="882" cy="12"/>
                  </a:xfrm>
                  <a:prstGeom prst="rect">
                    <a:avLst/>
                  </a:prstGeom>
                  <a:solidFill>
                    <a:srgbClr val="FFBF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414" name="Rectangle 24"/>
                  <p:cNvSpPr>
                    <a:spLocks noChangeArrowheads="1"/>
                  </p:cNvSpPr>
                  <p:nvPr/>
                </p:nvSpPr>
                <p:spPr bwMode="auto">
                  <a:xfrm>
                    <a:off x="890" y="1595"/>
                    <a:ext cx="955" cy="16"/>
                  </a:xfrm>
                  <a:prstGeom prst="rect">
                    <a:avLst/>
                  </a:prstGeom>
                  <a:solidFill>
                    <a:srgbClr val="7F3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415" name="Rectangle 25"/>
                  <p:cNvSpPr>
                    <a:spLocks noChangeArrowheads="1"/>
                  </p:cNvSpPr>
                  <p:nvPr/>
                </p:nvSpPr>
                <p:spPr bwMode="auto">
                  <a:xfrm>
                    <a:off x="947" y="1712"/>
                    <a:ext cx="833" cy="388"/>
                  </a:xfrm>
                  <a:prstGeom prst="rect">
                    <a:avLst/>
                  </a:prstGeom>
                  <a:solidFill>
                    <a:srgbClr val="FF9F00"/>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grpSp>
              <p:nvGrpSpPr>
                <p:cNvPr id="6282" name="Group 26"/>
                <p:cNvGrpSpPr>
                  <a:grpSpLocks/>
                </p:cNvGrpSpPr>
                <p:nvPr/>
              </p:nvGrpSpPr>
              <p:grpSpPr bwMode="auto">
                <a:xfrm>
                  <a:off x="963" y="2353"/>
                  <a:ext cx="801" cy="380"/>
                  <a:chOff x="963" y="2353"/>
                  <a:chExt cx="801" cy="380"/>
                </a:xfrm>
              </p:grpSpPr>
              <p:grpSp>
                <p:nvGrpSpPr>
                  <p:cNvPr id="6398" name="Group 27"/>
                  <p:cNvGrpSpPr>
                    <a:grpSpLocks/>
                  </p:cNvGrpSpPr>
                  <p:nvPr/>
                </p:nvGrpSpPr>
                <p:grpSpPr bwMode="auto">
                  <a:xfrm>
                    <a:off x="963" y="2430"/>
                    <a:ext cx="801" cy="233"/>
                    <a:chOff x="963" y="2430"/>
                    <a:chExt cx="801" cy="233"/>
                  </a:xfrm>
                </p:grpSpPr>
                <p:grpSp>
                  <p:nvGrpSpPr>
                    <p:cNvPr id="6400" name="Group 28"/>
                    <p:cNvGrpSpPr>
                      <a:grpSpLocks/>
                    </p:cNvGrpSpPr>
                    <p:nvPr/>
                  </p:nvGrpSpPr>
                  <p:grpSpPr bwMode="auto">
                    <a:xfrm>
                      <a:off x="1404" y="2430"/>
                      <a:ext cx="360" cy="233"/>
                      <a:chOff x="1404" y="2430"/>
                      <a:chExt cx="360" cy="233"/>
                    </a:xfrm>
                  </p:grpSpPr>
                  <p:sp>
                    <p:nvSpPr>
                      <p:cNvPr id="6406" name="Rectangle 29"/>
                      <p:cNvSpPr>
                        <a:spLocks noChangeArrowheads="1"/>
                      </p:cNvSpPr>
                      <p:nvPr/>
                    </p:nvSpPr>
                    <p:spPr bwMode="auto">
                      <a:xfrm>
                        <a:off x="1737" y="2569"/>
                        <a:ext cx="27" cy="94"/>
                      </a:xfrm>
                      <a:prstGeom prst="rect">
                        <a:avLst/>
                      </a:prstGeom>
                      <a:solidFill>
                        <a:srgbClr val="7F3F00"/>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407" name="Rectangle 30"/>
                      <p:cNvSpPr>
                        <a:spLocks noChangeArrowheads="1"/>
                      </p:cNvSpPr>
                      <p:nvPr/>
                    </p:nvSpPr>
                    <p:spPr bwMode="auto">
                      <a:xfrm>
                        <a:off x="1737" y="2430"/>
                        <a:ext cx="27" cy="95"/>
                      </a:xfrm>
                      <a:prstGeom prst="rect">
                        <a:avLst/>
                      </a:prstGeom>
                      <a:solidFill>
                        <a:srgbClr val="7F3F00"/>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408" name="Rectangle 31"/>
                      <p:cNvSpPr>
                        <a:spLocks noChangeArrowheads="1"/>
                      </p:cNvSpPr>
                      <p:nvPr/>
                    </p:nvSpPr>
                    <p:spPr bwMode="auto">
                      <a:xfrm>
                        <a:off x="1404" y="2569"/>
                        <a:ext cx="28" cy="94"/>
                      </a:xfrm>
                      <a:prstGeom prst="rect">
                        <a:avLst/>
                      </a:prstGeom>
                      <a:solidFill>
                        <a:srgbClr val="7F3F00"/>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409" name="Rectangle 32"/>
                      <p:cNvSpPr>
                        <a:spLocks noChangeArrowheads="1"/>
                      </p:cNvSpPr>
                      <p:nvPr/>
                    </p:nvSpPr>
                    <p:spPr bwMode="auto">
                      <a:xfrm>
                        <a:off x="1404" y="2430"/>
                        <a:ext cx="28" cy="95"/>
                      </a:xfrm>
                      <a:prstGeom prst="rect">
                        <a:avLst/>
                      </a:prstGeom>
                      <a:solidFill>
                        <a:srgbClr val="7F3F00"/>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grpSp>
                  <p:nvGrpSpPr>
                    <p:cNvPr id="6401" name="Group 33"/>
                    <p:cNvGrpSpPr>
                      <a:grpSpLocks/>
                    </p:cNvGrpSpPr>
                    <p:nvPr/>
                  </p:nvGrpSpPr>
                  <p:grpSpPr bwMode="auto">
                    <a:xfrm>
                      <a:off x="963" y="2430"/>
                      <a:ext cx="362" cy="233"/>
                      <a:chOff x="963" y="2430"/>
                      <a:chExt cx="362" cy="233"/>
                    </a:xfrm>
                  </p:grpSpPr>
                  <p:sp>
                    <p:nvSpPr>
                      <p:cNvPr id="6402" name="Rectangle 34"/>
                      <p:cNvSpPr>
                        <a:spLocks noChangeArrowheads="1"/>
                      </p:cNvSpPr>
                      <p:nvPr/>
                    </p:nvSpPr>
                    <p:spPr bwMode="auto">
                      <a:xfrm>
                        <a:off x="1297" y="2569"/>
                        <a:ext cx="28" cy="94"/>
                      </a:xfrm>
                      <a:prstGeom prst="rect">
                        <a:avLst/>
                      </a:prstGeom>
                      <a:solidFill>
                        <a:srgbClr val="7F3F00"/>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403" name="Rectangle 35"/>
                      <p:cNvSpPr>
                        <a:spLocks noChangeArrowheads="1"/>
                      </p:cNvSpPr>
                      <p:nvPr/>
                    </p:nvSpPr>
                    <p:spPr bwMode="auto">
                      <a:xfrm>
                        <a:off x="1297" y="2430"/>
                        <a:ext cx="28" cy="95"/>
                      </a:xfrm>
                      <a:prstGeom prst="rect">
                        <a:avLst/>
                      </a:prstGeom>
                      <a:solidFill>
                        <a:srgbClr val="7F3F00"/>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404" name="Rectangle 36"/>
                      <p:cNvSpPr>
                        <a:spLocks noChangeArrowheads="1"/>
                      </p:cNvSpPr>
                      <p:nvPr/>
                    </p:nvSpPr>
                    <p:spPr bwMode="auto">
                      <a:xfrm>
                        <a:off x="963" y="2569"/>
                        <a:ext cx="29" cy="94"/>
                      </a:xfrm>
                      <a:prstGeom prst="rect">
                        <a:avLst/>
                      </a:prstGeom>
                      <a:solidFill>
                        <a:srgbClr val="7F3F00"/>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405" name="Rectangle 37"/>
                      <p:cNvSpPr>
                        <a:spLocks noChangeArrowheads="1"/>
                      </p:cNvSpPr>
                      <p:nvPr/>
                    </p:nvSpPr>
                    <p:spPr bwMode="auto">
                      <a:xfrm>
                        <a:off x="963" y="2430"/>
                        <a:ext cx="29" cy="95"/>
                      </a:xfrm>
                      <a:prstGeom prst="rect">
                        <a:avLst/>
                      </a:prstGeom>
                      <a:solidFill>
                        <a:srgbClr val="7F3F00"/>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grpSp>
              <p:sp>
                <p:nvSpPr>
                  <p:cNvPr id="6399" name="Rectangle 38"/>
                  <p:cNvSpPr>
                    <a:spLocks noChangeArrowheads="1"/>
                  </p:cNvSpPr>
                  <p:nvPr/>
                </p:nvSpPr>
                <p:spPr bwMode="auto">
                  <a:xfrm>
                    <a:off x="1339" y="2353"/>
                    <a:ext cx="51" cy="380"/>
                  </a:xfrm>
                  <a:prstGeom prst="rect">
                    <a:avLst/>
                  </a:prstGeom>
                  <a:solidFill>
                    <a:srgbClr val="7F3F00"/>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grpSp>
              <p:nvGrpSpPr>
                <p:cNvPr id="6283" name="Group 39"/>
                <p:cNvGrpSpPr>
                  <a:grpSpLocks/>
                </p:cNvGrpSpPr>
                <p:nvPr/>
              </p:nvGrpSpPr>
              <p:grpSpPr bwMode="auto">
                <a:xfrm>
                  <a:off x="945" y="2094"/>
                  <a:ext cx="837" cy="179"/>
                  <a:chOff x="945" y="2094"/>
                  <a:chExt cx="837" cy="179"/>
                </a:xfrm>
              </p:grpSpPr>
              <p:sp>
                <p:nvSpPr>
                  <p:cNvPr id="6393" name="Rectangle 40"/>
                  <p:cNvSpPr>
                    <a:spLocks noChangeArrowheads="1"/>
                  </p:cNvSpPr>
                  <p:nvPr/>
                </p:nvSpPr>
                <p:spPr bwMode="auto">
                  <a:xfrm>
                    <a:off x="951" y="2118"/>
                    <a:ext cx="827" cy="86"/>
                  </a:xfrm>
                  <a:prstGeom prst="rect">
                    <a:avLst/>
                  </a:prstGeom>
                  <a:solidFill>
                    <a:srgbClr val="BF7F3F"/>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94" name="Rectangle 41"/>
                  <p:cNvSpPr>
                    <a:spLocks noChangeArrowheads="1"/>
                  </p:cNvSpPr>
                  <p:nvPr/>
                </p:nvSpPr>
                <p:spPr bwMode="auto">
                  <a:xfrm>
                    <a:off x="945" y="2094"/>
                    <a:ext cx="837" cy="37"/>
                  </a:xfrm>
                  <a:prstGeom prst="rect">
                    <a:avLst/>
                  </a:prstGeom>
                  <a:solidFill>
                    <a:srgbClr val="7F3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95" name="Rectangle 42"/>
                  <p:cNvSpPr>
                    <a:spLocks noChangeArrowheads="1"/>
                  </p:cNvSpPr>
                  <p:nvPr/>
                </p:nvSpPr>
                <p:spPr bwMode="auto">
                  <a:xfrm>
                    <a:off x="950" y="2143"/>
                    <a:ext cx="831" cy="19"/>
                  </a:xfrm>
                  <a:prstGeom prst="rect">
                    <a:avLst/>
                  </a:prstGeom>
                  <a:solidFill>
                    <a:srgbClr val="7F3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96" name="Rectangle 43"/>
                  <p:cNvSpPr>
                    <a:spLocks noChangeArrowheads="1"/>
                  </p:cNvSpPr>
                  <p:nvPr/>
                </p:nvSpPr>
                <p:spPr bwMode="auto">
                  <a:xfrm>
                    <a:off x="948" y="2199"/>
                    <a:ext cx="833" cy="23"/>
                  </a:xfrm>
                  <a:prstGeom prst="rect">
                    <a:avLst/>
                  </a:prstGeom>
                  <a:solidFill>
                    <a:srgbClr val="7F3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97" name="Rectangle 44"/>
                  <p:cNvSpPr>
                    <a:spLocks noChangeArrowheads="1"/>
                  </p:cNvSpPr>
                  <p:nvPr/>
                </p:nvSpPr>
                <p:spPr bwMode="auto">
                  <a:xfrm>
                    <a:off x="952" y="2244"/>
                    <a:ext cx="824" cy="29"/>
                  </a:xfrm>
                  <a:prstGeom prst="rect">
                    <a:avLst/>
                  </a:prstGeom>
                  <a:solidFill>
                    <a:srgbClr val="7F3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sp>
              <p:nvSpPr>
                <p:cNvPr id="6284" name="Rectangle 45"/>
                <p:cNvSpPr>
                  <a:spLocks noChangeArrowheads="1"/>
                </p:cNvSpPr>
                <p:nvPr/>
              </p:nvSpPr>
              <p:spPr bwMode="auto">
                <a:xfrm>
                  <a:off x="907" y="2768"/>
                  <a:ext cx="1"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nvGrpSpPr>
                <p:cNvPr id="6285" name="Group 46"/>
                <p:cNvGrpSpPr>
                  <a:grpSpLocks/>
                </p:cNvGrpSpPr>
                <p:nvPr/>
              </p:nvGrpSpPr>
              <p:grpSpPr bwMode="auto">
                <a:xfrm>
                  <a:off x="991" y="1308"/>
                  <a:ext cx="746" cy="1553"/>
                  <a:chOff x="991" y="1308"/>
                  <a:chExt cx="746" cy="1553"/>
                </a:xfrm>
              </p:grpSpPr>
              <p:grpSp>
                <p:nvGrpSpPr>
                  <p:cNvPr id="6286" name="Group 47"/>
                  <p:cNvGrpSpPr>
                    <a:grpSpLocks/>
                  </p:cNvGrpSpPr>
                  <p:nvPr/>
                </p:nvGrpSpPr>
                <p:grpSpPr bwMode="auto">
                  <a:xfrm>
                    <a:off x="1443" y="2292"/>
                    <a:ext cx="284" cy="435"/>
                    <a:chOff x="1443" y="2292"/>
                    <a:chExt cx="284" cy="435"/>
                  </a:xfrm>
                </p:grpSpPr>
                <p:sp>
                  <p:nvSpPr>
                    <p:cNvPr id="6385" name="Freeform 48"/>
                    <p:cNvSpPr>
                      <a:spLocks/>
                    </p:cNvSpPr>
                    <p:nvPr/>
                  </p:nvSpPr>
                  <p:spPr bwMode="auto">
                    <a:xfrm>
                      <a:off x="1443" y="2292"/>
                      <a:ext cx="284" cy="435"/>
                    </a:xfrm>
                    <a:custGeom>
                      <a:avLst/>
                      <a:gdLst>
                        <a:gd name="T0" fmla="*/ 0 w 284"/>
                        <a:gd name="T1" fmla="*/ 73 h 435"/>
                        <a:gd name="T2" fmla="*/ 0 w 284"/>
                        <a:gd name="T3" fmla="*/ 435 h 435"/>
                        <a:gd name="T4" fmla="*/ 284 w 284"/>
                        <a:gd name="T5" fmla="*/ 435 h 435"/>
                        <a:gd name="T6" fmla="*/ 284 w 284"/>
                        <a:gd name="T7" fmla="*/ 73 h 435"/>
                        <a:gd name="T8" fmla="*/ 197 w 284"/>
                        <a:gd name="T9" fmla="*/ 0 h 435"/>
                        <a:gd name="T10" fmla="*/ 89 w 284"/>
                        <a:gd name="T11" fmla="*/ 0 h 435"/>
                        <a:gd name="T12" fmla="*/ 0 w 284"/>
                        <a:gd name="T13" fmla="*/ 73 h 4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4" h="435">
                          <a:moveTo>
                            <a:pt x="0" y="73"/>
                          </a:moveTo>
                          <a:lnTo>
                            <a:pt x="0" y="435"/>
                          </a:lnTo>
                          <a:lnTo>
                            <a:pt x="284" y="435"/>
                          </a:lnTo>
                          <a:lnTo>
                            <a:pt x="284" y="73"/>
                          </a:lnTo>
                          <a:lnTo>
                            <a:pt x="197" y="0"/>
                          </a:lnTo>
                          <a:lnTo>
                            <a:pt x="89" y="0"/>
                          </a:lnTo>
                          <a:lnTo>
                            <a:pt x="0" y="73"/>
                          </a:lnTo>
                          <a:close/>
                        </a:path>
                      </a:pathLst>
                    </a:custGeom>
                    <a:solidFill>
                      <a:srgbClr val="3F5F00"/>
                    </a:solidFill>
                    <a:ln w="7938">
                      <a:solidFill>
                        <a:srgbClr val="7F3F00"/>
                      </a:solidFill>
                      <a:prstDash val="solid"/>
                      <a:round/>
                      <a:headEnd/>
                      <a:tailEnd/>
                    </a:ln>
                  </p:spPr>
                  <p:txBody>
                    <a:bodyPr/>
                    <a:lstStyle/>
                    <a:p>
                      <a:endParaRPr lang="en-US" dirty="0"/>
                    </a:p>
                  </p:txBody>
                </p:sp>
                <p:sp>
                  <p:nvSpPr>
                    <p:cNvPr id="6386" name="Rectangle 49"/>
                    <p:cNvSpPr>
                      <a:spLocks noChangeArrowheads="1"/>
                    </p:cNvSpPr>
                    <p:nvPr/>
                  </p:nvSpPr>
                  <p:spPr bwMode="auto">
                    <a:xfrm>
                      <a:off x="1489" y="2371"/>
                      <a:ext cx="194" cy="354"/>
                    </a:xfrm>
                    <a:prstGeom prst="rect">
                      <a:avLst/>
                    </a:prstGeom>
                    <a:solidFill>
                      <a:srgbClr val="FFBF1F"/>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87" name="Rectangle 50"/>
                    <p:cNvSpPr>
                      <a:spLocks noChangeArrowheads="1"/>
                    </p:cNvSpPr>
                    <p:nvPr/>
                  </p:nvSpPr>
                  <p:spPr bwMode="auto">
                    <a:xfrm>
                      <a:off x="1587" y="2386"/>
                      <a:ext cx="76" cy="338"/>
                    </a:xfrm>
                    <a:prstGeom prst="rect">
                      <a:avLst/>
                    </a:prstGeom>
                    <a:solidFill>
                      <a:srgbClr val="BF7F3F"/>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88" name="Rectangle 51"/>
                    <p:cNvSpPr>
                      <a:spLocks noChangeArrowheads="1"/>
                    </p:cNvSpPr>
                    <p:nvPr/>
                  </p:nvSpPr>
                  <p:spPr bwMode="auto">
                    <a:xfrm>
                      <a:off x="1509" y="2386"/>
                      <a:ext cx="75" cy="338"/>
                    </a:xfrm>
                    <a:prstGeom prst="rect">
                      <a:avLst/>
                    </a:prstGeom>
                    <a:solidFill>
                      <a:srgbClr val="BF7F3F"/>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89" name="Rectangle 52"/>
                    <p:cNvSpPr>
                      <a:spLocks noChangeArrowheads="1"/>
                    </p:cNvSpPr>
                    <p:nvPr/>
                  </p:nvSpPr>
                  <p:spPr bwMode="auto">
                    <a:xfrm>
                      <a:off x="1529" y="2409"/>
                      <a:ext cx="36" cy="145"/>
                    </a:xfrm>
                    <a:prstGeom prst="rect">
                      <a:avLst/>
                    </a:prstGeom>
                    <a:solidFill>
                      <a:srgbClr val="FFBF5F"/>
                    </a:solidFill>
                    <a:ln w="7938">
                      <a:solidFill>
                        <a:srgbClr val="FFBF5F"/>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90" name="Rectangle 53"/>
                    <p:cNvSpPr>
                      <a:spLocks noChangeArrowheads="1"/>
                    </p:cNvSpPr>
                    <p:nvPr/>
                  </p:nvSpPr>
                  <p:spPr bwMode="auto">
                    <a:xfrm>
                      <a:off x="1608" y="2409"/>
                      <a:ext cx="35" cy="145"/>
                    </a:xfrm>
                    <a:prstGeom prst="rect">
                      <a:avLst/>
                    </a:prstGeom>
                    <a:solidFill>
                      <a:srgbClr val="FFBF5F"/>
                    </a:solidFill>
                    <a:ln w="7938">
                      <a:solidFill>
                        <a:srgbClr val="FFBF5F"/>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91" name="Rectangle 54"/>
                    <p:cNvSpPr>
                      <a:spLocks noChangeArrowheads="1"/>
                    </p:cNvSpPr>
                    <p:nvPr/>
                  </p:nvSpPr>
                  <p:spPr bwMode="auto">
                    <a:xfrm>
                      <a:off x="1601" y="2681"/>
                      <a:ext cx="48" cy="19"/>
                    </a:xfrm>
                    <a:prstGeom prst="rect">
                      <a:avLst/>
                    </a:prstGeom>
                    <a:solidFill>
                      <a:srgbClr val="7F3F00"/>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92" name="Oval 55"/>
                    <p:cNvSpPr>
                      <a:spLocks noChangeArrowheads="1"/>
                    </p:cNvSpPr>
                    <p:nvPr/>
                  </p:nvSpPr>
                  <p:spPr bwMode="auto">
                    <a:xfrm>
                      <a:off x="1559" y="2584"/>
                      <a:ext cx="14" cy="16"/>
                    </a:xfrm>
                    <a:prstGeom prst="ellipse">
                      <a:avLst/>
                    </a:prstGeom>
                    <a:solidFill>
                      <a:srgbClr val="FFBF7F"/>
                    </a:solidFill>
                    <a:ln w="7938">
                      <a:solidFill>
                        <a:srgbClr val="FFBF7F"/>
                      </a:solidFill>
                      <a:round/>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grpSp>
                <p:nvGrpSpPr>
                  <p:cNvPr id="6287" name="Group 56"/>
                  <p:cNvGrpSpPr>
                    <a:grpSpLocks/>
                  </p:cNvGrpSpPr>
                  <p:nvPr/>
                </p:nvGrpSpPr>
                <p:grpSpPr bwMode="auto">
                  <a:xfrm>
                    <a:off x="1000" y="2292"/>
                    <a:ext cx="286" cy="435"/>
                    <a:chOff x="1000" y="2292"/>
                    <a:chExt cx="286" cy="435"/>
                  </a:xfrm>
                </p:grpSpPr>
                <p:sp>
                  <p:nvSpPr>
                    <p:cNvPr id="6377" name="Freeform 57"/>
                    <p:cNvSpPr>
                      <a:spLocks/>
                    </p:cNvSpPr>
                    <p:nvPr/>
                  </p:nvSpPr>
                  <p:spPr bwMode="auto">
                    <a:xfrm>
                      <a:off x="1000" y="2292"/>
                      <a:ext cx="286" cy="435"/>
                    </a:xfrm>
                    <a:custGeom>
                      <a:avLst/>
                      <a:gdLst>
                        <a:gd name="T0" fmla="*/ 0 w 286"/>
                        <a:gd name="T1" fmla="*/ 73 h 435"/>
                        <a:gd name="T2" fmla="*/ 0 w 286"/>
                        <a:gd name="T3" fmla="*/ 435 h 435"/>
                        <a:gd name="T4" fmla="*/ 286 w 286"/>
                        <a:gd name="T5" fmla="*/ 435 h 435"/>
                        <a:gd name="T6" fmla="*/ 286 w 286"/>
                        <a:gd name="T7" fmla="*/ 73 h 435"/>
                        <a:gd name="T8" fmla="*/ 199 w 286"/>
                        <a:gd name="T9" fmla="*/ 0 h 435"/>
                        <a:gd name="T10" fmla="*/ 90 w 286"/>
                        <a:gd name="T11" fmla="*/ 0 h 435"/>
                        <a:gd name="T12" fmla="*/ 0 w 286"/>
                        <a:gd name="T13" fmla="*/ 73 h 4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 h="435">
                          <a:moveTo>
                            <a:pt x="0" y="73"/>
                          </a:moveTo>
                          <a:lnTo>
                            <a:pt x="0" y="435"/>
                          </a:lnTo>
                          <a:lnTo>
                            <a:pt x="286" y="435"/>
                          </a:lnTo>
                          <a:lnTo>
                            <a:pt x="286" y="73"/>
                          </a:lnTo>
                          <a:lnTo>
                            <a:pt x="199" y="0"/>
                          </a:lnTo>
                          <a:lnTo>
                            <a:pt x="90" y="0"/>
                          </a:lnTo>
                          <a:lnTo>
                            <a:pt x="0" y="73"/>
                          </a:lnTo>
                          <a:close/>
                        </a:path>
                      </a:pathLst>
                    </a:custGeom>
                    <a:solidFill>
                      <a:srgbClr val="3F5F00"/>
                    </a:solidFill>
                    <a:ln w="7938">
                      <a:solidFill>
                        <a:srgbClr val="7F3F00"/>
                      </a:solidFill>
                      <a:prstDash val="solid"/>
                      <a:round/>
                      <a:headEnd/>
                      <a:tailEnd/>
                    </a:ln>
                  </p:spPr>
                  <p:txBody>
                    <a:bodyPr/>
                    <a:lstStyle/>
                    <a:p>
                      <a:endParaRPr lang="en-US" dirty="0"/>
                    </a:p>
                  </p:txBody>
                </p:sp>
                <p:sp>
                  <p:nvSpPr>
                    <p:cNvPr id="6378" name="Rectangle 58"/>
                    <p:cNvSpPr>
                      <a:spLocks noChangeArrowheads="1"/>
                    </p:cNvSpPr>
                    <p:nvPr/>
                  </p:nvSpPr>
                  <p:spPr bwMode="auto">
                    <a:xfrm>
                      <a:off x="1047" y="2371"/>
                      <a:ext cx="194" cy="354"/>
                    </a:xfrm>
                    <a:prstGeom prst="rect">
                      <a:avLst/>
                    </a:prstGeom>
                    <a:solidFill>
                      <a:srgbClr val="FFBF1F"/>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79" name="Rectangle 59"/>
                    <p:cNvSpPr>
                      <a:spLocks noChangeArrowheads="1"/>
                    </p:cNvSpPr>
                    <p:nvPr/>
                  </p:nvSpPr>
                  <p:spPr bwMode="auto">
                    <a:xfrm>
                      <a:off x="1146" y="2386"/>
                      <a:ext cx="75" cy="338"/>
                    </a:xfrm>
                    <a:prstGeom prst="rect">
                      <a:avLst/>
                    </a:prstGeom>
                    <a:solidFill>
                      <a:srgbClr val="BF7F3F"/>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80" name="Rectangle 60"/>
                    <p:cNvSpPr>
                      <a:spLocks noChangeArrowheads="1"/>
                    </p:cNvSpPr>
                    <p:nvPr/>
                  </p:nvSpPr>
                  <p:spPr bwMode="auto">
                    <a:xfrm>
                      <a:off x="1067" y="2386"/>
                      <a:ext cx="76" cy="338"/>
                    </a:xfrm>
                    <a:prstGeom prst="rect">
                      <a:avLst/>
                    </a:prstGeom>
                    <a:solidFill>
                      <a:srgbClr val="BF7F3F"/>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81" name="Rectangle 61"/>
                    <p:cNvSpPr>
                      <a:spLocks noChangeArrowheads="1"/>
                    </p:cNvSpPr>
                    <p:nvPr/>
                  </p:nvSpPr>
                  <p:spPr bwMode="auto">
                    <a:xfrm>
                      <a:off x="1087" y="2409"/>
                      <a:ext cx="35" cy="145"/>
                    </a:xfrm>
                    <a:prstGeom prst="rect">
                      <a:avLst/>
                    </a:prstGeom>
                    <a:solidFill>
                      <a:srgbClr val="FFBF5F"/>
                    </a:solidFill>
                    <a:ln w="7938">
                      <a:solidFill>
                        <a:srgbClr val="FFBF5F"/>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82" name="Rectangle 62"/>
                    <p:cNvSpPr>
                      <a:spLocks noChangeArrowheads="1"/>
                    </p:cNvSpPr>
                    <p:nvPr/>
                  </p:nvSpPr>
                  <p:spPr bwMode="auto">
                    <a:xfrm>
                      <a:off x="1166" y="2409"/>
                      <a:ext cx="36" cy="145"/>
                    </a:xfrm>
                    <a:prstGeom prst="rect">
                      <a:avLst/>
                    </a:prstGeom>
                    <a:solidFill>
                      <a:srgbClr val="FFBF5F"/>
                    </a:solidFill>
                    <a:ln w="7938">
                      <a:solidFill>
                        <a:srgbClr val="FFBF5F"/>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83" name="Rectangle 63"/>
                    <p:cNvSpPr>
                      <a:spLocks noChangeArrowheads="1"/>
                    </p:cNvSpPr>
                    <p:nvPr/>
                  </p:nvSpPr>
                  <p:spPr bwMode="auto">
                    <a:xfrm>
                      <a:off x="1159" y="2681"/>
                      <a:ext cx="49" cy="19"/>
                    </a:xfrm>
                    <a:prstGeom prst="rect">
                      <a:avLst/>
                    </a:prstGeom>
                    <a:solidFill>
                      <a:srgbClr val="7F3F00"/>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84" name="Oval 64"/>
                    <p:cNvSpPr>
                      <a:spLocks noChangeArrowheads="1"/>
                    </p:cNvSpPr>
                    <p:nvPr/>
                  </p:nvSpPr>
                  <p:spPr bwMode="auto">
                    <a:xfrm>
                      <a:off x="1117" y="2584"/>
                      <a:ext cx="13" cy="15"/>
                    </a:xfrm>
                    <a:prstGeom prst="ellipse">
                      <a:avLst/>
                    </a:pr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grpSp>
                <p:nvGrpSpPr>
                  <p:cNvPr id="6288" name="Group 65"/>
                  <p:cNvGrpSpPr>
                    <a:grpSpLocks/>
                  </p:cNvGrpSpPr>
                  <p:nvPr/>
                </p:nvGrpSpPr>
                <p:grpSpPr bwMode="auto">
                  <a:xfrm>
                    <a:off x="1480" y="1308"/>
                    <a:ext cx="185" cy="268"/>
                    <a:chOff x="1480" y="1308"/>
                    <a:chExt cx="185" cy="268"/>
                  </a:xfrm>
                </p:grpSpPr>
                <p:sp>
                  <p:nvSpPr>
                    <p:cNvPr id="6372" name="Rectangle 66"/>
                    <p:cNvSpPr>
                      <a:spLocks noChangeArrowheads="1"/>
                    </p:cNvSpPr>
                    <p:nvPr/>
                  </p:nvSpPr>
                  <p:spPr bwMode="auto">
                    <a:xfrm>
                      <a:off x="1497" y="1382"/>
                      <a:ext cx="151" cy="194"/>
                    </a:xfrm>
                    <a:prstGeom prst="rect">
                      <a:avLst/>
                    </a:prstGeom>
                    <a:solidFill>
                      <a:srgbClr val="FF9F1F"/>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73" name="Freeform 67"/>
                    <p:cNvSpPr>
                      <a:spLocks/>
                    </p:cNvSpPr>
                    <p:nvPr/>
                  </p:nvSpPr>
                  <p:spPr bwMode="auto">
                    <a:xfrm>
                      <a:off x="1480" y="1308"/>
                      <a:ext cx="185" cy="82"/>
                    </a:xfrm>
                    <a:custGeom>
                      <a:avLst/>
                      <a:gdLst>
                        <a:gd name="T0" fmla="*/ 0 w 185"/>
                        <a:gd name="T1" fmla="*/ 82 h 82"/>
                        <a:gd name="T2" fmla="*/ 185 w 185"/>
                        <a:gd name="T3" fmla="*/ 82 h 82"/>
                        <a:gd name="T4" fmla="*/ 185 w 185"/>
                        <a:gd name="T5" fmla="*/ 40 h 82"/>
                        <a:gd name="T6" fmla="*/ 123 w 185"/>
                        <a:gd name="T7" fmla="*/ 0 h 82"/>
                        <a:gd name="T8" fmla="*/ 63 w 185"/>
                        <a:gd name="T9" fmla="*/ 0 h 82"/>
                        <a:gd name="T10" fmla="*/ 0 w 185"/>
                        <a:gd name="T11" fmla="*/ 39 h 82"/>
                        <a:gd name="T12" fmla="*/ 0 w 185"/>
                        <a:gd name="T13" fmla="*/ 82 h 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5" h="82">
                          <a:moveTo>
                            <a:pt x="0" y="82"/>
                          </a:moveTo>
                          <a:lnTo>
                            <a:pt x="185" y="82"/>
                          </a:lnTo>
                          <a:lnTo>
                            <a:pt x="185" y="40"/>
                          </a:lnTo>
                          <a:lnTo>
                            <a:pt x="123" y="0"/>
                          </a:lnTo>
                          <a:lnTo>
                            <a:pt x="63" y="0"/>
                          </a:lnTo>
                          <a:lnTo>
                            <a:pt x="0" y="39"/>
                          </a:lnTo>
                          <a:lnTo>
                            <a:pt x="0" y="82"/>
                          </a:lnTo>
                          <a:close/>
                        </a:path>
                      </a:pathLst>
                    </a:custGeom>
                    <a:solidFill>
                      <a:srgbClr val="BF7F3F"/>
                    </a:solidFill>
                    <a:ln w="7938">
                      <a:solidFill>
                        <a:srgbClr val="7F3F00"/>
                      </a:solidFill>
                      <a:prstDash val="solid"/>
                      <a:round/>
                      <a:headEnd/>
                      <a:tailEnd/>
                    </a:ln>
                  </p:spPr>
                  <p:txBody>
                    <a:bodyPr/>
                    <a:lstStyle/>
                    <a:p>
                      <a:endParaRPr lang="en-US" dirty="0"/>
                    </a:p>
                  </p:txBody>
                </p:sp>
                <p:sp>
                  <p:nvSpPr>
                    <p:cNvPr id="6374" name="Freeform 68"/>
                    <p:cNvSpPr>
                      <a:spLocks/>
                    </p:cNvSpPr>
                    <p:nvPr/>
                  </p:nvSpPr>
                  <p:spPr bwMode="auto">
                    <a:xfrm>
                      <a:off x="1499" y="1325"/>
                      <a:ext cx="150" cy="59"/>
                    </a:xfrm>
                    <a:custGeom>
                      <a:avLst/>
                      <a:gdLst>
                        <a:gd name="T0" fmla="*/ 0 w 150"/>
                        <a:gd name="T1" fmla="*/ 59 h 59"/>
                        <a:gd name="T2" fmla="*/ 150 w 150"/>
                        <a:gd name="T3" fmla="*/ 59 h 59"/>
                        <a:gd name="T4" fmla="*/ 150 w 150"/>
                        <a:gd name="T5" fmla="*/ 30 h 59"/>
                        <a:gd name="T6" fmla="*/ 99 w 150"/>
                        <a:gd name="T7" fmla="*/ 0 h 59"/>
                        <a:gd name="T8" fmla="*/ 50 w 150"/>
                        <a:gd name="T9" fmla="*/ 0 h 59"/>
                        <a:gd name="T10" fmla="*/ 0 w 150"/>
                        <a:gd name="T11" fmla="*/ 28 h 59"/>
                        <a:gd name="T12" fmla="*/ 0 w 150"/>
                        <a:gd name="T13" fmla="*/ 59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59">
                          <a:moveTo>
                            <a:pt x="0" y="59"/>
                          </a:moveTo>
                          <a:lnTo>
                            <a:pt x="150" y="59"/>
                          </a:lnTo>
                          <a:lnTo>
                            <a:pt x="150" y="30"/>
                          </a:lnTo>
                          <a:lnTo>
                            <a:pt x="99" y="0"/>
                          </a:lnTo>
                          <a:lnTo>
                            <a:pt x="50" y="0"/>
                          </a:lnTo>
                          <a:lnTo>
                            <a:pt x="0" y="28"/>
                          </a:lnTo>
                          <a:lnTo>
                            <a:pt x="0" y="59"/>
                          </a:lnTo>
                          <a:close/>
                        </a:path>
                      </a:pathLst>
                    </a:custGeom>
                    <a:solidFill>
                      <a:srgbClr val="FF9F1F"/>
                    </a:solidFill>
                    <a:ln w="7938">
                      <a:solidFill>
                        <a:srgbClr val="FF9F1F"/>
                      </a:solidFill>
                      <a:prstDash val="solid"/>
                      <a:round/>
                      <a:headEnd/>
                      <a:tailEnd/>
                    </a:ln>
                  </p:spPr>
                  <p:txBody>
                    <a:bodyPr/>
                    <a:lstStyle/>
                    <a:p>
                      <a:endParaRPr lang="en-US" dirty="0"/>
                    </a:p>
                  </p:txBody>
                </p:sp>
                <p:sp>
                  <p:nvSpPr>
                    <p:cNvPr id="6375" name="Rectangle 69"/>
                    <p:cNvSpPr>
                      <a:spLocks noChangeArrowheads="1"/>
                    </p:cNvSpPr>
                    <p:nvPr/>
                  </p:nvSpPr>
                  <p:spPr bwMode="auto">
                    <a:xfrm>
                      <a:off x="1511" y="1489"/>
                      <a:ext cx="123" cy="71"/>
                    </a:xfrm>
                    <a:prstGeom prst="rect">
                      <a:avLst/>
                    </a:prstGeom>
                    <a:solidFill>
                      <a:srgbClr val="FFBF5F"/>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76" name="Rectangle 70"/>
                    <p:cNvSpPr>
                      <a:spLocks noChangeArrowheads="1"/>
                    </p:cNvSpPr>
                    <p:nvPr/>
                  </p:nvSpPr>
                  <p:spPr bwMode="auto">
                    <a:xfrm>
                      <a:off x="1511" y="1405"/>
                      <a:ext cx="123" cy="70"/>
                    </a:xfrm>
                    <a:prstGeom prst="rect">
                      <a:avLst/>
                    </a:prstGeom>
                    <a:solidFill>
                      <a:srgbClr val="FFBF5F"/>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grpSp>
                <p:nvGrpSpPr>
                  <p:cNvPr id="6289" name="Group 71"/>
                  <p:cNvGrpSpPr>
                    <a:grpSpLocks/>
                  </p:cNvGrpSpPr>
                  <p:nvPr/>
                </p:nvGrpSpPr>
                <p:grpSpPr bwMode="auto">
                  <a:xfrm>
                    <a:off x="1071" y="1309"/>
                    <a:ext cx="185" cy="269"/>
                    <a:chOff x="1071" y="1309"/>
                    <a:chExt cx="185" cy="269"/>
                  </a:xfrm>
                </p:grpSpPr>
                <p:sp>
                  <p:nvSpPr>
                    <p:cNvPr id="6367" name="Rectangle 72"/>
                    <p:cNvSpPr>
                      <a:spLocks noChangeArrowheads="1"/>
                    </p:cNvSpPr>
                    <p:nvPr/>
                  </p:nvSpPr>
                  <p:spPr bwMode="auto">
                    <a:xfrm>
                      <a:off x="1088" y="1384"/>
                      <a:ext cx="151" cy="194"/>
                    </a:xfrm>
                    <a:prstGeom prst="rect">
                      <a:avLst/>
                    </a:prstGeom>
                    <a:solidFill>
                      <a:srgbClr val="FF9F1F"/>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68" name="Freeform 73"/>
                    <p:cNvSpPr>
                      <a:spLocks/>
                    </p:cNvSpPr>
                    <p:nvPr/>
                  </p:nvSpPr>
                  <p:spPr bwMode="auto">
                    <a:xfrm>
                      <a:off x="1071" y="1309"/>
                      <a:ext cx="185" cy="84"/>
                    </a:xfrm>
                    <a:custGeom>
                      <a:avLst/>
                      <a:gdLst>
                        <a:gd name="T0" fmla="*/ 0 w 185"/>
                        <a:gd name="T1" fmla="*/ 84 h 84"/>
                        <a:gd name="T2" fmla="*/ 185 w 185"/>
                        <a:gd name="T3" fmla="*/ 84 h 84"/>
                        <a:gd name="T4" fmla="*/ 185 w 185"/>
                        <a:gd name="T5" fmla="*/ 40 h 84"/>
                        <a:gd name="T6" fmla="*/ 124 w 185"/>
                        <a:gd name="T7" fmla="*/ 0 h 84"/>
                        <a:gd name="T8" fmla="*/ 63 w 185"/>
                        <a:gd name="T9" fmla="*/ 0 h 84"/>
                        <a:gd name="T10" fmla="*/ 0 w 185"/>
                        <a:gd name="T11" fmla="*/ 39 h 84"/>
                        <a:gd name="T12" fmla="*/ 0 w 185"/>
                        <a:gd name="T13" fmla="*/ 84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5" h="84">
                          <a:moveTo>
                            <a:pt x="0" y="84"/>
                          </a:moveTo>
                          <a:lnTo>
                            <a:pt x="185" y="84"/>
                          </a:lnTo>
                          <a:lnTo>
                            <a:pt x="185" y="40"/>
                          </a:lnTo>
                          <a:lnTo>
                            <a:pt x="124" y="0"/>
                          </a:lnTo>
                          <a:lnTo>
                            <a:pt x="63" y="0"/>
                          </a:lnTo>
                          <a:lnTo>
                            <a:pt x="0" y="39"/>
                          </a:lnTo>
                          <a:lnTo>
                            <a:pt x="0" y="84"/>
                          </a:lnTo>
                          <a:close/>
                        </a:path>
                      </a:pathLst>
                    </a:custGeom>
                    <a:solidFill>
                      <a:srgbClr val="BF7F3F"/>
                    </a:solidFill>
                    <a:ln w="7938">
                      <a:solidFill>
                        <a:srgbClr val="7F3F00"/>
                      </a:solidFill>
                      <a:prstDash val="solid"/>
                      <a:round/>
                      <a:headEnd/>
                      <a:tailEnd/>
                    </a:ln>
                  </p:spPr>
                  <p:txBody>
                    <a:bodyPr/>
                    <a:lstStyle/>
                    <a:p>
                      <a:endParaRPr lang="en-US" dirty="0"/>
                    </a:p>
                  </p:txBody>
                </p:sp>
                <p:sp>
                  <p:nvSpPr>
                    <p:cNvPr id="6369" name="Freeform 74"/>
                    <p:cNvSpPr>
                      <a:spLocks/>
                    </p:cNvSpPr>
                    <p:nvPr/>
                  </p:nvSpPr>
                  <p:spPr bwMode="auto">
                    <a:xfrm>
                      <a:off x="1090" y="1327"/>
                      <a:ext cx="150" cy="59"/>
                    </a:xfrm>
                    <a:custGeom>
                      <a:avLst/>
                      <a:gdLst>
                        <a:gd name="T0" fmla="*/ 0 w 150"/>
                        <a:gd name="T1" fmla="*/ 59 h 59"/>
                        <a:gd name="T2" fmla="*/ 150 w 150"/>
                        <a:gd name="T3" fmla="*/ 59 h 59"/>
                        <a:gd name="T4" fmla="*/ 150 w 150"/>
                        <a:gd name="T5" fmla="*/ 29 h 59"/>
                        <a:gd name="T6" fmla="*/ 100 w 150"/>
                        <a:gd name="T7" fmla="*/ 0 h 59"/>
                        <a:gd name="T8" fmla="*/ 51 w 150"/>
                        <a:gd name="T9" fmla="*/ 0 h 59"/>
                        <a:gd name="T10" fmla="*/ 0 w 150"/>
                        <a:gd name="T11" fmla="*/ 28 h 59"/>
                        <a:gd name="T12" fmla="*/ 0 w 150"/>
                        <a:gd name="T13" fmla="*/ 59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59">
                          <a:moveTo>
                            <a:pt x="0" y="59"/>
                          </a:moveTo>
                          <a:lnTo>
                            <a:pt x="150" y="59"/>
                          </a:lnTo>
                          <a:lnTo>
                            <a:pt x="150" y="29"/>
                          </a:lnTo>
                          <a:lnTo>
                            <a:pt x="100" y="0"/>
                          </a:lnTo>
                          <a:lnTo>
                            <a:pt x="51" y="0"/>
                          </a:lnTo>
                          <a:lnTo>
                            <a:pt x="0" y="28"/>
                          </a:lnTo>
                          <a:lnTo>
                            <a:pt x="0" y="59"/>
                          </a:lnTo>
                          <a:close/>
                        </a:path>
                      </a:pathLst>
                    </a:custGeom>
                    <a:solidFill>
                      <a:srgbClr val="FF9F1F"/>
                    </a:solidFill>
                    <a:ln w="7938">
                      <a:solidFill>
                        <a:srgbClr val="FF9F1F"/>
                      </a:solidFill>
                      <a:prstDash val="solid"/>
                      <a:round/>
                      <a:headEnd/>
                      <a:tailEnd/>
                    </a:ln>
                  </p:spPr>
                  <p:txBody>
                    <a:bodyPr/>
                    <a:lstStyle/>
                    <a:p>
                      <a:endParaRPr lang="en-US" dirty="0"/>
                    </a:p>
                  </p:txBody>
                </p:sp>
                <p:sp>
                  <p:nvSpPr>
                    <p:cNvPr id="6370" name="Rectangle 75"/>
                    <p:cNvSpPr>
                      <a:spLocks noChangeArrowheads="1"/>
                    </p:cNvSpPr>
                    <p:nvPr/>
                  </p:nvSpPr>
                  <p:spPr bwMode="auto">
                    <a:xfrm>
                      <a:off x="1102" y="1490"/>
                      <a:ext cx="123" cy="72"/>
                    </a:xfrm>
                    <a:prstGeom prst="rect">
                      <a:avLst/>
                    </a:prstGeom>
                    <a:solidFill>
                      <a:srgbClr val="FFBF5F"/>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71" name="Rectangle 76"/>
                    <p:cNvSpPr>
                      <a:spLocks noChangeArrowheads="1"/>
                    </p:cNvSpPr>
                    <p:nvPr/>
                  </p:nvSpPr>
                  <p:spPr bwMode="auto">
                    <a:xfrm>
                      <a:off x="1102" y="1407"/>
                      <a:ext cx="123" cy="70"/>
                    </a:xfrm>
                    <a:prstGeom prst="rect">
                      <a:avLst/>
                    </a:prstGeom>
                    <a:solidFill>
                      <a:srgbClr val="FFBF5F"/>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grpSp>
                <p:nvGrpSpPr>
                  <p:cNvPr id="6290" name="Group 77"/>
                  <p:cNvGrpSpPr>
                    <a:grpSpLocks/>
                  </p:cNvGrpSpPr>
                  <p:nvPr/>
                </p:nvGrpSpPr>
                <p:grpSpPr bwMode="auto">
                  <a:xfrm>
                    <a:off x="1430" y="1789"/>
                    <a:ext cx="280" cy="319"/>
                    <a:chOff x="1430" y="1789"/>
                    <a:chExt cx="280" cy="319"/>
                  </a:xfrm>
                </p:grpSpPr>
                <p:grpSp>
                  <p:nvGrpSpPr>
                    <p:cNvPr id="6358" name="Group 78"/>
                    <p:cNvGrpSpPr>
                      <a:grpSpLocks/>
                    </p:cNvGrpSpPr>
                    <p:nvPr/>
                  </p:nvGrpSpPr>
                  <p:grpSpPr bwMode="auto">
                    <a:xfrm>
                      <a:off x="1449" y="1789"/>
                      <a:ext cx="241" cy="305"/>
                      <a:chOff x="1449" y="1789"/>
                      <a:chExt cx="241" cy="305"/>
                    </a:xfrm>
                  </p:grpSpPr>
                  <p:sp>
                    <p:nvSpPr>
                      <p:cNvPr id="6360" name="Freeform 79"/>
                      <p:cNvSpPr>
                        <a:spLocks/>
                      </p:cNvSpPr>
                      <p:nvPr/>
                    </p:nvSpPr>
                    <p:spPr bwMode="auto">
                      <a:xfrm>
                        <a:off x="1449" y="1789"/>
                        <a:ext cx="241" cy="305"/>
                      </a:xfrm>
                      <a:custGeom>
                        <a:avLst/>
                        <a:gdLst>
                          <a:gd name="T0" fmla="*/ 25 w 241"/>
                          <a:gd name="T1" fmla="*/ 0 h 305"/>
                          <a:gd name="T2" fmla="*/ 219 w 241"/>
                          <a:gd name="T3" fmla="*/ 0 h 305"/>
                          <a:gd name="T4" fmla="*/ 219 w 241"/>
                          <a:gd name="T5" fmla="*/ 270 h 305"/>
                          <a:gd name="T6" fmla="*/ 241 w 241"/>
                          <a:gd name="T7" fmla="*/ 305 h 305"/>
                          <a:gd name="T8" fmla="*/ 0 w 241"/>
                          <a:gd name="T9" fmla="*/ 305 h 305"/>
                          <a:gd name="T10" fmla="*/ 24 w 241"/>
                          <a:gd name="T11" fmla="*/ 270 h 305"/>
                          <a:gd name="T12" fmla="*/ 25 w 241"/>
                          <a:gd name="T13" fmla="*/ 0 h 3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1" h="305">
                            <a:moveTo>
                              <a:pt x="25" y="0"/>
                            </a:moveTo>
                            <a:lnTo>
                              <a:pt x="219" y="0"/>
                            </a:lnTo>
                            <a:lnTo>
                              <a:pt x="219" y="270"/>
                            </a:lnTo>
                            <a:lnTo>
                              <a:pt x="241" y="305"/>
                            </a:lnTo>
                            <a:lnTo>
                              <a:pt x="0" y="305"/>
                            </a:lnTo>
                            <a:lnTo>
                              <a:pt x="24" y="270"/>
                            </a:lnTo>
                            <a:lnTo>
                              <a:pt x="25" y="0"/>
                            </a:lnTo>
                            <a:close/>
                          </a:path>
                        </a:pathLst>
                      </a:custGeom>
                      <a:solidFill>
                        <a:srgbClr val="BF7F3F"/>
                      </a:solidFill>
                      <a:ln w="7938">
                        <a:solidFill>
                          <a:srgbClr val="7F3F00"/>
                        </a:solidFill>
                        <a:prstDash val="solid"/>
                        <a:round/>
                        <a:headEnd/>
                        <a:tailEnd/>
                      </a:ln>
                    </p:spPr>
                    <p:txBody>
                      <a:bodyPr/>
                      <a:lstStyle/>
                      <a:p>
                        <a:endParaRPr lang="en-US" dirty="0"/>
                      </a:p>
                    </p:txBody>
                  </p:sp>
                  <p:grpSp>
                    <p:nvGrpSpPr>
                      <p:cNvPr id="6361" name="Group 80"/>
                      <p:cNvGrpSpPr>
                        <a:grpSpLocks/>
                      </p:cNvGrpSpPr>
                      <p:nvPr/>
                    </p:nvGrpSpPr>
                    <p:grpSpPr bwMode="auto">
                      <a:xfrm>
                        <a:off x="1495" y="1815"/>
                        <a:ext cx="153" cy="260"/>
                        <a:chOff x="1495" y="1815"/>
                        <a:chExt cx="153" cy="260"/>
                      </a:xfrm>
                    </p:grpSpPr>
                    <p:sp>
                      <p:nvSpPr>
                        <p:cNvPr id="6362" name="Rectangle 81"/>
                        <p:cNvSpPr>
                          <a:spLocks noChangeArrowheads="1"/>
                        </p:cNvSpPr>
                        <p:nvPr/>
                      </p:nvSpPr>
                      <p:spPr bwMode="auto">
                        <a:xfrm>
                          <a:off x="1495" y="1815"/>
                          <a:ext cx="153" cy="260"/>
                        </a:xfrm>
                        <a:prstGeom prst="rect">
                          <a:avLst/>
                        </a:prstGeom>
                        <a:solidFill>
                          <a:srgbClr val="FF9F1F"/>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63" name="Rectangle 82"/>
                        <p:cNvSpPr>
                          <a:spLocks noChangeArrowheads="1"/>
                        </p:cNvSpPr>
                        <p:nvPr/>
                      </p:nvSpPr>
                      <p:spPr bwMode="auto">
                        <a:xfrm>
                          <a:off x="1576" y="1948"/>
                          <a:ext cx="62" cy="113"/>
                        </a:xfrm>
                        <a:prstGeom prst="rect">
                          <a:avLst/>
                        </a:prstGeom>
                        <a:solidFill>
                          <a:srgbClr val="FFBF5F"/>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64" name="Rectangle 83"/>
                        <p:cNvSpPr>
                          <a:spLocks noChangeArrowheads="1"/>
                        </p:cNvSpPr>
                        <p:nvPr/>
                      </p:nvSpPr>
                      <p:spPr bwMode="auto">
                        <a:xfrm>
                          <a:off x="1505" y="1948"/>
                          <a:ext cx="62" cy="113"/>
                        </a:xfrm>
                        <a:prstGeom prst="rect">
                          <a:avLst/>
                        </a:prstGeom>
                        <a:solidFill>
                          <a:srgbClr val="FFBF5F"/>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65" name="Rectangle 84"/>
                        <p:cNvSpPr>
                          <a:spLocks noChangeArrowheads="1"/>
                        </p:cNvSpPr>
                        <p:nvPr/>
                      </p:nvSpPr>
                      <p:spPr bwMode="auto">
                        <a:xfrm>
                          <a:off x="1576" y="1828"/>
                          <a:ext cx="62" cy="112"/>
                        </a:xfrm>
                        <a:prstGeom prst="rect">
                          <a:avLst/>
                        </a:prstGeom>
                        <a:solidFill>
                          <a:srgbClr val="FFBF5F"/>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66" name="Rectangle 85"/>
                        <p:cNvSpPr>
                          <a:spLocks noChangeArrowheads="1"/>
                        </p:cNvSpPr>
                        <p:nvPr/>
                      </p:nvSpPr>
                      <p:spPr bwMode="auto">
                        <a:xfrm>
                          <a:off x="1505" y="1828"/>
                          <a:ext cx="62" cy="112"/>
                        </a:xfrm>
                        <a:prstGeom prst="rect">
                          <a:avLst/>
                        </a:prstGeom>
                        <a:solidFill>
                          <a:srgbClr val="FFBF5F"/>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grpSp>
                <p:sp>
                  <p:nvSpPr>
                    <p:cNvPr id="6359" name="Rectangle 86"/>
                    <p:cNvSpPr>
                      <a:spLocks noChangeArrowheads="1"/>
                    </p:cNvSpPr>
                    <p:nvPr/>
                  </p:nvSpPr>
                  <p:spPr bwMode="auto">
                    <a:xfrm>
                      <a:off x="1430" y="2087"/>
                      <a:ext cx="280" cy="21"/>
                    </a:xfrm>
                    <a:prstGeom prst="rect">
                      <a:avLst/>
                    </a:prstGeom>
                    <a:solidFill>
                      <a:srgbClr val="DF9F7F"/>
                    </a:solidFill>
                    <a:ln w="7938">
                      <a:solidFill>
                        <a:srgbClr val="DF9F7F"/>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grpSp>
                <p:nvGrpSpPr>
                  <p:cNvPr id="6291" name="Group 87"/>
                  <p:cNvGrpSpPr>
                    <a:grpSpLocks/>
                  </p:cNvGrpSpPr>
                  <p:nvPr/>
                </p:nvGrpSpPr>
                <p:grpSpPr bwMode="auto">
                  <a:xfrm>
                    <a:off x="1025" y="1789"/>
                    <a:ext cx="280" cy="319"/>
                    <a:chOff x="1025" y="1789"/>
                    <a:chExt cx="280" cy="319"/>
                  </a:xfrm>
                </p:grpSpPr>
                <p:grpSp>
                  <p:nvGrpSpPr>
                    <p:cNvPr id="6349" name="Group 88"/>
                    <p:cNvGrpSpPr>
                      <a:grpSpLocks/>
                    </p:cNvGrpSpPr>
                    <p:nvPr/>
                  </p:nvGrpSpPr>
                  <p:grpSpPr bwMode="auto">
                    <a:xfrm>
                      <a:off x="1045" y="1789"/>
                      <a:ext cx="241" cy="305"/>
                      <a:chOff x="1045" y="1789"/>
                      <a:chExt cx="241" cy="305"/>
                    </a:xfrm>
                  </p:grpSpPr>
                  <p:sp>
                    <p:nvSpPr>
                      <p:cNvPr id="6351" name="Freeform 89"/>
                      <p:cNvSpPr>
                        <a:spLocks/>
                      </p:cNvSpPr>
                      <p:nvPr/>
                    </p:nvSpPr>
                    <p:spPr bwMode="auto">
                      <a:xfrm>
                        <a:off x="1045" y="1789"/>
                        <a:ext cx="241" cy="305"/>
                      </a:xfrm>
                      <a:custGeom>
                        <a:avLst/>
                        <a:gdLst>
                          <a:gd name="T0" fmla="*/ 25 w 241"/>
                          <a:gd name="T1" fmla="*/ 0 h 305"/>
                          <a:gd name="T2" fmla="*/ 218 w 241"/>
                          <a:gd name="T3" fmla="*/ 0 h 305"/>
                          <a:gd name="T4" fmla="*/ 218 w 241"/>
                          <a:gd name="T5" fmla="*/ 270 h 305"/>
                          <a:gd name="T6" fmla="*/ 241 w 241"/>
                          <a:gd name="T7" fmla="*/ 305 h 305"/>
                          <a:gd name="T8" fmla="*/ 0 w 241"/>
                          <a:gd name="T9" fmla="*/ 305 h 305"/>
                          <a:gd name="T10" fmla="*/ 24 w 241"/>
                          <a:gd name="T11" fmla="*/ 270 h 305"/>
                          <a:gd name="T12" fmla="*/ 25 w 241"/>
                          <a:gd name="T13" fmla="*/ 0 h 3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1" h="305">
                            <a:moveTo>
                              <a:pt x="25" y="0"/>
                            </a:moveTo>
                            <a:lnTo>
                              <a:pt x="218" y="0"/>
                            </a:lnTo>
                            <a:lnTo>
                              <a:pt x="218" y="270"/>
                            </a:lnTo>
                            <a:lnTo>
                              <a:pt x="241" y="305"/>
                            </a:lnTo>
                            <a:lnTo>
                              <a:pt x="0" y="305"/>
                            </a:lnTo>
                            <a:lnTo>
                              <a:pt x="24" y="270"/>
                            </a:lnTo>
                            <a:lnTo>
                              <a:pt x="25" y="0"/>
                            </a:lnTo>
                            <a:close/>
                          </a:path>
                        </a:pathLst>
                      </a:custGeom>
                      <a:solidFill>
                        <a:srgbClr val="BF7F3F"/>
                      </a:solidFill>
                      <a:ln w="7938">
                        <a:solidFill>
                          <a:srgbClr val="7F3F00"/>
                        </a:solidFill>
                        <a:prstDash val="solid"/>
                        <a:round/>
                        <a:headEnd/>
                        <a:tailEnd/>
                      </a:ln>
                    </p:spPr>
                    <p:txBody>
                      <a:bodyPr/>
                      <a:lstStyle/>
                      <a:p>
                        <a:endParaRPr lang="en-US" dirty="0"/>
                      </a:p>
                    </p:txBody>
                  </p:sp>
                  <p:grpSp>
                    <p:nvGrpSpPr>
                      <p:cNvPr id="6352" name="Group 90"/>
                      <p:cNvGrpSpPr>
                        <a:grpSpLocks/>
                      </p:cNvGrpSpPr>
                      <p:nvPr/>
                    </p:nvGrpSpPr>
                    <p:grpSpPr bwMode="auto">
                      <a:xfrm>
                        <a:off x="1091" y="1815"/>
                        <a:ext cx="153" cy="260"/>
                        <a:chOff x="1091" y="1815"/>
                        <a:chExt cx="153" cy="260"/>
                      </a:xfrm>
                    </p:grpSpPr>
                    <p:sp>
                      <p:nvSpPr>
                        <p:cNvPr id="6353" name="Rectangle 91"/>
                        <p:cNvSpPr>
                          <a:spLocks noChangeArrowheads="1"/>
                        </p:cNvSpPr>
                        <p:nvPr/>
                      </p:nvSpPr>
                      <p:spPr bwMode="auto">
                        <a:xfrm>
                          <a:off x="1091" y="1815"/>
                          <a:ext cx="153" cy="260"/>
                        </a:xfrm>
                        <a:prstGeom prst="rect">
                          <a:avLst/>
                        </a:prstGeom>
                        <a:solidFill>
                          <a:srgbClr val="FF9F1F"/>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54" name="Rectangle 92"/>
                        <p:cNvSpPr>
                          <a:spLocks noChangeArrowheads="1"/>
                        </p:cNvSpPr>
                        <p:nvPr/>
                      </p:nvSpPr>
                      <p:spPr bwMode="auto">
                        <a:xfrm>
                          <a:off x="1173" y="1948"/>
                          <a:ext cx="61" cy="113"/>
                        </a:xfrm>
                        <a:prstGeom prst="rect">
                          <a:avLst/>
                        </a:prstGeom>
                        <a:solidFill>
                          <a:srgbClr val="FFBF5F"/>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55" name="Rectangle 93"/>
                        <p:cNvSpPr>
                          <a:spLocks noChangeArrowheads="1"/>
                        </p:cNvSpPr>
                        <p:nvPr/>
                      </p:nvSpPr>
                      <p:spPr bwMode="auto">
                        <a:xfrm>
                          <a:off x="1102" y="1948"/>
                          <a:ext cx="61" cy="113"/>
                        </a:xfrm>
                        <a:prstGeom prst="rect">
                          <a:avLst/>
                        </a:prstGeom>
                        <a:solidFill>
                          <a:srgbClr val="FFBF5F"/>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56" name="Rectangle 94"/>
                        <p:cNvSpPr>
                          <a:spLocks noChangeArrowheads="1"/>
                        </p:cNvSpPr>
                        <p:nvPr/>
                      </p:nvSpPr>
                      <p:spPr bwMode="auto">
                        <a:xfrm>
                          <a:off x="1173" y="1828"/>
                          <a:ext cx="61" cy="112"/>
                        </a:xfrm>
                        <a:prstGeom prst="rect">
                          <a:avLst/>
                        </a:prstGeom>
                        <a:solidFill>
                          <a:srgbClr val="FFBF5F"/>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57" name="Rectangle 95"/>
                        <p:cNvSpPr>
                          <a:spLocks noChangeArrowheads="1"/>
                        </p:cNvSpPr>
                        <p:nvPr/>
                      </p:nvSpPr>
                      <p:spPr bwMode="auto">
                        <a:xfrm>
                          <a:off x="1102" y="1828"/>
                          <a:ext cx="61" cy="112"/>
                        </a:xfrm>
                        <a:prstGeom prst="rect">
                          <a:avLst/>
                        </a:prstGeom>
                        <a:solidFill>
                          <a:srgbClr val="FFBF5F"/>
                        </a:solidFill>
                        <a:ln w="7938">
                          <a:solidFill>
                            <a:srgbClr val="7F3F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grpSp>
                <p:sp>
                  <p:nvSpPr>
                    <p:cNvPr id="6350" name="Rectangle 96"/>
                    <p:cNvSpPr>
                      <a:spLocks noChangeArrowheads="1"/>
                    </p:cNvSpPr>
                    <p:nvPr/>
                  </p:nvSpPr>
                  <p:spPr bwMode="auto">
                    <a:xfrm>
                      <a:off x="1025" y="2087"/>
                      <a:ext cx="280" cy="21"/>
                    </a:xfrm>
                    <a:prstGeom prst="rect">
                      <a:avLst/>
                    </a:prstGeom>
                    <a:solidFill>
                      <a:srgbClr val="DF9F7F"/>
                    </a:solidFill>
                    <a:ln w="7938">
                      <a:solidFill>
                        <a:srgbClr val="DF9F7F"/>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grpSp>
                <p:nvGrpSpPr>
                  <p:cNvPr id="6292" name="Group 97"/>
                  <p:cNvGrpSpPr>
                    <a:grpSpLocks/>
                  </p:cNvGrpSpPr>
                  <p:nvPr/>
                </p:nvGrpSpPr>
                <p:grpSpPr bwMode="auto">
                  <a:xfrm>
                    <a:off x="991" y="2644"/>
                    <a:ext cx="746" cy="217"/>
                    <a:chOff x="991" y="2644"/>
                    <a:chExt cx="746" cy="217"/>
                  </a:xfrm>
                </p:grpSpPr>
                <p:grpSp>
                  <p:nvGrpSpPr>
                    <p:cNvPr id="6293" name="Group 98"/>
                    <p:cNvGrpSpPr>
                      <a:grpSpLocks/>
                    </p:cNvGrpSpPr>
                    <p:nvPr/>
                  </p:nvGrpSpPr>
                  <p:grpSpPr bwMode="auto">
                    <a:xfrm>
                      <a:off x="991" y="2644"/>
                      <a:ext cx="306" cy="217"/>
                      <a:chOff x="991" y="2644"/>
                      <a:chExt cx="306" cy="217"/>
                    </a:xfrm>
                  </p:grpSpPr>
                  <p:sp>
                    <p:nvSpPr>
                      <p:cNvPr id="6322" name="Rectangle 99"/>
                      <p:cNvSpPr>
                        <a:spLocks noChangeArrowheads="1"/>
                      </p:cNvSpPr>
                      <p:nvPr/>
                    </p:nvSpPr>
                    <p:spPr bwMode="auto">
                      <a:xfrm>
                        <a:off x="1051" y="2746"/>
                        <a:ext cx="187" cy="14"/>
                      </a:xfrm>
                      <a:prstGeom prst="rect">
                        <a:avLst/>
                      </a:prstGeom>
                      <a:solidFill>
                        <a:srgbClr val="5F3F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23" name="Rectangle 100"/>
                      <p:cNvSpPr>
                        <a:spLocks noChangeArrowheads="1"/>
                      </p:cNvSpPr>
                      <p:nvPr/>
                    </p:nvSpPr>
                    <p:spPr bwMode="auto">
                      <a:xfrm>
                        <a:off x="1036" y="2768"/>
                        <a:ext cx="216" cy="17"/>
                      </a:xfrm>
                      <a:prstGeom prst="rect">
                        <a:avLst/>
                      </a:prstGeom>
                      <a:solidFill>
                        <a:srgbClr val="5F3F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24" name="Rectangle 101"/>
                      <p:cNvSpPr>
                        <a:spLocks noChangeArrowheads="1"/>
                      </p:cNvSpPr>
                      <p:nvPr/>
                    </p:nvSpPr>
                    <p:spPr bwMode="auto">
                      <a:xfrm>
                        <a:off x="1019" y="2796"/>
                        <a:ext cx="247" cy="15"/>
                      </a:xfrm>
                      <a:prstGeom prst="rect">
                        <a:avLst/>
                      </a:prstGeom>
                      <a:solidFill>
                        <a:srgbClr val="5F3F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25" name="Rectangle 102"/>
                      <p:cNvSpPr>
                        <a:spLocks noChangeArrowheads="1"/>
                      </p:cNvSpPr>
                      <p:nvPr/>
                    </p:nvSpPr>
                    <p:spPr bwMode="auto">
                      <a:xfrm>
                        <a:off x="1004" y="2820"/>
                        <a:ext cx="277" cy="20"/>
                      </a:xfrm>
                      <a:prstGeom prst="rect">
                        <a:avLst/>
                      </a:prstGeom>
                      <a:solidFill>
                        <a:srgbClr val="5F3F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26" name="Rectangle 103"/>
                      <p:cNvSpPr>
                        <a:spLocks noChangeArrowheads="1"/>
                      </p:cNvSpPr>
                      <p:nvPr/>
                    </p:nvSpPr>
                    <p:spPr bwMode="auto">
                      <a:xfrm>
                        <a:off x="994" y="2846"/>
                        <a:ext cx="297" cy="13"/>
                      </a:xfrm>
                      <a:prstGeom prst="rect">
                        <a:avLst/>
                      </a:prstGeom>
                      <a:solidFill>
                        <a:srgbClr val="5F3F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27" name="Freeform 104"/>
                      <p:cNvSpPr>
                        <a:spLocks/>
                      </p:cNvSpPr>
                      <p:nvPr/>
                    </p:nvSpPr>
                    <p:spPr bwMode="auto">
                      <a:xfrm>
                        <a:off x="1054" y="2730"/>
                        <a:ext cx="182" cy="16"/>
                      </a:xfrm>
                      <a:custGeom>
                        <a:avLst/>
                        <a:gdLst>
                          <a:gd name="T0" fmla="*/ 0 w 182"/>
                          <a:gd name="T1" fmla="*/ 16 h 16"/>
                          <a:gd name="T2" fmla="*/ 12 w 182"/>
                          <a:gd name="T3" fmla="*/ 0 h 16"/>
                          <a:gd name="T4" fmla="*/ 169 w 182"/>
                          <a:gd name="T5" fmla="*/ 0 h 16"/>
                          <a:gd name="T6" fmla="*/ 182 w 182"/>
                          <a:gd name="T7" fmla="*/ 16 h 16"/>
                          <a:gd name="T8" fmla="*/ 0 w 182"/>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16">
                            <a:moveTo>
                              <a:pt x="0" y="16"/>
                            </a:moveTo>
                            <a:lnTo>
                              <a:pt x="12" y="0"/>
                            </a:lnTo>
                            <a:lnTo>
                              <a:pt x="169" y="0"/>
                            </a:lnTo>
                            <a:lnTo>
                              <a:pt x="182" y="16"/>
                            </a:lnTo>
                            <a:lnTo>
                              <a:pt x="0" y="16"/>
                            </a:lnTo>
                            <a:close/>
                          </a:path>
                        </a:pathLst>
                      </a:custGeom>
                      <a:solidFill>
                        <a:srgbClr val="9F7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328" name="Freeform 105"/>
                      <p:cNvSpPr>
                        <a:spLocks/>
                      </p:cNvSpPr>
                      <p:nvPr/>
                    </p:nvSpPr>
                    <p:spPr bwMode="auto">
                      <a:xfrm>
                        <a:off x="1036" y="2758"/>
                        <a:ext cx="212" cy="10"/>
                      </a:xfrm>
                      <a:custGeom>
                        <a:avLst/>
                        <a:gdLst>
                          <a:gd name="T0" fmla="*/ 15 w 212"/>
                          <a:gd name="T1" fmla="*/ 0 h 10"/>
                          <a:gd name="T2" fmla="*/ 202 w 212"/>
                          <a:gd name="T3" fmla="*/ 0 h 10"/>
                          <a:gd name="T4" fmla="*/ 212 w 212"/>
                          <a:gd name="T5" fmla="*/ 10 h 10"/>
                          <a:gd name="T6" fmla="*/ 0 w 212"/>
                          <a:gd name="T7" fmla="*/ 10 h 10"/>
                          <a:gd name="T8" fmla="*/ 15 w 2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0">
                            <a:moveTo>
                              <a:pt x="15" y="0"/>
                            </a:moveTo>
                            <a:lnTo>
                              <a:pt x="202" y="0"/>
                            </a:lnTo>
                            <a:lnTo>
                              <a:pt x="212" y="10"/>
                            </a:lnTo>
                            <a:lnTo>
                              <a:pt x="0" y="10"/>
                            </a:lnTo>
                            <a:lnTo>
                              <a:pt x="15" y="0"/>
                            </a:lnTo>
                            <a:close/>
                          </a:path>
                        </a:pathLst>
                      </a:custGeom>
                      <a:solidFill>
                        <a:srgbClr val="9F7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329" name="Freeform 106"/>
                      <p:cNvSpPr>
                        <a:spLocks/>
                      </p:cNvSpPr>
                      <p:nvPr/>
                    </p:nvSpPr>
                    <p:spPr bwMode="auto">
                      <a:xfrm>
                        <a:off x="1024" y="2784"/>
                        <a:ext cx="238" cy="12"/>
                      </a:xfrm>
                      <a:custGeom>
                        <a:avLst/>
                        <a:gdLst>
                          <a:gd name="T0" fmla="*/ 12 w 238"/>
                          <a:gd name="T1" fmla="*/ 0 h 12"/>
                          <a:gd name="T2" fmla="*/ 228 w 238"/>
                          <a:gd name="T3" fmla="*/ 0 h 12"/>
                          <a:gd name="T4" fmla="*/ 238 w 238"/>
                          <a:gd name="T5" fmla="*/ 12 h 12"/>
                          <a:gd name="T6" fmla="*/ 0 w 238"/>
                          <a:gd name="T7" fmla="*/ 12 h 12"/>
                          <a:gd name="T8" fmla="*/ 12 w 23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12">
                            <a:moveTo>
                              <a:pt x="12" y="0"/>
                            </a:moveTo>
                            <a:lnTo>
                              <a:pt x="228" y="0"/>
                            </a:lnTo>
                            <a:lnTo>
                              <a:pt x="238" y="12"/>
                            </a:lnTo>
                            <a:lnTo>
                              <a:pt x="0" y="12"/>
                            </a:lnTo>
                            <a:lnTo>
                              <a:pt x="12" y="0"/>
                            </a:lnTo>
                            <a:close/>
                          </a:path>
                        </a:pathLst>
                      </a:custGeom>
                      <a:solidFill>
                        <a:srgbClr val="9F7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330" name="Freeform 107"/>
                      <p:cNvSpPr>
                        <a:spLocks/>
                      </p:cNvSpPr>
                      <p:nvPr/>
                    </p:nvSpPr>
                    <p:spPr bwMode="auto">
                      <a:xfrm>
                        <a:off x="1005" y="2809"/>
                        <a:ext cx="276" cy="11"/>
                      </a:xfrm>
                      <a:custGeom>
                        <a:avLst/>
                        <a:gdLst>
                          <a:gd name="T0" fmla="*/ 15 w 276"/>
                          <a:gd name="T1" fmla="*/ 0 h 11"/>
                          <a:gd name="T2" fmla="*/ 0 w 276"/>
                          <a:gd name="T3" fmla="*/ 11 h 11"/>
                          <a:gd name="T4" fmla="*/ 276 w 276"/>
                          <a:gd name="T5" fmla="*/ 11 h 11"/>
                          <a:gd name="T6" fmla="*/ 262 w 276"/>
                          <a:gd name="T7" fmla="*/ 0 h 11"/>
                          <a:gd name="T8" fmla="*/ 15 w 276"/>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11">
                            <a:moveTo>
                              <a:pt x="15" y="0"/>
                            </a:moveTo>
                            <a:lnTo>
                              <a:pt x="0" y="11"/>
                            </a:lnTo>
                            <a:lnTo>
                              <a:pt x="276" y="11"/>
                            </a:lnTo>
                            <a:lnTo>
                              <a:pt x="262" y="0"/>
                            </a:lnTo>
                            <a:lnTo>
                              <a:pt x="15" y="0"/>
                            </a:lnTo>
                            <a:close/>
                          </a:path>
                        </a:pathLst>
                      </a:custGeom>
                      <a:solidFill>
                        <a:srgbClr val="9F7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331" name="Freeform 108"/>
                      <p:cNvSpPr>
                        <a:spLocks/>
                      </p:cNvSpPr>
                      <p:nvPr/>
                    </p:nvSpPr>
                    <p:spPr bwMode="auto">
                      <a:xfrm>
                        <a:off x="994" y="2839"/>
                        <a:ext cx="298" cy="8"/>
                      </a:xfrm>
                      <a:custGeom>
                        <a:avLst/>
                        <a:gdLst>
                          <a:gd name="T0" fmla="*/ 10 w 298"/>
                          <a:gd name="T1" fmla="*/ 0 h 8"/>
                          <a:gd name="T2" fmla="*/ 0 w 298"/>
                          <a:gd name="T3" fmla="*/ 8 h 8"/>
                          <a:gd name="T4" fmla="*/ 298 w 298"/>
                          <a:gd name="T5" fmla="*/ 8 h 8"/>
                          <a:gd name="T6" fmla="*/ 288 w 298"/>
                          <a:gd name="T7" fmla="*/ 0 h 8"/>
                          <a:gd name="T8" fmla="*/ 10 w 29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 h="8">
                            <a:moveTo>
                              <a:pt x="10" y="0"/>
                            </a:moveTo>
                            <a:lnTo>
                              <a:pt x="0" y="8"/>
                            </a:lnTo>
                            <a:lnTo>
                              <a:pt x="298" y="8"/>
                            </a:lnTo>
                            <a:lnTo>
                              <a:pt x="288" y="0"/>
                            </a:lnTo>
                            <a:lnTo>
                              <a:pt x="10" y="0"/>
                            </a:lnTo>
                            <a:close/>
                          </a:path>
                        </a:pathLst>
                      </a:custGeom>
                      <a:solidFill>
                        <a:srgbClr val="9F7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332" name="Rectangle 109"/>
                      <p:cNvSpPr>
                        <a:spLocks noChangeArrowheads="1"/>
                      </p:cNvSpPr>
                      <p:nvPr/>
                    </p:nvSpPr>
                    <p:spPr bwMode="auto">
                      <a:xfrm>
                        <a:off x="1290" y="2751"/>
                        <a:ext cx="6" cy="108"/>
                      </a:xfrm>
                      <a:prstGeom prst="rect">
                        <a:avLst/>
                      </a:prstGeom>
                      <a:solidFill>
                        <a:srgbClr val="BF7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33" name="Rectangle 110"/>
                      <p:cNvSpPr>
                        <a:spLocks noChangeArrowheads="1"/>
                      </p:cNvSpPr>
                      <p:nvPr/>
                    </p:nvSpPr>
                    <p:spPr bwMode="auto">
                      <a:xfrm>
                        <a:off x="1277" y="2731"/>
                        <a:ext cx="6" cy="108"/>
                      </a:xfrm>
                      <a:prstGeom prst="rect">
                        <a:avLst/>
                      </a:prstGeom>
                      <a:solidFill>
                        <a:srgbClr val="BF7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34" name="Rectangle 111"/>
                      <p:cNvSpPr>
                        <a:spLocks noChangeArrowheads="1"/>
                      </p:cNvSpPr>
                      <p:nvPr/>
                    </p:nvSpPr>
                    <p:spPr bwMode="auto">
                      <a:xfrm>
                        <a:off x="1261" y="2708"/>
                        <a:ext cx="6" cy="101"/>
                      </a:xfrm>
                      <a:prstGeom prst="rect">
                        <a:avLst/>
                      </a:prstGeom>
                      <a:solidFill>
                        <a:srgbClr val="BF7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35" name="Rectangle 112"/>
                      <p:cNvSpPr>
                        <a:spLocks noChangeArrowheads="1"/>
                      </p:cNvSpPr>
                      <p:nvPr/>
                    </p:nvSpPr>
                    <p:spPr bwMode="auto">
                      <a:xfrm>
                        <a:off x="1247" y="2687"/>
                        <a:ext cx="5" cy="97"/>
                      </a:xfrm>
                      <a:prstGeom prst="rect">
                        <a:avLst/>
                      </a:prstGeom>
                      <a:solidFill>
                        <a:srgbClr val="BF7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36" name="Rectangle 113"/>
                      <p:cNvSpPr>
                        <a:spLocks noChangeArrowheads="1"/>
                      </p:cNvSpPr>
                      <p:nvPr/>
                    </p:nvSpPr>
                    <p:spPr bwMode="auto">
                      <a:xfrm>
                        <a:off x="1235" y="2664"/>
                        <a:ext cx="6" cy="96"/>
                      </a:xfrm>
                      <a:prstGeom prst="rect">
                        <a:avLst/>
                      </a:prstGeom>
                      <a:solidFill>
                        <a:srgbClr val="BF7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nvGrpSpPr>
                      <p:cNvPr id="6337" name="Group 114"/>
                      <p:cNvGrpSpPr>
                        <a:grpSpLocks/>
                      </p:cNvGrpSpPr>
                      <p:nvPr/>
                    </p:nvGrpSpPr>
                    <p:grpSpPr bwMode="auto">
                      <a:xfrm>
                        <a:off x="1222" y="2644"/>
                        <a:ext cx="75" cy="113"/>
                        <a:chOff x="1222" y="2644"/>
                        <a:chExt cx="75" cy="113"/>
                      </a:xfrm>
                    </p:grpSpPr>
                    <p:sp>
                      <p:nvSpPr>
                        <p:cNvPr id="6346" name="Freeform 115"/>
                        <p:cNvSpPr>
                          <a:spLocks/>
                        </p:cNvSpPr>
                        <p:nvPr/>
                      </p:nvSpPr>
                      <p:spPr bwMode="auto">
                        <a:xfrm>
                          <a:off x="1223" y="2645"/>
                          <a:ext cx="68" cy="112"/>
                        </a:xfrm>
                        <a:custGeom>
                          <a:avLst/>
                          <a:gdLst>
                            <a:gd name="T0" fmla="*/ 68 w 68"/>
                            <a:gd name="T1" fmla="*/ 106 h 112"/>
                            <a:gd name="T2" fmla="*/ 0 w 68"/>
                            <a:gd name="T3" fmla="*/ 0 h 112"/>
                            <a:gd name="T4" fmla="*/ 0 w 68"/>
                            <a:gd name="T5" fmla="*/ 4 h 112"/>
                            <a:gd name="T6" fmla="*/ 68 w 68"/>
                            <a:gd name="T7" fmla="*/ 112 h 112"/>
                            <a:gd name="T8" fmla="*/ 68 w 68"/>
                            <a:gd name="T9" fmla="*/ 106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112">
                              <a:moveTo>
                                <a:pt x="68" y="106"/>
                              </a:moveTo>
                              <a:lnTo>
                                <a:pt x="0" y="0"/>
                              </a:lnTo>
                              <a:lnTo>
                                <a:pt x="0" y="4"/>
                              </a:lnTo>
                              <a:lnTo>
                                <a:pt x="68" y="112"/>
                              </a:lnTo>
                              <a:lnTo>
                                <a:pt x="68" y="106"/>
                              </a:lnTo>
                              <a:close/>
                            </a:path>
                          </a:pathLst>
                        </a:custGeom>
                        <a:solidFill>
                          <a:srgbClr val="3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347" name="Freeform 116"/>
                        <p:cNvSpPr>
                          <a:spLocks/>
                        </p:cNvSpPr>
                        <p:nvPr/>
                      </p:nvSpPr>
                      <p:spPr bwMode="auto">
                        <a:xfrm>
                          <a:off x="1222" y="2644"/>
                          <a:ext cx="75" cy="107"/>
                        </a:xfrm>
                        <a:custGeom>
                          <a:avLst/>
                          <a:gdLst>
                            <a:gd name="T0" fmla="*/ 75 w 75"/>
                            <a:gd name="T1" fmla="*/ 107 h 107"/>
                            <a:gd name="T2" fmla="*/ 69 w 75"/>
                            <a:gd name="T3" fmla="*/ 107 h 107"/>
                            <a:gd name="T4" fmla="*/ 0 w 75"/>
                            <a:gd name="T5" fmla="*/ 0 h 107"/>
                            <a:gd name="T6" fmla="*/ 4 w 75"/>
                            <a:gd name="T7" fmla="*/ 0 h 107"/>
                            <a:gd name="T8" fmla="*/ 75 w 75"/>
                            <a:gd name="T9" fmla="*/ 107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107">
                              <a:moveTo>
                                <a:pt x="75" y="107"/>
                              </a:moveTo>
                              <a:lnTo>
                                <a:pt x="69" y="107"/>
                              </a:lnTo>
                              <a:lnTo>
                                <a:pt x="0" y="0"/>
                              </a:lnTo>
                              <a:lnTo>
                                <a:pt x="4" y="0"/>
                              </a:lnTo>
                              <a:lnTo>
                                <a:pt x="75" y="107"/>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348" name="Rectangle 117"/>
                        <p:cNvSpPr>
                          <a:spLocks noChangeArrowheads="1"/>
                        </p:cNvSpPr>
                        <p:nvPr/>
                      </p:nvSpPr>
                      <p:spPr bwMode="auto">
                        <a:xfrm>
                          <a:off x="1290" y="2751"/>
                          <a:ext cx="7" cy="6"/>
                        </a:xfrm>
                        <a:prstGeom prst="rect">
                          <a:avLst/>
                        </a:prstGeom>
                        <a:solidFill>
                          <a:srgbClr val="7F5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sp>
                    <p:nvSpPr>
                      <p:cNvPr id="6338" name="Rectangle 118"/>
                      <p:cNvSpPr>
                        <a:spLocks noChangeArrowheads="1"/>
                      </p:cNvSpPr>
                      <p:nvPr/>
                    </p:nvSpPr>
                    <p:spPr bwMode="auto">
                      <a:xfrm>
                        <a:off x="991" y="2753"/>
                        <a:ext cx="7" cy="108"/>
                      </a:xfrm>
                      <a:prstGeom prst="rect">
                        <a:avLst/>
                      </a:prstGeom>
                      <a:solidFill>
                        <a:srgbClr val="BF7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39" name="Rectangle 119"/>
                      <p:cNvSpPr>
                        <a:spLocks noChangeArrowheads="1"/>
                      </p:cNvSpPr>
                      <p:nvPr/>
                    </p:nvSpPr>
                    <p:spPr bwMode="auto">
                      <a:xfrm>
                        <a:off x="1004" y="2735"/>
                        <a:ext cx="6" cy="105"/>
                      </a:xfrm>
                      <a:prstGeom prst="rect">
                        <a:avLst/>
                      </a:prstGeom>
                      <a:solidFill>
                        <a:srgbClr val="BF7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40" name="Rectangle 120"/>
                      <p:cNvSpPr>
                        <a:spLocks noChangeArrowheads="1"/>
                      </p:cNvSpPr>
                      <p:nvPr/>
                    </p:nvSpPr>
                    <p:spPr bwMode="auto">
                      <a:xfrm>
                        <a:off x="1019" y="2711"/>
                        <a:ext cx="7" cy="98"/>
                      </a:xfrm>
                      <a:prstGeom prst="rect">
                        <a:avLst/>
                      </a:prstGeom>
                      <a:solidFill>
                        <a:srgbClr val="BF7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41" name="Rectangle 121"/>
                      <p:cNvSpPr>
                        <a:spLocks noChangeArrowheads="1"/>
                      </p:cNvSpPr>
                      <p:nvPr/>
                    </p:nvSpPr>
                    <p:spPr bwMode="auto">
                      <a:xfrm>
                        <a:off x="1035" y="2688"/>
                        <a:ext cx="5" cy="97"/>
                      </a:xfrm>
                      <a:prstGeom prst="rect">
                        <a:avLst/>
                      </a:prstGeom>
                      <a:solidFill>
                        <a:srgbClr val="BF7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42" name="Rectangle 122"/>
                      <p:cNvSpPr>
                        <a:spLocks noChangeArrowheads="1"/>
                      </p:cNvSpPr>
                      <p:nvPr/>
                    </p:nvSpPr>
                    <p:spPr bwMode="auto">
                      <a:xfrm>
                        <a:off x="1050" y="2665"/>
                        <a:ext cx="6" cy="96"/>
                      </a:xfrm>
                      <a:prstGeom prst="rect">
                        <a:avLst/>
                      </a:prstGeom>
                      <a:solidFill>
                        <a:srgbClr val="BF7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43" name="Freeform 123"/>
                      <p:cNvSpPr>
                        <a:spLocks/>
                      </p:cNvSpPr>
                      <p:nvPr/>
                    </p:nvSpPr>
                    <p:spPr bwMode="auto">
                      <a:xfrm>
                        <a:off x="998" y="2645"/>
                        <a:ext cx="67" cy="112"/>
                      </a:xfrm>
                      <a:custGeom>
                        <a:avLst/>
                        <a:gdLst>
                          <a:gd name="T0" fmla="*/ 0 w 67"/>
                          <a:gd name="T1" fmla="*/ 106 h 112"/>
                          <a:gd name="T2" fmla="*/ 67 w 67"/>
                          <a:gd name="T3" fmla="*/ 0 h 112"/>
                          <a:gd name="T4" fmla="*/ 67 w 67"/>
                          <a:gd name="T5" fmla="*/ 5 h 112"/>
                          <a:gd name="T6" fmla="*/ 0 w 67"/>
                          <a:gd name="T7" fmla="*/ 112 h 112"/>
                          <a:gd name="T8" fmla="*/ 0 w 67"/>
                          <a:gd name="T9" fmla="*/ 106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12">
                            <a:moveTo>
                              <a:pt x="0" y="106"/>
                            </a:moveTo>
                            <a:lnTo>
                              <a:pt x="67" y="0"/>
                            </a:lnTo>
                            <a:lnTo>
                              <a:pt x="67" y="5"/>
                            </a:lnTo>
                            <a:lnTo>
                              <a:pt x="0" y="112"/>
                            </a:lnTo>
                            <a:lnTo>
                              <a:pt x="0" y="106"/>
                            </a:lnTo>
                            <a:close/>
                          </a:path>
                        </a:pathLst>
                      </a:custGeom>
                      <a:solidFill>
                        <a:srgbClr val="3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344" name="Freeform 124"/>
                      <p:cNvSpPr>
                        <a:spLocks/>
                      </p:cNvSpPr>
                      <p:nvPr/>
                    </p:nvSpPr>
                    <p:spPr bwMode="auto">
                      <a:xfrm>
                        <a:off x="991" y="2644"/>
                        <a:ext cx="75" cy="109"/>
                      </a:xfrm>
                      <a:custGeom>
                        <a:avLst/>
                        <a:gdLst>
                          <a:gd name="T0" fmla="*/ 0 w 75"/>
                          <a:gd name="T1" fmla="*/ 109 h 109"/>
                          <a:gd name="T2" fmla="*/ 7 w 75"/>
                          <a:gd name="T3" fmla="*/ 109 h 109"/>
                          <a:gd name="T4" fmla="*/ 75 w 75"/>
                          <a:gd name="T5" fmla="*/ 0 h 109"/>
                          <a:gd name="T6" fmla="*/ 70 w 75"/>
                          <a:gd name="T7" fmla="*/ 0 h 109"/>
                          <a:gd name="T8" fmla="*/ 0 w 75"/>
                          <a:gd name="T9" fmla="*/ 109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109">
                            <a:moveTo>
                              <a:pt x="0" y="109"/>
                            </a:moveTo>
                            <a:lnTo>
                              <a:pt x="7" y="109"/>
                            </a:lnTo>
                            <a:lnTo>
                              <a:pt x="75" y="0"/>
                            </a:lnTo>
                            <a:lnTo>
                              <a:pt x="70" y="0"/>
                            </a:lnTo>
                            <a:lnTo>
                              <a:pt x="0" y="109"/>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345" name="Rectangle 125"/>
                      <p:cNvSpPr>
                        <a:spLocks noChangeArrowheads="1"/>
                      </p:cNvSpPr>
                      <p:nvPr/>
                    </p:nvSpPr>
                    <p:spPr bwMode="auto">
                      <a:xfrm>
                        <a:off x="991" y="2753"/>
                        <a:ext cx="8" cy="5"/>
                      </a:xfrm>
                      <a:prstGeom prst="rect">
                        <a:avLst/>
                      </a:prstGeom>
                      <a:solidFill>
                        <a:srgbClr val="7F5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grpSp>
                  <p:nvGrpSpPr>
                    <p:cNvPr id="6294" name="Group 126"/>
                    <p:cNvGrpSpPr>
                      <a:grpSpLocks/>
                    </p:cNvGrpSpPr>
                    <p:nvPr/>
                  </p:nvGrpSpPr>
                  <p:grpSpPr bwMode="auto">
                    <a:xfrm>
                      <a:off x="1433" y="2644"/>
                      <a:ext cx="304" cy="217"/>
                      <a:chOff x="1433" y="2644"/>
                      <a:chExt cx="304" cy="217"/>
                    </a:xfrm>
                  </p:grpSpPr>
                  <p:sp>
                    <p:nvSpPr>
                      <p:cNvPr id="6295" name="Rectangle 127"/>
                      <p:cNvSpPr>
                        <a:spLocks noChangeArrowheads="1"/>
                      </p:cNvSpPr>
                      <p:nvPr/>
                    </p:nvSpPr>
                    <p:spPr bwMode="auto">
                      <a:xfrm>
                        <a:off x="1493" y="2746"/>
                        <a:ext cx="187" cy="14"/>
                      </a:xfrm>
                      <a:prstGeom prst="rect">
                        <a:avLst/>
                      </a:prstGeom>
                      <a:solidFill>
                        <a:srgbClr val="5F3F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296" name="Rectangle 128"/>
                      <p:cNvSpPr>
                        <a:spLocks noChangeArrowheads="1"/>
                      </p:cNvSpPr>
                      <p:nvPr/>
                    </p:nvSpPr>
                    <p:spPr bwMode="auto">
                      <a:xfrm>
                        <a:off x="1478" y="2768"/>
                        <a:ext cx="216" cy="17"/>
                      </a:xfrm>
                      <a:prstGeom prst="rect">
                        <a:avLst/>
                      </a:prstGeom>
                      <a:solidFill>
                        <a:srgbClr val="5F3F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297" name="Rectangle 129"/>
                      <p:cNvSpPr>
                        <a:spLocks noChangeArrowheads="1"/>
                      </p:cNvSpPr>
                      <p:nvPr/>
                    </p:nvSpPr>
                    <p:spPr bwMode="auto">
                      <a:xfrm>
                        <a:off x="1460" y="2796"/>
                        <a:ext cx="248" cy="15"/>
                      </a:xfrm>
                      <a:prstGeom prst="rect">
                        <a:avLst/>
                      </a:prstGeom>
                      <a:solidFill>
                        <a:srgbClr val="5F3F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298" name="Rectangle 130"/>
                      <p:cNvSpPr>
                        <a:spLocks noChangeArrowheads="1"/>
                      </p:cNvSpPr>
                      <p:nvPr/>
                    </p:nvSpPr>
                    <p:spPr bwMode="auto">
                      <a:xfrm>
                        <a:off x="1444" y="2820"/>
                        <a:ext cx="278" cy="20"/>
                      </a:xfrm>
                      <a:prstGeom prst="rect">
                        <a:avLst/>
                      </a:prstGeom>
                      <a:solidFill>
                        <a:srgbClr val="5F3F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299" name="Rectangle 131"/>
                      <p:cNvSpPr>
                        <a:spLocks noChangeArrowheads="1"/>
                      </p:cNvSpPr>
                      <p:nvPr/>
                    </p:nvSpPr>
                    <p:spPr bwMode="auto">
                      <a:xfrm>
                        <a:off x="1436" y="2846"/>
                        <a:ext cx="296" cy="13"/>
                      </a:xfrm>
                      <a:prstGeom prst="rect">
                        <a:avLst/>
                      </a:prstGeom>
                      <a:solidFill>
                        <a:srgbClr val="5F3F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00" name="Freeform 132"/>
                      <p:cNvSpPr>
                        <a:spLocks/>
                      </p:cNvSpPr>
                      <p:nvPr/>
                    </p:nvSpPr>
                    <p:spPr bwMode="auto">
                      <a:xfrm>
                        <a:off x="1495" y="2730"/>
                        <a:ext cx="181" cy="16"/>
                      </a:xfrm>
                      <a:custGeom>
                        <a:avLst/>
                        <a:gdLst>
                          <a:gd name="T0" fmla="*/ 0 w 181"/>
                          <a:gd name="T1" fmla="*/ 16 h 16"/>
                          <a:gd name="T2" fmla="*/ 13 w 181"/>
                          <a:gd name="T3" fmla="*/ 0 h 16"/>
                          <a:gd name="T4" fmla="*/ 170 w 181"/>
                          <a:gd name="T5" fmla="*/ 0 h 16"/>
                          <a:gd name="T6" fmla="*/ 181 w 181"/>
                          <a:gd name="T7" fmla="*/ 16 h 16"/>
                          <a:gd name="T8" fmla="*/ 0 w 181"/>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16">
                            <a:moveTo>
                              <a:pt x="0" y="16"/>
                            </a:moveTo>
                            <a:lnTo>
                              <a:pt x="13" y="0"/>
                            </a:lnTo>
                            <a:lnTo>
                              <a:pt x="170" y="0"/>
                            </a:lnTo>
                            <a:lnTo>
                              <a:pt x="181" y="16"/>
                            </a:lnTo>
                            <a:lnTo>
                              <a:pt x="0" y="16"/>
                            </a:lnTo>
                            <a:close/>
                          </a:path>
                        </a:pathLst>
                      </a:custGeom>
                      <a:solidFill>
                        <a:srgbClr val="9F7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301" name="Freeform 133"/>
                      <p:cNvSpPr>
                        <a:spLocks/>
                      </p:cNvSpPr>
                      <p:nvPr/>
                    </p:nvSpPr>
                    <p:spPr bwMode="auto">
                      <a:xfrm>
                        <a:off x="1478" y="2758"/>
                        <a:ext cx="212" cy="10"/>
                      </a:xfrm>
                      <a:custGeom>
                        <a:avLst/>
                        <a:gdLst>
                          <a:gd name="T0" fmla="*/ 14 w 212"/>
                          <a:gd name="T1" fmla="*/ 0 h 10"/>
                          <a:gd name="T2" fmla="*/ 202 w 212"/>
                          <a:gd name="T3" fmla="*/ 0 h 10"/>
                          <a:gd name="T4" fmla="*/ 212 w 212"/>
                          <a:gd name="T5" fmla="*/ 10 h 10"/>
                          <a:gd name="T6" fmla="*/ 0 w 212"/>
                          <a:gd name="T7" fmla="*/ 10 h 10"/>
                          <a:gd name="T8" fmla="*/ 14 w 2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0">
                            <a:moveTo>
                              <a:pt x="14" y="0"/>
                            </a:moveTo>
                            <a:lnTo>
                              <a:pt x="202" y="0"/>
                            </a:lnTo>
                            <a:lnTo>
                              <a:pt x="212" y="10"/>
                            </a:lnTo>
                            <a:lnTo>
                              <a:pt x="0" y="10"/>
                            </a:lnTo>
                            <a:lnTo>
                              <a:pt x="14" y="0"/>
                            </a:lnTo>
                            <a:close/>
                          </a:path>
                        </a:pathLst>
                      </a:custGeom>
                      <a:solidFill>
                        <a:srgbClr val="9F7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302" name="Freeform 134"/>
                      <p:cNvSpPr>
                        <a:spLocks/>
                      </p:cNvSpPr>
                      <p:nvPr/>
                    </p:nvSpPr>
                    <p:spPr bwMode="auto">
                      <a:xfrm>
                        <a:off x="1465" y="2784"/>
                        <a:ext cx="238" cy="12"/>
                      </a:xfrm>
                      <a:custGeom>
                        <a:avLst/>
                        <a:gdLst>
                          <a:gd name="T0" fmla="*/ 12 w 238"/>
                          <a:gd name="T1" fmla="*/ 0 h 12"/>
                          <a:gd name="T2" fmla="*/ 229 w 238"/>
                          <a:gd name="T3" fmla="*/ 0 h 12"/>
                          <a:gd name="T4" fmla="*/ 238 w 238"/>
                          <a:gd name="T5" fmla="*/ 12 h 12"/>
                          <a:gd name="T6" fmla="*/ 0 w 238"/>
                          <a:gd name="T7" fmla="*/ 12 h 12"/>
                          <a:gd name="T8" fmla="*/ 12 w 23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12">
                            <a:moveTo>
                              <a:pt x="12" y="0"/>
                            </a:moveTo>
                            <a:lnTo>
                              <a:pt x="229" y="0"/>
                            </a:lnTo>
                            <a:lnTo>
                              <a:pt x="238" y="12"/>
                            </a:lnTo>
                            <a:lnTo>
                              <a:pt x="0" y="12"/>
                            </a:lnTo>
                            <a:lnTo>
                              <a:pt x="12" y="0"/>
                            </a:lnTo>
                            <a:close/>
                          </a:path>
                        </a:pathLst>
                      </a:custGeom>
                      <a:solidFill>
                        <a:srgbClr val="9F7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303" name="Freeform 135"/>
                      <p:cNvSpPr>
                        <a:spLocks/>
                      </p:cNvSpPr>
                      <p:nvPr/>
                    </p:nvSpPr>
                    <p:spPr bwMode="auto">
                      <a:xfrm>
                        <a:off x="1447" y="2809"/>
                        <a:ext cx="275" cy="11"/>
                      </a:xfrm>
                      <a:custGeom>
                        <a:avLst/>
                        <a:gdLst>
                          <a:gd name="T0" fmla="*/ 15 w 275"/>
                          <a:gd name="T1" fmla="*/ 0 h 11"/>
                          <a:gd name="T2" fmla="*/ 0 w 275"/>
                          <a:gd name="T3" fmla="*/ 11 h 11"/>
                          <a:gd name="T4" fmla="*/ 275 w 275"/>
                          <a:gd name="T5" fmla="*/ 11 h 11"/>
                          <a:gd name="T6" fmla="*/ 262 w 275"/>
                          <a:gd name="T7" fmla="*/ 0 h 11"/>
                          <a:gd name="T8" fmla="*/ 15 w 275"/>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11">
                            <a:moveTo>
                              <a:pt x="15" y="0"/>
                            </a:moveTo>
                            <a:lnTo>
                              <a:pt x="0" y="11"/>
                            </a:lnTo>
                            <a:lnTo>
                              <a:pt x="275" y="11"/>
                            </a:lnTo>
                            <a:lnTo>
                              <a:pt x="262" y="0"/>
                            </a:lnTo>
                            <a:lnTo>
                              <a:pt x="15" y="0"/>
                            </a:lnTo>
                            <a:close/>
                          </a:path>
                        </a:pathLst>
                      </a:custGeom>
                      <a:solidFill>
                        <a:srgbClr val="9F7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304" name="Freeform 136"/>
                      <p:cNvSpPr>
                        <a:spLocks/>
                      </p:cNvSpPr>
                      <p:nvPr/>
                    </p:nvSpPr>
                    <p:spPr bwMode="auto">
                      <a:xfrm>
                        <a:off x="1436" y="2839"/>
                        <a:ext cx="298" cy="8"/>
                      </a:xfrm>
                      <a:custGeom>
                        <a:avLst/>
                        <a:gdLst>
                          <a:gd name="T0" fmla="*/ 10 w 298"/>
                          <a:gd name="T1" fmla="*/ 0 h 8"/>
                          <a:gd name="T2" fmla="*/ 0 w 298"/>
                          <a:gd name="T3" fmla="*/ 8 h 8"/>
                          <a:gd name="T4" fmla="*/ 298 w 298"/>
                          <a:gd name="T5" fmla="*/ 8 h 8"/>
                          <a:gd name="T6" fmla="*/ 286 w 298"/>
                          <a:gd name="T7" fmla="*/ 0 h 8"/>
                          <a:gd name="T8" fmla="*/ 10 w 29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 h="8">
                            <a:moveTo>
                              <a:pt x="10" y="0"/>
                            </a:moveTo>
                            <a:lnTo>
                              <a:pt x="0" y="8"/>
                            </a:lnTo>
                            <a:lnTo>
                              <a:pt x="298" y="8"/>
                            </a:lnTo>
                            <a:lnTo>
                              <a:pt x="286" y="0"/>
                            </a:lnTo>
                            <a:lnTo>
                              <a:pt x="10" y="0"/>
                            </a:lnTo>
                            <a:close/>
                          </a:path>
                        </a:pathLst>
                      </a:custGeom>
                      <a:solidFill>
                        <a:srgbClr val="9F7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305" name="Rectangle 137"/>
                      <p:cNvSpPr>
                        <a:spLocks noChangeArrowheads="1"/>
                      </p:cNvSpPr>
                      <p:nvPr/>
                    </p:nvSpPr>
                    <p:spPr bwMode="auto">
                      <a:xfrm>
                        <a:off x="1731" y="2751"/>
                        <a:ext cx="6" cy="108"/>
                      </a:xfrm>
                      <a:prstGeom prst="rect">
                        <a:avLst/>
                      </a:prstGeom>
                      <a:solidFill>
                        <a:srgbClr val="BF7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06" name="Rectangle 138"/>
                      <p:cNvSpPr>
                        <a:spLocks noChangeArrowheads="1"/>
                      </p:cNvSpPr>
                      <p:nvPr/>
                    </p:nvSpPr>
                    <p:spPr bwMode="auto">
                      <a:xfrm>
                        <a:off x="1717" y="2731"/>
                        <a:ext cx="7" cy="108"/>
                      </a:xfrm>
                      <a:prstGeom prst="rect">
                        <a:avLst/>
                      </a:prstGeom>
                      <a:solidFill>
                        <a:srgbClr val="BF7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07" name="Rectangle 139"/>
                      <p:cNvSpPr>
                        <a:spLocks noChangeArrowheads="1"/>
                      </p:cNvSpPr>
                      <p:nvPr/>
                    </p:nvSpPr>
                    <p:spPr bwMode="auto">
                      <a:xfrm>
                        <a:off x="1703" y="2708"/>
                        <a:ext cx="6" cy="101"/>
                      </a:xfrm>
                      <a:prstGeom prst="rect">
                        <a:avLst/>
                      </a:prstGeom>
                      <a:solidFill>
                        <a:srgbClr val="BF7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08" name="Rectangle 140"/>
                      <p:cNvSpPr>
                        <a:spLocks noChangeArrowheads="1"/>
                      </p:cNvSpPr>
                      <p:nvPr/>
                    </p:nvSpPr>
                    <p:spPr bwMode="auto">
                      <a:xfrm>
                        <a:off x="1688" y="2687"/>
                        <a:ext cx="6" cy="97"/>
                      </a:xfrm>
                      <a:prstGeom prst="rect">
                        <a:avLst/>
                      </a:prstGeom>
                      <a:solidFill>
                        <a:srgbClr val="BF7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09" name="Rectangle 141"/>
                      <p:cNvSpPr>
                        <a:spLocks noChangeArrowheads="1"/>
                      </p:cNvSpPr>
                      <p:nvPr/>
                    </p:nvSpPr>
                    <p:spPr bwMode="auto">
                      <a:xfrm>
                        <a:off x="1676" y="2664"/>
                        <a:ext cx="7" cy="96"/>
                      </a:xfrm>
                      <a:prstGeom prst="rect">
                        <a:avLst/>
                      </a:prstGeom>
                      <a:solidFill>
                        <a:srgbClr val="BF7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nvGrpSpPr>
                      <p:cNvPr id="6310" name="Group 142"/>
                      <p:cNvGrpSpPr>
                        <a:grpSpLocks/>
                      </p:cNvGrpSpPr>
                      <p:nvPr/>
                    </p:nvGrpSpPr>
                    <p:grpSpPr bwMode="auto">
                      <a:xfrm>
                        <a:off x="1664" y="2644"/>
                        <a:ext cx="73" cy="113"/>
                        <a:chOff x="1664" y="2644"/>
                        <a:chExt cx="73" cy="113"/>
                      </a:xfrm>
                    </p:grpSpPr>
                    <p:sp>
                      <p:nvSpPr>
                        <p:cNvPr id="6319" name="Freeform 143"/>
                        <p:cNvSpPr>
                          <a:spLocks/>
                        </p:cNvSpPr>
                        <p:nvPr/>
                      </p:nvSpPr>
                      <p:spPr bwMode="auto">
                        <a:xfrm>
                          <a:off x="1665" y="2645"/>
                          <a:ext cx="67" cy="112"/>
                        </a:xfrm>
                        <a:custGeom>
                          <a:avLst/>
                          <a:gdLst>
                            <a:gd name="T0" fmla="*/ 67 w 67"/>
                            <a:gd name="T1" fmla="*/ 106 h 112"/>
                            <a:gd name="T2" fmla="*/ 0 w 67"/>
                            <a:gd name="T3" fmla="*/ 0 h 112"/>
                            <a:gd name="T4" fmla="*/ 0 w 67"/>
                            <a:gd name="T5" fmla="*/ 4 h 112"/>
                            <a:gd name="T6" fmla="*/ 67 w 67"/>
                            <a:gd name="T7" fmla="*/ 112 h 112"/>
                            <a:gd name="T8" fmla="*/ 67 w 67"/>
                            <a:gd name="T9" fmla="*/ 106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12">
                              <a:moveTo>
                                <a:pt x="67" y="106"/>
                              </a:moveTo>
                              <a:lnTo>
                                <a:pt x="0" y="0"/>
                              </a:lnTo>
                              <a:lnTo>
                                <a:pt x="0" y="4"/>
                              </a:lnTo>
                              <a:lnTo>
                                <a:pt x="67" y="112"/>
                              </a:lnTo>
                              <a:lnTo>
                                <a:pt x="67" y="106"/>
                              </a:lnTo>
                              <a:close/>
                            </a:path>
                          </a:pathLst>
                        </a:custGeom>
                        <a:solidFill>
                          <a:srgbClr val="3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320" name="Freeform 144"/>
                        <p:cNvSpPr>
                          <a:spLocks/>
                        </p:cNvSpPr>
                        <p:nvPr/>
                      </p:nvSpPr>
                      <p:spPr bwMode="auto">
                        <a:xfrm>
                          <a:off x="1664" y="2644"/>
                          <a:ext cx="73" cy="107"/>
                        </a:xfrm>
                        <a:custGeom>
                          <a:avLst/>
                          <a:gdLst>
                            <a:gd name="T0" fmla="*/ 73 w 73"/>
                            <a:gd name="T1" fmla="*/ 107 h 107"/>
                            <a:gd name="T2" fmla="*/ 68 w 73"/>
                            <a:gd name="T3" fmla="*/ 107 h 107"/>
                            <a:gd name="T4" fmla="*/ 0 w 73"/>
                            <a:gd name="T5" fmla="*/ 0 h 107"/>
                            <a:gd name="T6" fmla="*/ 4 w 73"/>
                            <a:gd name="T7" fmla="*/ 0 h 107"/>
                            <a:gd name="T8" fmla="*/ 73 w 73"/>
                            <a:gd name="T9" fmla="*/ 107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107">
                              <a:moveTo>
                                <a:pt x="73" y="107"/>
                              </a:moveTo>
                              <a:lnTo>
                                <a:pt x="68" y="107"/>
                              </a:lnTo>
                              <a:lnTo>
                                <a:pt x="0" y="0"/>
                              </a:lnTo>
                              <a:lnTo>
                                <a:pt x="4" y="0"/>
                              </a:lnTo>
                              <a:lnTo>
                                <a:pt x="73" y="107"/>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321" name="Rectangle 145"/>
                        <p:cNvSpPr>
                          <a:spLocks noChangeArrowheads="1"/>
                        </p:cNvSpPr>
                        <p:nvPr/>
                      </p:nvSpPr>
                      <p:spPr bwMode="auto">
                        <a:xfrm>
                          <a:off x="1730" y="2751"/>
                          <a:ext cx="7" cy="6"/>
                        </a:xfrm>
                        <a:prstGeom prst="rect">
                          <a:avLst/>
                        </a:prstGeom>
                        <a:solidFill>
                          <a:srgbClr val="7F5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sp>
                    <p:nvSpPr>
                      <p:cNvPr id="6311" name="Rectangle 146"/>
                      <p:cNvSpPr>
                        <a:spLocks noChangeArrowheads="1"/>
                      </p:cNvSpPr>
                      <p:nvPr/>
                    </p:nvSpPr>
                    <p:spPr bwMode="auto">
                      <a:xfrm>
                        <a:off x="1433" y="2753"/>
                        <a:ext cx="6" cy="108"/>
                      </a:xfrm>
                      <a:prstGeom prst="rect">
                        <a:avLst/>
                      </a:prstGeom>
                      <a:solidFill>
                        <a:srgbClr val="BF7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12" name="Rectangle 147"/>
                      <p:cNvSpPr>
                        <a:spLocks noChangeArrowheads="1"/>
                      </p:cNvSpPr>
                      <p:nvPr/>
                    </p:nvSpPr>
                    <p:spPr bwMode="auto">
                      <a:xfrm>
                        <a:off x="1444" y="2735"/>
                        <a:ext cx="7" cy="105"/>
                      </a:xfrm>
                      <a:prstGeom prst="rect">
                        <a:avLst/>
                      </a:prstGeom>
                      <a:solidFill>
                        <a:srgbClr val="BF7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13" name="Rectangle 148"/>
                      <p:cNvSpPr>
                        <a:spLocks noChangeArrowheads="1"/>
                      </p:cNvSpPr>
                      <p:nvPr/>
                    </p:nvSpPr>
                    <p:spPr bwMode="auto">
                      <a:xfrm>
                        <a:off x="1460" y="2711"/>
                        <a:ext cx="8" cy="98"/>
                      </a:xfrm>
                      <a:prstGeom prst="rect">
                        <a:avLst/>
                      </a:prstGeom>
                      <a:solidFill>
                        <a:srgbClr val="BF7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14" name="Rectangle 149"/>
                      <p:cNvSpPr>
                        <a:spLocks noChangeArrowheads="1"/>
                      </p:cNvSpPr>
                      <p:nvPr/>
                    </p:nvSpPr>
                    <p:spPr bwMode="auto">
                      <a:xfrm>
                        <a:off x="1475" y="2688"/>
                        <a:ext cx="7" cy="97"/>
                      </a:xfrm>
                      <a:prstGeom prst="rect">
                        <a:avLst/>
                      </a:prstGeom>
                      <a:solidFill>
                        <a:srgbClr val="BF7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15" name="Rectangle 150"/>
                      <p:cNvSpPr>
                        <a:spLocks noChangeArrowheads="1"/>
                      </p:cNvSpPr>
                      <p:nvPr/>
                    </p:nvSpPr>
                    <p:spPr bwMode="auto">
                      <a:xfrm>
                        <a:off x="1490" y="2665"/>
                        <a:ext cx="7" cy="96"/>
                      </a:xfrm>
                      <a:prstGeom prst="rect">
                        <a:avLst/>
                      </a:prstGeom>
                      <a:solidFill>
                        <a:srgbClr val="BF7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316" name="Freeform 151"/>
                      <p:cNvSpPr>
                        <a:spLocks/>
                      </p:cNvSpPr>
                      <p:nvPr/>
                    </p:nvSpPr>
                    <p:spPr bwMode="auto">
                      <a:xfrm>
                        <a:off x="1438" y="2645"/>
                        <a:ext cx="67" cy="112"/>
                      </a:xfrm>
                      <a:custGeom>
                        <a:avLst/>
                        <a:gdLst>
                          <a:gd name="T0" fmla="*/ 0 w 67"/>
                          <a:gd name="T1" fmla="*/ 106 h 112"/>
                          <a:gd name="T2" fmla="*/ 67 w 67"/>
                          <a:gd name="T3" fmla="*/ 0 h 112"/>
                          <a:gd name="T4" fmla="*/ 67 w 67"/>
                          <a:gd name="T5" fmla="*/ 5 h 112"/>
                          <a:gd name="T6" fmla="*/ 0 w 67"/>
                          <a:gd name="T7" fmla="*/ 112 h 112"/>
                          <a:gd name="T8" fmla="*/ 0 w 67"/>
                          <a:gd name="T9" fmla="*/ 106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12">
                            <a:moveTo>
                              <a:pt x="0" y="106"/>
                            </a:moveTo>
                            <a:lnTo>
                              <a:pt x="67" y="0"/>
                            </a:lnTo>
                            <a:lnTo>
                              <a:pt x="67" y="5"/>
                            </a:lnTo>
                            <a:lnTo>
                              <a:pt x="0" y="112"/>
                            </a:lnTo>
                            <a:lnTo>
                              <a:pt x="0" y="106"/>
                            </a:lnTo>
                            <a:close/>
                          </a:path>
                        </a:pathLst>
                      </a:custGeom>
                      <a:solidFill>
                        <a:srgbClr val="3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317" name="Freeform 152"/>
                      <p:cNvSpPr>
                        <a:spLocks/>
                      </p:cNvSpPr>
                      <p:nvPr/>
                    </p:nvSpPr>
                    <p:spPr bwMode="auto">
                      <a:xfrm>
                        <a:off x="1433" y="2644"/>
                        <a:ext cx="75" cy="109"/>
                      </a:xfrm>
                      <a:custGeom>
                        <a:avLst/>
                        <a:gdLst>
                          <a:gd name="T0" fmla="*/ 0 w 75"/>
                          <a:gd name="T1" fmla="*/ 109 h 109"/>
                          <a:gd name="T2" fmla="*/ 5 w 75"/>
                          <a:gd name="T3" fmla="*/ 109 h 109"/>
                          <a:gd name="T4" fmla="*/ 75 w 75"/>
                          <a:gd name="T5" fmla="*/ 0 h 109"/>
                          <a:gd name="T6" fmla="*/ 70 w 75"/>
                          <a:gd name="T7" fmla="*/ 0 h 109"/>
                          <a:gd name="T8" fmla="*/ 0 w 75"/>
                          <a:gd name="T9" fmla="*/ 109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109">
                            <a:moveTo>
                              <a:pt x="0" y="109"/>
                            </a:moveTo>
                            <a:lnTo>
                              <a:pt x="5" y="109"/>
                            </a:lnTo>
                            <a:lnTo>
                              <a:pt x="75" y="0"/>
                            </a:lnTo>
                            <a:lnTo>
                              <a:pt x="70" y="0"/>
                            </a:lnTo>
                            <a:lnTo>
                              <a:pt x="0" y="109"/>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318" name="Rectangle 153"/>
                      <p:cNvSpPr>
                        <a:spLocks noChangeArrowheads="1"/>
                      </p:cNvSpPr>
                      <p:nvPr/>
                    </p:nvSpPr>
                    <p:spPr bwMode="auto">
                      <a:xfrm>
                        <a:off x="1433" y="2753"/>
                        <a:ext cx="8" cy="5"/>
                      </a:xfrm>
                      <a:prstGeom prst="rect">
                        <a:avLst/>
                      </a:prstGeom>
                      <a:solidFill>
                        <a:srgbClr val="7F5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grpSp>
            </p:grpSp>
          </p:grpSp>
          <p:grpSp>
            <p:nvGrpSpPr>
              <p:cNvPr id="6253" name="Group 154"/>
              <p:cNvGrpSpPr>
                <a:grpSpLocks/>
              </p:cNvGrpSpPr>
              <p:nvPr/>
            </p:nvGrpSpPr>
            <p:grpSpPr bwMode="auto">
              <a:xfrm>
                <a:off x="1498" y="2333"/>
                <a:ext cx="223" cy="413"/>
                <a:chOff x="1498" y="2333"/>
                <a:chExt cx="223" cy="413"/>
              </a:xfrm>
            </p:grpSpPr>
            <p:grpSp>
              <p:nvGrpSpPr>
                <p:cNvPr id="6254" name="Group 155"/>
                <p:cNvGrpSpPr>
                  <a:grpSpLocks/>
                </p:cNvGrpSpPr>
                <p:nvPr/>
              </p:nvGrpSpPr>
              <p:grpSpPr bwMode="auto">
                <a:xfrm>
                  <a:off x="1498" y="2333"/>
                  <a:ext cx="223" cy="413"/>
                  <a:chOff x="1498" y="2333"/>
                  <a:chExt cx="223" cy="413"/>
                </a:xfrm>
              </p:grpSpPr>
              <p:sp>
                <p:nvSpPr>
                  <p:cNvPr id="6275" name="Rectangle 156"/>
                  <p:cNvSpPr>
                    <a:spLocks noChangeArrowheads="1"/>
                  </p:cNvSpPr>
                  <p:nvPr/>
                </p:nvSpPr>
                <p:spPr bwMode="auto">
                  <a:xfrm>
                    <a:off x="1498" y="2333"/>
                    <a:ext cx="223" cy="41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276" name="Rectangle 157"/>
                  <p:cNvSpPr>
                    <a:spLocks noChangeArrowheads="1"/>
                  </p:cNvSpPr>
                  <p:nvPr/>
                </p:nvSpPr>
                <p:spPr bwMode="auto">
                  <a:xfrm>
                    <a:off x="1514" y="2357"/>
                    <a:ext cx="185" cy="3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277" name="Freeform 158"/>
                  <p:cNvSpPr>
                    <a:spLocks/>
                  </p:cNvSpPr>
                  <p:nvPr/>
                </p:nvSpPr>
                <p:spPr bwMode="auto">
                  <a:xfrm>
                    <a:off x="1503" y="2339"/>
                    <a:ext cx="19" cy="399"/>
                  </a:xfrm>
                  <a:custGeom>
                    <a:avLst/>
                    <a:gdLst>
                      <a:gd name="T0" fmla="*/ 0 w 19"/>
                      <a:gd name="T1" fmla="*/ 0 h 399"/>
                      <a:gd name="T2" fmla="*/ 19 w 19"/>
                      <a:gd name="T3" fmla="*/ 23 h 399"/>
                      <a:gd name="T4" fmla="*/ 19 w 19"/>
                      <a:gd name="T5" fmla="*/ 399 h 399"/>
                      <a:gd name="T6" fmla="*/ 0 w 19"/>
                      <a:gd name="T7" fmla="*/ 399 h 399"/>
                      <a:gd name="T8" fmla="*/ 0 w 19"/>
                      <a:gd name="T9" fmla="*/ 0 h 3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99">
                        <a:moveTo>
                          <a:pt x="0" y="0"/>
                        </a:moveTo>
                        <a:lnTo>
                          <a:pt x="19" y="23"/>
                        </a:lnTo>
                        <a:lnTo>
                          <a:pt x="19" y="399"/>
                        </a:lnTo>
                        <a:lnTo>
                          <a:pt x="0" y="399"/>
                        </a:lnTo>
                        <a:lnTo>
                          <a:pt x="0" y="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78" name="Freeform 159"/>
                  <p:cNvSpPr>
                    <a:spLocks/>
                  </p:cNvSpPr>
                  <p:nvPr/>
                </p:nvSpPr>
                <p:spPr bwMode="auto">
                  <a:xfrm>
                    <a:off x="1503" y="2339"/>
                    <a:ext cx="214" cy="23"/>
                  </a:xfrm>
                  <a:custGeom>
                    <a:avLst/>
                    <a:gdLst>
                      <a:gd name="T0" fmla="*/ 0 w 214"/>
                      <a:gd name="T1" fmla="*/ 0 h 23"/>
                      <a:gd name="T2" fmla="*/ 214 w 214"/>
                      <a:gd name="T3" fmla="*/ 0 h 23"/>
                      <a:gd name="T4" fmla="*/ 193 w 214"/>
                      <a:gd name="T5" fmla="*/ 23 h 23"/>
                      <a:gd name="T6" fmla="*/ 17 w 214"/>
                      <a:gd name="T7" fmla="*/ 23 h 23"/>
                      <a:gd name="T8" fmla="*/ 0 w 214"/>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3">
                        <a:moveTo>
                          <a:pt x="0" y="0"/>
                        </a:moveTo>
                        <a:lnTo>
                          <a:pt x="214" y="0"/>
                        </a:lnTo>
                        <a:lnTo>
                          <a:pt x="193" y="23"/>
                        </a:lnTo>
                        <a:lnTo>
                          <a:pt x="17" y="2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79" name="Freeform 160"/>
                  <p:cNvSpPr>
                    <a:spLocks/>
                  </p:cNvSpPr>
                  <p:nvPr/>
                </p:nvSpPr>
                <p:spPr bwMode="auto">
                  <a:xfrm>
                    <a:off x="1696" y="2339"/>
                    <a:ext cx="20" cy="398"/>
                  </a:xfrm>
                  <a:custGeom>
                    <a:avLst/>
                    <a:gdLst>
                      <a:gd name="T0" fmla="*/ 0 w 20"/>
                      <a:gd name="T1" fmla="*/ 23 h 398"/>
                      <a:gd name="T2" fmla="*/ 20 w 20"/>
                      <a:gd name="T3" fmla="*/ 0 h 398"/>
                      <a:gd name="T4" fmla="*/ 20 w 20"/>
                      <a:gd name="T5" fmla="*/ 398 h 398"/>
                      <a:gd name="T6" fmla="*/ 0 w 20"/>
                      <a:gd name="T7" fmla="*/ 398 h 398"/>
                      <a:gd name="T8" fmla="*/ 0 w 20"/>
                      <a:gd name="T9" fmla="*/ 23 h 3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398">
                        <a:moveTo>
                          <a:pt x="0" y="23"/>
                        </a:moveTo>
                        <a:lnTo>
                          <a:pt x="20" y="0"/>
                        </a:lnTo>
                        <a:lnTo>
                          <a:pt x="20" y="398"/>
                        </a:lnTo>
                        <a:lnTo>
                          <a:pt x="0" y="398"/>
                        </a:lnTo>
                        <a:lnTo>
                          <a:pt x="0" y="23"/>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6255" name="Group 161"/>
                <p:cNvGrpSpPr>
                  <a:grpSpLocks/>
                </p:cNvGrpSpPr>
                <p:nvPr/>
              </p:nvGrpSpPr>
              <p:grpSpPr bwMode="auto">
                <a:xfrm>
                  <a:off x="1523" y="2364"/>
                  <a:ext cx="152" cy="373"/>
                  <a:chOff x="1523" y="2364"/>
                  <a:chExt cx="152" cy="373"/>
                </a:xfrm>
              </p:grpSpPr>
              <p:sp>
                <p:nvSpPr>
                  <p:cNvPr id="6256" name="Freeform 162"/>
                  <p:cNvSpPr>
                    <a:spLocks/>
                  </p:cNvSpPr>
                  <p:nvPr/>
                </p:nvSpPr>
                <p:spPr bwMode="auto">
                  <a:xfrm>
                    <a:off x="1533" y="2364"/>
                    <a:ext cx="142" cy="371"/>
                  </a:xfrm>
                  <a:custGeom>
                    <a:avLst/>
                    <a:gdLst>
                      <a:gd name="T0" fmla="*/ 1 w 142"/>
                      <a:gd name="T1" fmla="*/ 0 h 371"/>
                      <a:gd name="T2" fmla="*/ 0 w 142"/>
                      <a:gd name="T3" fmla="*/ 371 h 371"/>
                      <a:gd name="T4" fmla="*/ 142 w 142"/>
                      <a:gd name="T5" fmla="*/ 328 h 371"/>
                      <a:gd name="T6" fmla="*/ 142 w 142"/>
                      <a:gd name="T7" fmla="*/ 36 h 371"/>
                      <a:gd name="T8" fmla="*/ 1 w 142"/>
                      <a:gd name="T9" fmla="*/ 0 h 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371">
                        <a:moveTo>
                          <a:pt x="1" y="0"/>
                        </a:moveTo>
                        <a:lnTo>
                          <a:pt x="0" y="371"/>
                        </a:lnTo>
                        <a:lnTo>
                          <a:pt x="142" y="328"/>
                        </a:lnTo>
                        <a:lnTo>
                          <a:pt x="142" y="36"/>
                        </a:lnTo>
                        <a:lnTo>
                          <a:pt x="1" y="0"/>
                        </a:lnTo>
                        <a:close/>
                      </a:path>
                    </a:pathLst>
                  </a:custGeom>
                  <a:solidFill>
                    <a:srgbClr val="C0C0C0"/>
                  </a:solidFill>
                  <a:ln w="1588">
                    <a:solidFill>
                      <a:srgbClr val="000000"/>
                    </a:solidFill>
                    <a:prstDash val="solid"/>
                    <a:round/>
                    <a:headEnd/>
                    <a:tailEnd/>
                  </a:ln>
                </p:spPr>
                <p:txBody>
                  <a:bodyPr/>
                  <a:lstStyle/>
                  <a:p>
                    <a:endParaRPr lang="en-US" dirty="0"/>
                  </a:p>
                </p:txBody>
              </p:sp>
              <p:grpSp>
                <p:nvGrpSpPr>
                  <p:cNvPr id="6257" name="Group 163"/>
                  <p:cNvGrpSpPr>
                    <a:grpSpLocks/>
                  </p:cNvGrpSpPr>
                  <p:nvPr/>
                </p:nvGrpSpPr>
                <p:grpSpPr bwMode="auto">
                  <a:xfrm>
                    <a:off x="1559" y="2399"/>
                    <a:ext cx="99" cy="140"/>
                    <a:chOff x="1559" y="2399"/>
                    <a:chExt cx="99" cy="140"/>
                  </a:xfrm>
                </p:grpSpPr>
                <p:sp>
                  <p:nvSpPr>
                    <p:cNvPr id="6272" name="Freeform 164"/>
                    <p:cNvSpPr>
                      <a:spLocks/>
                    </p:cNvSpPr>
                    <p:nvPr/>
                  </p:nvSpPr>
                  <p:spPr bwMode="auto">
                    <a:xfrm>
                      <a:off x="1565" y="2400"/>
                      <a:ext cx="93" cy="139"/>
                    </a:xfrm>
                    <a:custGeom>
                      <a:avLst/>
                      <a:gdLst>
                        <a:gd name="T0" fmla="*/ 0 w 93"/>
                        <a:gd name="T1" fmla="*/ 0 h 139"/>
                        <a:gd name="T2" fmla="*/ 93 w 93"/>
                        <a:gd name="T3" fmla="*/ 23 h 139"/>
                        <a:gd name="T4" fmla="*/ 93 w 93"/>
                        <a:gd name="T5" fmla="*/ 139 h 139"/>
                        <a:gd name="T6" fmla="*/ 0 w 93"/>
                        <a:gd name="T7" fmla="*/ 136 h 139"/>
                        <a:gd name="T8" fmla="*/ 0 w 93"/>
                        <a:gd name="T9" fmla="*/ 0 h 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39">
                          <a:moveTo>
                            <a:pt x="0" y="0"/>
                          </a:moveTo>
                          <a:lnTo>
                            <a:pt x="93" y="23"/>
                          </a:lnTo>
                          <a:lnTo>
                            <a:pt x="93" y="139"/>
                          </a:lnTo>
                          <a:lnTo>
                            <a:pt x="0" y="136"/>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73" name="Freeform 165"/>
                    <p:cNvSpPr>
                      <a:spLocks/>
                    </p:cNvSpPr>
                    <p:nvPr/>
                  </p:nvSpPr>
                  <p:spPr bwMode="auto">
                    <a:xfrm>
                      <a:off x="1565" y="2405"/>
                      <a:ext cx="89" cy="127"/>
                    </a:xfrm>
                    <a:custGeom>
                      <a:avLst/>
                      <a:gdLst>
                        <a:gd name="T0" fmla="*/ 0 w 89"/>
                        <a:gd name="T1" fmla="*/ 0 h 127"/>
                        <a:gd name="T2" fmla="*/ 89 w 89"/>
                        <a:gd name="T3" fmla="*/ 22 h 127"/>
                        <a:gd name="T4" fmla="*/ 89 w 89"/>
                        <a:gd name="T5" fmla="*/ 127 h 127"/>
                        <a:gd name="T6" fmla="*/ 0 w 89"/>
                        <a:gd name="T7" fmla="*/ 126 h 127"/>
                        <a:gd name="T8" fmla="*/ 0 w 89"/>
                        <a:gd name="T9" fmla="*/ 0 h 1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27">
                          <a:moveTo>
                            <a:pt x="0" y="0"/>
                          </a:moveTo>
                          <a:lnTo>
                            <a:pt x="89" y="22"/>
                          </a:lnTo>
                          <a:lnTo>
                            <a:pt x="89" y="127"/>
                          </a:lnTo>
                          <a:lnTo>
                            <a:pt x="0" y="12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74" name="Freeform 166"/>
                    <p:cNvSpPr>
                      <a:spLocks/>
                    </p:cNvSpPr>
                    <p:nvPr/>
                  </p:nvSpPr>
                  <p:spPr bwMode="auto">
                    <a:xfrm>
                      <a:off x="1559" y="2399"/>
                      <a:ext cx="5" cy="137"/>
                    </a:xfrm>
                    <a:custGeom>
                      <a:avLst/>
                      <a:gdLst>
                        <a:gd name="T0" fmla="*/ 0 w 5"/>
                        <a:gd name="T1" fmla="*/ 0 h 137"/>
                        <a:gd name="T2" fmla="*/ 5 w 5"/>
                        <a:gd name="T3" fmla="*/ 2 h 137"/>
                        <a:gd name="T4" fmla="*/ 5 w 5"/>
                        <a:gd name="T5" fmla="*/ 137 h 137"/>
                        <a:gd name="T6" fmla="*/ 0 w 5"/>
                        <a:gd name="T7" fmla="*/ 137 h 137"/>
                        <a:gd name="T8" fmla="*/ 0 w 5"/>
                        <a:gd name="T9" fmla="*/ 0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37">
                          <a:moveTo>
                            <a:pt x="0" y="0"/>
                          </a:moveTo>
                          <a:lnTo>
                            <a:pt x="5" y="2"/>
                          </a:lnTo>
                          <a:lnTo>
                            <a:pt x="5" y="137"/>
                          </a:lnTo>
                          <a:lnTo>
                            <a:pt x="0" y="137"/>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6258" name="Group 167"/>
                  <p:cNvGrpSpPr>
                    <a:grpSpLocks/>
                  </p:cNvGrpSpPr>
                  <p:nvPr/>
                </p:nvGrpSpPr>
                <p:grpSpPr bwMode="auto">
                  <a:xfrm>
                    <a:off x="1559" y="2556"/>
                    <a:ext cx="97" cy="144"/>
                    <a:chOff x="1559" y="2556"/>
                    <a:chExt cx="97" cy="144"/>
                  </a:xfrm>
                </p:grpSpPr>
                <p:sp>
                  <p:nvSpPr>
                    <p:cNvPr id="6269" name="Freeform 168"/>
                    <p:cNvSpPr>
                      <a:spLocks/>
                    </p:cNvSpPr>
                    <p:nvPr/>
                  </p:nvSpPr>
                  <p:spPr bwMode="auto">
                    <a:xfrm>
                      <a:off x="1564" y="2556"/>
                      <a:ext cx="92" cy="144"/>
                    </a:xfrm>
                    <a:custGeom>
                      <a:avLst/>
                      <a:gdLst>
                        <a:gd name="T0" fmla="*/ 0 w 92"/>
                        <a:gd name="T1" fmla="*/ 6 h 144"/>
                        <a:gd name="T2" fmla="*/ 92 w 92"/>
                        <a:gd name="T3" fmla="*/ 0 h 144"/>
                        <a:gd name="T4" fmla="*/ 92 w 92"/>
                        <a:gd name="T5" fmla="*/ 123 h 144"/>
                        <a:gd name="T6" fmla="*/ 0 w 92"/>
                        <a:gd name="T7" fmla="*/ 144 h 144"/>
                        <a:gd name="T8" fmla="*/ 0 w 92"/>
                        <a:gd name="T9" fmla="*/ 6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44">
                          <a:moveTo>
                            <a:pt x="0" y="6"/>
                          </a:moveTo>
                          <a:lnTo>
                            <a:pt x="92" y="0"/>
                          </a:lnTo>
                          <a:lnTo>
                            <a:pt x="92" y="123"/>
                          </a:lnTo>
                          <a:lnTo>
                            <a:pt x="0" y="144"/>
                          </a:lnTo>
                          <a:lnTo>
                            <a:pt x="0" y="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70" name="Freeform 169"/>
                    <p:cNvSpPr>
                      <a:spLocks/>
                    </p:cNvSpPr>
                    <p:nvPr/>
                  </p:nvSpPr>
                  <p:spPr bwMode="auto">
                    <a:xfrm>
                      <a:off x="1567" y="2560"/>
                      <a:ext cx="86" cy="132"/>
                    </a:xfrm>
                    <a:custGeom>
                      <a:avLst/>
                      <a:gdLst>
                        <a:gd name="T0" fmla="*/ 0 w 86"/>
                        <a:gd name="T1" fmla="*/ 7 h 132"/>
                        <a:gd name="T2" fmla="*/ 86 w 86"/>
                        <a:gd name="T3" fmla="*/ 0 h 132"/>
                        <a:gd name="T4" fmla="*/ 86 w 86"/>
                        <a:gd name="T5" fmla="*/ 113 h 132"/>
                        <a:gd name="T6" fmla="*/ 0 w 86"/>
                        <a:gd name="T7" fmla="*/ 132 h 132"/>
                        <a:gd name="T8" fmla="*/ 0 w 86"/>
                        <a:gd name="T9" fmla="*/ 7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32">
                          <a:moveTo>
                            <a:pt x="0" y="7"/>
                          </a:moveTo>
                          <a:lnTo>
                            <a:pt x="86" y="0"/>
                          </a:lnTo>
                          <a:lnTo>
                            <a:pt x="86" y="113"/>
                          </a:lnTo>
                          <a:lnTo>
                            <a:pt x="0" y="132"/>
                          </a:lnTo>
                          <a:lnTo>
                            <a:pt x="0"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71" name="Rectangle 170"/>
                    <p:cNvSpPr>
                      <a:spLocks noChangeArrowheads="1"/>
                    </p:cNvSpPr>
                    <p:nvPr/>
                  </p:nvSpPr>
                  <p:spPr bwMode="auto">
                    <a:xfrm>
                      <a:off x="1559" y="2562"/>
                      <a:ext cx="5" cy="137"/>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sp>
                <p:nvSpPr>
                  <p:cNvPr id="6259" name="Freeform 171"/>
                  <p:cNvSpPr>
                    <a:spLocks/>
                  </p:cNvSpPr>
                  <p:nvPr/>
                </p:nvSpPr>
                <p:spPr bwMode="auto">
                  <a:xfrm>
                    <a:off x="1523" y="2365"/>
                    <a:ext cx="11" cy="372"/>
                  </a:xfrm>
                  <a:custGeom>
                    <a:avLst/>
                    <a:gdLst>
                      <a:gd name="T0" fmla="*/ 11 w 11"/>
                      <a:gd name="T1" fmla="*/ 0 h 372"/>
                      <a:gd name="T2" fmla="*/ 0 w 11"/>
                      <a:gd name="T3" fmla="*/ 5 h 372"/>
                      <a:gd name="T4" fmla="*/ 0 w 11"/>
                      <a:gd name="T5" fmla="*/ 372 h 372"/>
                      <a:gd name="T6" fmla="*/ 11 w 11"/>
                      <a:gd name="T7" fmla="*/ 372 h 372"/>
                      <a:gd name="T8" fmla="*/ 11 w 11"/>
                      <a:gd name="T9" fmla="*/ 0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372">
                        <a:moveTo>
                          <a:pt x="11" y="0"/>
                        </a:moveTo>
                        <a:lnTo>
                          <a:pt x="0" y="5"/>
                        </a:lnTo>
                        <a:lnTo>
                          <a:pt x="0" y="372"/>
                        </a:lnTo>
                        <a:lnTo>
                          <a:pt x="11" y="372"/>
                        </a:lnTo>
                        <a:lnTo>
                          <a:pt x="11"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6260" name="Group 172"/>
                  <p:cNvGrpSpPr>
                    <a:grpSpLocks/>
                  </p:cNvGrpSpPr>
                  <p:nvPr/>
                </p:nvGrpSpPr>
                <p:grpSpPr bwMode="auto">
                  <a:xfrm>
                    <a:off x="1653" y="2524"/>
                    <a:ext cx="21" cy="44"/>
                    <a:chOff x="1653" y="2524"/>
                    <a:chExt cx="21" cy="44"/>
                  </a:xfrm>
                </p:grpSpPr>
                <p:sp>
                  <p:nvSpPr>
                    <p:cNvPr id="6261" name="Oval 173"/>
                    <p:cNvSpPr>
                      <a:spLocks noChangeArrowheads="1"/>
                    </p:cNvSpPr>
                    <p:nvPr/>
                  </p:nvSpPr>
                  <p:spPr bwMode="auto">
                    <a:xfrm>
                      <a:off x="1653" y="2536"/>
                      <a:ext cx="17" cy="26"/>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262" name="Rectangle 174"/>
                    <p:cNvSpPr>
                      <a:spLocks noChangeArrowheads="1"/>
                    </p:cNvSpPr>
                    <p:nvPr/>
                  </p:nvSpPr>
                  <p:spPr bwMode="auto">
                    <a:xfrm>
                      <a:off x="1659" y="2524"/>
                      <a:ext cx="14" cy="44"/>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263" name="Rectangle 175"/>
                    <p:cNvSpPr>
                      <a:spLocks noChangeArrowheads="1"/>
                    </p:cNvSpPr>
                    <p:nvPr/>
                  </p:nvSpPr>
                  <p:spPr bwMode="auto">
                    <a:xfrm>
                      <a:off x="1660" y="2524"/>
                      <a:ext cx="11" cy="44"/>
                    </a:xfrm>
                    <a:prstGeom prst="rect">
                      <a:avLst/>
                    </a:prstGeom>
                    <a:solidFill>
                      <a:srgbClr val="E07000"/>
                    </a:solidFill>
                    <a:ln w="1588">
                      <a:solidFill>
                        <a:srgbClr val="FFC08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nvGrpSpPr>
                    <p:cNvPr id="6264" name="Group 176"/>
                    <p:cNvGrpSpPr>
                      <a:grpSpLocks/>
                    </p:cNvGrpSpPr>
                    <p:nvPr/>
                  </p:nvGrpSpPr>
                  <p:grpSpPr bwMode="auto">
                    <a:xfrm>
                      <a:off x="1661" y="2527"/>
                      <a:ext cx="13" cy="22"/>
                      <a:chOff x="1661" y="2527"/>
                      <a:chExt cx="13" cy="22"/>
                    </a:xfrm>
                  </p:grpSpPr>
                  <p:sp>
                    <p:nvSpPr>
                      <p:cNvPr id="6266" name="Oval 177"/>
                      <p:cNvSpPr>
                        <a:spLocks noChangeArrowheads="1"/>
                      </p:cNvSpPr>
                      <p:nvPr/>
                    </p:nvSpPr>
                    <p:spPr bwMode="auto">
                      <a:xfrm>
                        <a:off x="1661" y="2527"/>
                        <a:ext cx="13" cy="22"/>
                      </a:xfrm>
                      <a:prstGeom prst="ellipse">
                        <a:avLst/>
                      </a:pr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267" name="Oval 178"/>
                      <p:cNvSpPr>
                        <a:spLocks noChangeArrowheads="1"/>
                      </p:cNvSpPr>
                      <p:nvPr/>
                    </p:nvSpPr>
                    <p:spPr bwMode="auto">
                      <a:xfrm>
                        <a:off x="1664" y="2528"/>
                        <a:ext cx="10" cy="20"/>
                      </a:xfrm>
                      <a:prstGeom prst="ellipse">
                        <a:avLst/>
                      </a:pr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268" name="Rectangle 179"/>
                      <p:cNvSpPr>
                        <a:spLocks noChangeArrowheads="1"/>
                      </p:cNvSpPr>
                      <p:nvPr/>
                    </p:nvSpPr>
                    <p:spPr bwMode="auto">
                      <a:xfrm>
                        <a:off x="1666" y="2532"/>
                        <a:ext cx="2" cy="7"/>
                      </a:xfrm>
                      <a:prstGeom prst="rect">
                        <a:avLst/>
                      </a:prstGeom>
                      <a:solidFill>
                        <a:srgbClr val="FFC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sp>
                  <p:nvSpPr>
                    <p:cNvPr id="6265" name="Rectangle 180"/>
                    <p:cNvSpPr>
                      <a:spLocks noChangeArrowheads="1"/>
                    </p:cNvSpPr>
                    <p:nvPr/>
                  </p:nvSpPr>
                  <p:spPr bwMode="auto">
                    <a:xfrm>
                      <a:off x="1665" y="2549"/>
                      <a:ext cx="3" cy="7"/>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grpSp>
          </p:grpSp>
        </p:grpSp>
        <p:sp>
          <p:nvSpPr>
            <p:cNvPr id="6251" name="Rectangle 181"/>
            <p:cNvSpPr>
              <a:spLocks noChangeArrowheads="1"/>
            </p:cNvSpPr>
            <p:nvPr/>
          </p:nvSpPr>
          <p:spPr bwMode="auto">
            <a:xfrm>
              <a:off x="480" y="3001"/>
              <a:ext cx="1440"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b="1" dirty="0">
                  <a:solidFill>
                    <a:srgbClr val="000000"/>
                  </a:solidFill>
                  <a:latin typeface="Arial" charset="0"/>
                </a:rPr>
                <a:t>Open Door, Motion or Glass Break Causes Alarm </a:t>
              </a:r>
              <a:endParaRPr lang="en-US" altLang="en-US" sz="2400" dirty="0"/>
            </a:p>
          </p:txBody>
        </p:sp>
      </p:grpSp>
      <p:grpSp>
        <p:nvGrpSpPr>
          <p:cNvPr id="56502" name="Group 182"/>
          <p:cNvGrpSpPr>
            <a:grpSpLocks/>
          </p:cNvGrpSpPr>
          <p:nvPr/>
        </p:nvGrpSpPr>
        <p:grpSpPr bwMode="auto">
          <a:xfrm>
            <a:off x="5467350" y="2330450"/>
            <a:ext cx="2892425" cy="4327525"/>
            <a:chOff x="3444" y="1468"/>
            <a:chExt cx="1822" cy="2726"/>
          </a:xfrm>
        </p:grpSpPr>
        <p:grpSp>
          <p:nvGrpSpPr>
            <p:cNvPr id="6153" name="Group 183"/>
            <p:cNvGrpSpPr>
              <a:grpSpLocks/>
            </p:cNvGrpSpPr>
            <p:nvPr/>
          </p:nvGrpSpPr>
          <p:grpSpPr bwMode="auto">
            <a:xfrm>
              <a:off x="3444" y="1468"/>
              <a:ext cx="1687" cy="1270"/>
              <a:chOff x="3874" y="1468"/>
              <a:chExt cx="1898" cy="1270"/>
            </a:xfrm>
          </p:grpSpPr>
          <p:sp>
            <p:nvSpPr>
              <p:cNvPr id="6155" name="Freeform 184"/>
              <p:cNvSpPr>
                <a:spLocks/>
              </p:cNvSpPr>
              <p:nvPr/>
            </p:nvSpPr>
            <p:spPr bwMode="auto">
              <a:xfrm>
                <a:off x="4625" y="2346"/>
                <a:ext cx="17" cy="85"/>
              </a:xfrm>
              <a:custGeom>
                <a:avLst/>
                <a:gdLst>
                  <a:gd name="T0" fmla="*/ 17 w 17"/>
                  <a:gd name="T1" fmla="*/ 27 h 85"/>
                  <a:gd name="T2" fmla="*/ 17 w 17"/>
                  <a:gd name="T3" fmla="*/ 85 h 85"/>
                  <a:gd name="T4" fmla="*/ 0 w 17"/>
                  <a:gd name="T5" fmla="*/ 82 h 85"/>
                  <a:gd name="T6" fmla="*/ 0 w 17"/>
                  <a:gd name="T7" fmla="*/ 0 h 85"/>
                  <a:gd name="T8" fmla="*/ 17 w 17"/>
                  <a:gd name="T9" fmla="*/ 27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5">
                    <a:moveTo>
                      <a:pt x="17" y="27"/>
                    </a:moveTo>
                    <a:lnTo>
                      <a:pt x="17" y="85"/>
                    </a:lnTo>
                    <a:lnTo>
                      <a:pt x="0" y="82"/>
                    </a:lnTo>
                    <a:lnTo>
                      <a:pt x="0" y="0"/>
                    </a:lnTo>
                    <a:lnTo>
                      <a:pt x="17" y="27"/>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6156" name="Group 185"/>
              <p:cNvGrpSpPr>
                <a:grpSpLocks/>
              </p:cNvGrpSpPr>
              <p:nvPr/>
            </p:nvGrpSpPr>
            <p:grpSpPr bwMode="auto">
              <a:xfrm>
                <a:off x="3874" y="1468"/>
                <a:ext cx="1898" cy="1270"/>
                <a:chOff x="3874" y="1468"/>
                <a:chExt cx="1898" cy="1270"/>
              </a:xfrm>
            </p:grpSpPr>
            <p:grpSp>
              <p:nvGrpSpPr>
                <p:cNvPr id="6157" name="Group 186"/>
                <p:cNvGrpSpPr>
                  <a:grpSpLocks/>
                </p:cNvGrpSpPr>
                <p:nvPr/>
              </p:nvGrpSpPr>
              <p:grpSpPr bwMode="auto">
                <a:xfrm>
                  <a:off x="3874" y="1468"/>
                  <a:ext cx="1456" cy="1145"/>
                  <a:chOff x="3874" y="1468"/>
                  <a:chExt cx="1456" cy="1145"/>
                </a:xfrm>
              </p:grpSpPr>
              <p:sp>
                <p:nvSpPr>
                  <p:cNvPr id="6218" name="Freeform 187"/>
                  <p:cNvSpPr>
                    <a:spLocks/>
                  </p:cNvSpPr>
                  <p:nvPr/>
                </p:nvSpPr>
                <p:spPr bwMode="auto">
                  <a:xfrm>
                    <a:off x="3877" y="1702"/>
                    <a:ext cx="1453" cy="911"/>
                  </a:xfrm>
                  <a:custGeom>
                    <a:avLst/>
                    <a:gdLst>
                      <a:gd name="T0" fmla="*/ 1453 w 1453"/>
                      <a:gd name="T1" fmla="*/ 0 h 911"/>
                      <a:gd name="T2" fmla="*/ 1453 w 1453"/>
                      <a:gd name="T3" fmla="*/ 911 h 911"/>
                      <a:gd name="T4" fmla="*/ 54 w 1453"/>
                      <a:gd name="T5" fmla="*/ 911 h 911"/>
                      <a:gd name="T6" fmla="*/ 54 w 1453"/>
                      <a:gd name="T7" fmla="*/ 741 h 911"/>
                      <a:gd name="T8" fmla="*/ 26 w 1453"/>
                      <a:gd name="T9" fmla="*/ 730 h 911"/>
                      <a:gd name="T10" fmla="*/ 26 w 1453"/>
                      <a:gd name="T11" fmla="*/ 617 h 911"/>
                      <a:gd name="T12" fmla="*/ 0 w 1453"/>
                      <a:gd name="T13" fmla="*/ 600 h 911"/>
                      <a:gd name="T14" fmla="*/ 1453 w 1453"/>
                      <a:gd name="T15" fmla="*/ 0 h 9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53" h="911">
                        <a:moveTo>
                          <a:pt x="1453" y="0"/>
                        </a:moveTo>
                        <a:lnTo>
                          <a:pt x="1453" y="911"/>
                        </a:lnTo>
                        <a:lnTo>
                          <a:pt x="54" y="911"/>
                        </a:lnTo>
                        <a:lnTo>
                          <a:pt x="54" y="741"/>
                        </a:lnTo>
                        <a:lnTo>
                          <a:pt x="26" y="730"/>
                        </a:lnTo>
                        <a:lnTo>
                          <a:pt x="26" y="617"/>
                        </a:lnTo>
                        <a:lnTo>
                          <a:pt x="0" y="600"/>
                        </a:lnTo>
                        <a:lnTo>
                          <a:pt x="14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6219" name="Group 188"/>
                  <p:cNvGrpSpPr>
                    <a:grpSpLocks/>
                  </p:cNvGrpSpPr>
                  <p:nvPr/>
                </p:nvGrpSpPr>
                <p:grpSpPr bwMode="auto">
                  <a:xfrm>
                    <a:off x="3993" y="2424"/>
                    <a:ext cx="91" cy="68"/>
                    <a:chOff x="3993" y="2424"/>
                    <a:chExt cx="91" cy="68"/>
                  </a:xfrm>
                </p:grpSpPr>
                <p:sp>
                  <p:nvSpPr>
                    <p:cNvPr id="6244" name="Oval 189"/>
                    <p:cNvSpPr>
                      <a:spLocks noChangeArrowheads="1"/>
                    </p:cNvSpPr>
                    <p:nvPr/>
                  </p:nvSpPr>
                  <p:spPr bwMode="auto">
                    <a:xfrm>
                      <a:off x="4070" y="2424"/>
                      <a:ext cx="14"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245" name="Oval 190"/>
                    <p:cNvSpPr>
                      <a:spLocks noChangeArrowheads="1"/>
                    </p:cNvSpPr>
                    <p:nvPr/>
                  </p:nvSpPr>
                  <p:spPr bwMode="auto">
                    <a:xfrm>
                      <a:off x="4054" y="2426"/>
                      <a:ext cx="14" cy="6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246" name="Oval 191"/>
                    <p:cNvSpPr>
                      <a:spLocks noChangeArrowheads="1"/>
                    </p:cNvSpPr>
                    <p:nvPr/>
                  </p:nvSpPr>
                  <p:spPr bwMode="auto">
                    <a:xfrm>
                      <a:off x="4039" y="2428"/>
                      <a:ext cx="13"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247" name="Oval 192"/>
                    <p:cNvSpPr>
                      <a:spLocks noChangeArrowheads="1"/>
                    </p:cNvSpPr>
                    <p:nvPr/>
                  </p:nvSpPr>
                  <p:spPr bwMode="auto">
                    <a:xfrm>
                      <a:off x="4023" y="2428"/>
                      <a:ext cx="14" cy="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248" name="Oval 193"/>
                    <p:cNvSpPr>
                      <a:spLocks noChangeArrowheads="1"/>
                    </p:cNvSpPr>
                    <p:nvPr/>
                  </p:nvSpPr>
                  <p:spPr bwMode="auto">
                    <a:xfrm>
                      <a:off x="4008" y="2431"/>
                      <a:ext cx="14"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6249" name="Oval 194"/>
                    <p:cNvSpPr>
                      <a:spLocks noChangeArrowheads="1"/>
                    </p:cNvSpPr>
                    <p:nvPr/>
                  </p:nvSpPr>
                  <p:spPr bwMode="auto">
                    <a:xfrm>
                      <a:off x="3993" y="2431"/>
                      <a:ext cx="14"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grpSp>
                <p:nvGrpSpPr>
                  <p:cNvPr id="6220" name="Group 195"/>
                  <p:cNvGrpSpPr>
                    <a:grpSpLocks/>
                  </p:cNvGrpSpPr>
                  <p:nvPr/>
                </p:nvGrpSpPr>
                <p:grpSpPr bwMode="auto">
                  <a:xfrm>
                    <a:off x="4183" y="2341"/>
                    <a:ext cx="156" cy="126"/>
                    <a:chOff x="4183" y="2341"/>
                    <a:chExt cx="156" cy="126"/>
                  </a:xfrm>
                </p:grpSpPr>
                <p:sp>
                  <p:nvSpPr>
                    <p:cNvPr id="6237" name="Freeform 196"/>
                    <p:cNvSpPr>
                      <a:spLocks/>
                    </p:cNvSpPr>
                    <p:nvPr/>
                  </p:nvSpPr>
                  <p:spPr bwMode="auto">
                    <a:xfrm>
                      <a:off x="4319" y="2341"/>
                      <a:ext cx="20" cy="101"/>
                    </a:xfrm>
                    <a:custGeom>
                      <a:avLst/>
                      <a:gdLst>
                        <a:gd name="T0" fmla="*/ 0 w 20"/>
                        <a:gd name="T1" fmla="*/ 0 h 101"/>
                        <a:gd name="T2" fmla="*/ 0 w 20"/>
                        <a:gd name="T3" fmla="*/ 101 h 101"/>
                        <a:gd name="T4" fmla="*/ 20 w 20"/>
                        <a:gd name="T5" fmla="*/ 101 h 101"/>
                        <a:gd name="T6" fmla="*/ 20 w 20"/>
                        <a:gd name="T7" fmla="*/ 40 h 101"/>
                        <a:gd name="T8" fmla="*/ 0 w 20"/>
                        <a:gd name="T9" fmla="*/ 0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01">
                          <a:moveTo>
                            <a:pt x="0" y="0"/>
                          </a:moveTo>
                          <a:lnTo>
                            <a:pt x="0" y="101"/>
                          </a:lnTo>
                          <a:lnTo>
                            <a:pt x="20" y="101"/>
                          </a:lnTo>
                          <a:lnTo>
                            <a:pt x="20" y="4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38" name="Freeform 197"/>
                    <p:cNvSpPr>
                      <a:spLocks/>
                    </p:cNvSpPr>
                    <p:nvPr/>
                  </p:nvSpPr>
                  <p:spPr bwMode="auto">
                    <a:xfrm>
                      <a:off x="4294" y="2345"/>
                      <a:ext cx="20" cy="99"/>
                    </a:xfrm>
                    <a:custGeom>
                      <a:avLst/>
                      <a:gdLst>
                        <a:gd name="T0" fmla="*/ 0 w 20"/>
                        <a:gd name="T1" fmla="*/ 0 h 99"/>
                        <a:gd name="T2" fmla="*/ 0 w 20"/>
                        <a:gd name="T3" fmla="*/ 99 h 99"/>
                        <a:gd name="T4" fmla="*/ 20 w 20"/>
                        <a:gd name="T5" fmla="*/ 99 h 99"/>
                        <a:gd name="T6" fmla="*/ 20 w 20"/>
                        <a:gd name="T7" fmla="*/ 39 h 99"/>
                        <a:gd name="T8" fmla="*/ 0 w 20"/>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99">
                          <a:moveTo>
                            <a:pt x="0" y="0"/>
                          </a:moveTo>
                          <a:lnTo>
                            <a:pt x="0" y="99"/>
                          </a:lnTo>
                          <a:lnTo>
                            <a:pt x="20" y="99"/>
                          </a:lnTo>
                          <a:lnTo>
                            <a:pt x="2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39" name="Freeform 198"/>
                    <p:cNvSpPr>
                      <a:spLocks/>
                    </p:cNvSpPr>
                    <p:nvPr/>
                  </p:nvSpPr>
                  <p:spPr bwMode="auto">
                    <a:xfrm>
                      <a:off x="4271" y="2349"/>
                      <a:ext cx="19" cy="101"/>
                    </a:xfrm>
                    <a:custGeom>
                      <a:avLst/>
                      <a:gdLst>
                        <a:gd name="T0" fmla="*/ 0 w 19"/>
                        <a:gd name="T1" fmla="*/ 0 h 101"/>
                        <a:gd name="T2" fmla="*/ 0 w 19"/>
                        <a:gd name="T3" fmla="*/ 101 h 101"/>
                        <a:gd name="T4" fmla="*/ 19 w 19"/>
                        <a:gd name="T5" fmla="*/ 101 h 101"/>
                        <a:gd name="T6" fmla="*/ 19 w 19"/>
                        <a:gd name="T7" fmla="*/ 40 h 101"/>
                        <a:gd name="T8" fmla="*/ 0 w 19"/>
                        <a:gd name="T9" fmla="*/ 0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01">
                          <a:moveTo>
                            <a:pt x="0" y="0"/>
                          </a:moveTo>
                          <a:lnTo>
                            <a:pt x="0" y="101"/>
                          </a:lnTo>
                          <a:lnTo>
                            <a:pt x="19" y="101"/>
                          </a:lnTo>
                          <a:lnTo>
                            <a:pt x="19" y="4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40" name="Freeform 199"/>
                    <p:cNvSpPr>
                      <a:spLocks/>
                    </p:cNvSpPr>
                    <p:nvPr/>
                  </p:nvSpPr>
                  <p:spPr bwMode="auto">
                    <a:xfrm>
                      <a:off x="4250" y="2354"/>
                      <a:ext cx="19" cy="100"/>
                    </a:xfrm>
                    <a:custGeom>
                      <a:avLst/>
                      <a:gdLst>
                        <a:gd name="T0" fmla="*/ 0 w 19"/>
                        <a:gd name="T1" fmla="*/ 0 h 100"/>
                        <a:gd name="T2" fmla="*/ 0 w 19"/>
                        <a:gd name="T3" fmla="*/ 100 h 100"/>
                        <a:gd name="T4" fmla="*/ 19 w 19"/>
                        <a:gd name="T5" fmla="*/ 100 h 100"/>
                        <a:gd name="T6" fmla="*/ 19 w 19"/>
                        <a:gd name="T7" fmla="*/ 39 h 100"/>
                        <a:gd name="T8" fmla="*/ 0 w 19"/>
                        <a:gd name="T9" fmla="*/ 0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00">
                          <a:moveTo>
                            <a:pt x="0" y="0"/>
                          </a:moveTo>
                          <a:lnTo>
                            <a:pt x="0" y="100"/>
                          </a:lnTo>
                          <a:lnTo>
                            <a:pt x="19" y="100"/>
                          </a:lnTo>
                          <a:lnTo>
                            <a:pt x="19"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41" name="Freeform 200"/>
                    <p:cNvSpPr>
                      <a:spLocks/>
                    </p:cNvSpPr>
                    <p:nvPr/>
                  </p:nvSpPr>
                  <p:spPr bwMode="auto">
                    <a:xfrm>
                      <a:off x="4228" y="2356"/>
                      <a:ext cx="19" cy="99"/>
                    </a:xfrm>
                    <a:custGeom>
                      <a:avLst/>
                      <a:gdLst>
                        <a:gd name="T0" fmla="*/ 0 w 19"/>
                        <a:gd name="T1" fmla="*/ 0 h 99"/>
                        <a:gd name="T2" fmla="*/ 0 w 19"/>
                        <a:gd name="T3" fmla="*/ 99 h 99"/>
                        <a:gd name="T4" fmla="*/ 19 w 19"/>
                        <a:gd name="T5" fmla="*/ 99 h 99"/>
                        <a:gd name="T6" fmla="*/ 19 w 19"/>
                        <a:gd name="T7" fmla="*/ 39 h 99"/>
                        <a:gd name="T8" fmla="*/ 0 w 19"/>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99">
                          <a:moveTo>
                            <a:pt x="0" y="0"/>
                          </a:moveTo>
                          <a:lnTo>
                            <a:pt x="0" y="99"/>
                          </a:lnTo>
                          <a:lnTo>
                            <a:pt x="19" y="99"/>
                          </a:lnTo>
                          <a:lnTo>
                            <a:pt x="19"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42" name="Freeform 201"/>
                    <p:cNvSpPr>
                      <a:spLocks/>
                    </p:cNvSpPr>
                    <p:nvPr/>
                  </p:nvSpPr>
                  <p:spPr bwMode="auto">
                    <a:xfrm>
                      <a:off x="4206" y="2361"/>
                      <a:ext cx="20" cy="100"/>
                    </a:xfrm>
                    <a:custGeom>
                      <a:avLst/>
                      <a:gdLst>
                        <a:gd name="T0" fmla="*/ 0 w 20"/>
                        <a:gd name="T1" fmla="*/ 0 h 100"/>
                        <a:gd name="T2" fmla="*/ 0 w 20"/>
                        <a:gd name="T3" fmla="*/ 100 h 100"/>
                        <a:gd name="T4" fmla="*/ 20 w 20"/>
                        <a:gd name="T5" fmla="*/ 100 h 100"/>
                        <a:gd name="T6" fmla="*/ 20 w 20"/>
                        <a:gd name="T7" fmla="*/ 39 h 100"/>
                        <a:gd name="T8" fmla="*/ 0 w 20"/>
                        <a:gd name="T9" fmla="*/ 0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00">
                          <a:moveTo>
                            <a:pt x="0" y="0"/>
                          </a:moveTo>
                          <a:lnTo>
                            <a:pt x="0" y="100"/>
                          </a:lnTo>
                          <a:lnTo>
                            <a:pt x="20" y="100"/>
                          </a:lnTo>
                          <a:lnTo>
                            <a:pt x="20"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43" name="Freeform 202"/>
                    <p:cNvSpPr>
                      <a:spLocks/>
                    </p:cNvSpPr>
                    <p:nvPr/>
                  </p:nvSpPr>
                  <p:spPr bwMode="auto">
                    <a:xfrm>
                      <a:off x="4183" y="2366"/>
                      <a:ext cx="20" cy="101"/>
                    </a:xfrm>
                    <a:custGeom>
                      <a:avLst/>
                      <a:gdLst>
                        <a:gd name="T0" fmla="*/ 0 w 20"/>
                        <a:gd name="T1" fmla="*/ 0 h 101"/>
                        <a:gd name="T2" fmla="*/ 0 w 20"/>
                        <a:gd name="T3" fmla="*/ 101 h 101"/>
                        <a:gd name="T4" fmla="*/ 20 w 20"/>
                        <a:gd name="T5" fmla="*/ 101 h 101"/>
                        <a:gd name="T6" fmla="*/ 20 w 20"/>
                        <a:gd name="T7" fmla="*/ 41 h 101"/>
                        <a:gd name="T8" fmla="*/ 0 w 20"/>
                        <a:gd name="T9" fmla="*/ 0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01">
                          <a:moveTo>
                            <a:pt x="0" y="0"/>
                          </a:moveTo>
                          <a:lnTo>
                            <a:pt x="0" y="101"/>
                          </a:lnTo>
                          <a:lnTo>
                            <a:pt x="20" y="101"/>
                          </a:lnTo>
                          <a:lnTo>
                            <a:pt x="20" y="4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6221" name="Group 203"/>
                  <p:cNvGrpSpPr>
                    <a:grpSpLocks/>
                  </p:cNvGrpSpPr>
                  <p:nvPr/>
                </p:nvGrpSpPr>
                <p:grpSpPr bwMode="auto">
                  <a:xfrm>
                    <a:off x="4484" y="2272"/>
                    <a:ext cx="211" cy="145"/>
                    <a:chOff x="4484" y="2272"/>
                    <a:chExt cx="211" cy="145"/>
                  </a:xfrm>
                </p:grpSpPr>
                <p:sp>
                  <p:nvSpPr>
                    <p:cNvPr id="6231" name="Freeform 204"/>
                    <p:cNvSpPr>
                      <a:spLocks/>
                    </p:cNvSpPr>
                    <p:nvPr/>
                  </p:nvSpPr>
                  <p:spPr bwMode="auto">
                    <a:xfrm>
                      <a:off x="4669" y="2272"/>
                      <a:ext cx="26" cy="119"/>
                    </a:xfrm>
                    <a:custGeom>
                      <a:avLst/>
                      <a:gdLst>
                        <a:gd name="T0" fmla="*/ 0 w 26"/>
                        <a:gd name="T1" fmla="*/ 0 h 119"/>
                        <a:gd name="T2" fmla="*/ 0 w 26"/>
                        <a:gd name="T3" fmla="*/ 119 h 119"/>
                        <a:gd name="T4" fmla="*/ 26 w 26"/>
                        <a:gd name="T5" fmla="*/ 119 h 119"/>
                        <a:gd name="T6" fmla="*/ 26 w 26"/>
                        <a:gd name="T7" fmla="*/ 34 h 119"/>
                        <a:gd name="T8" fmla="*/ 0 w 26"/>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9">
                          <a:moveTo>
                            <a:pt x="0" y="0"/>
                          </a:moveTo>
                          <a:lnTo>
                            <a:pt x="0" y="119"/>
                          </a:lnTo>
                          <a:lnTo>
                            <a:pt x="26" y="119"/>
                          </a:lnTo>
                          <a:lnTo>
                            <a:pt x="26" y="3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32" name="Freeform 205"/>
                    <p:cNvSpPr>
                      <a:spLocks/>
                    </p:cNvSpPr>
                    <p:nvPr/>
                  </p:nvSpPr>
                  <p:spPr bwMode="auto">
                    <a:xfrm>
                      <a:off x="4633" y="2279"/>
                      <a:ext cx="25" cy="118"/>
                    </a:xfrm>
                    <a:custGeom>
                      <a:avLst/>
                      <a:gdLst>
                        <a:gd name="T0" fmla="*/ 0 w 25"/>
                        <a:gd name="T1" fmla="*/ 0 h 118"/>
                        <a:gd name="T2" fmla="*/ 0 w 25"/>
                        <a:gd name="T3" fmla="*/ 118 h 118"/>
                        <a:gd name="T4" fmla="*/ 25 w 25"/>
                        <a:gd name="T5" fmla="*/ 118 h 118"/>
                        <a:gd name="T6" fmla="*/ 25 w 25"/>
                        <a:gd name="T7" fmla="*/ 33 h 118"/>
                        <a:gd name="T8" fmla="*/ 0 w 25"/>
                        <a:gd name="T9" fmla="*/ 0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8">
                          <a:moveTo>
                            <a:pt x="0" y="0"/>
                          </a:moveTo>
                          <a:lnTo>
                            <a:pt x="0" y="118"/>
                          </a:lnTo>
                          <a:lnTo>
                            <a:pt x="25" y="118"/>
                          </a:lnTo>
                          <a:lnTo>
                            <a:pt x="25" y="3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33" name="Freeform 206"/>
                    <p:cNvSpPr>
                      <a:spLocks/>
                    </p:cNvSpPr>
                    <p:nvPr/>
                  </p:nvSpPr>
                  <p:spPr bwMode="auto">
                    <a:xfrm>
                      <a:off x="4597" y="2284"/>
                      <a:ext cx="26" cy="119"/>
                    </a:xfrm>
                    <a:custGeom>
                      <a:avLst/>
                      <a:gdLst>
                        <a:gd name="T0" fmla="*/ 0 w 26"/>
                        <a:gd name="T1" fmla="*/ 0 h 119"/>
                        <a:gd name="T2" fmla="*/ 0 w 26"/>
                        <a:gd name="T3" fmla="*/ 119 h 119"/>
                        <a:gd name="T4" fmla="*/ 26 w 26"/>
                        <a:gd name="T5" fmla="*/ 119 h 119"/>
                        <a:gd name="T6" fmla="*/ 26 w 26"/>
                        <a:gd name="T7" fmla="*/ 34 h 119"/>
                        <a:gd name="T8" fmla="*/ 0 w 26"/>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9">
                          <a:moveTo>
                            <a:pt x="0" y="0"/>
                          </a:moveTo>
                          <a:lnTo>
                            <a:pt x="0" y="119"/>
                          </a:lnTo>
                          <a:lnTo>
                            <a:pt x="26" y="119"/>
                          </a:lnTo>
                          <a:lnTo>
                            <a:pt x="26" y="3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34" name="Freeform 207"/>
                    <p:cNvSpPr>
                      <a:spLocks/>
                    </p:cNvSpPr>
                    <p:nvPr/>
                  </p:nvSpPr>
                  <p:spPr bwMode="auto">
                    <a:xfrm>
                      <a:off x="4559" y="2288"/>
                      <a:ext cx="27" cy="119"/>
                    </a:xfrm>
                    <a:custGeom>
                      <a:avLst/>
                      <a:gdLst>
                        <a:gd name="T0" fmla="*/ 0 w 27"/>
                        <a:gd name="T1" fmla="*/ 0 h 119"/>
                        <a:gd name="T2" fmla="*/ 0 w 27"/>
                        <a:gd name="T3" fmla="*/ 119 h 119"/>
                        <a:gd name="T4" fmla="*/ 27 w 27"/>
                        <a:gd name="T5" fmla="*/ 119 h 119"/>
                        <a:gd name="T6" fmla="*/ 27 w 27"/>
                        <a:gd name="T7" fmla="*/ 34 h 119"/>
                        <a:gd name="T8" fmla="*/ 0 w 27"/>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19">
                          <a:moveTo>
                            <a:pt x="0" y="0"/>
                          </a:moveTo>
                          <a:lnTo>
                            <a:pt x="0" y="119"/>
                          </a:lnTo>
                          <a:lnTo>
                            <a:pt x="27" y="119"/>
                          </a:lnTo>
                          <a:lnTo>
                            <a:pt x="27" y="3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35" name="Freeform 208"/>
                    <p:cNvSpPr>
                      <a:spLocks/>
                    </p:cNvSpPr>
                    <p:nvPr/>
                  </p:nvSpPr>
                  <p:spPr bwMode="auto">
                    <a:xfrm>
                      <a:off x="4522" y="2295"/>
                      <a:ext cx="26" cy="117"/>
                    </a:xfrm>
                    <a:custGeom>
                      <a:avLst/>
                      <a:gdLst>
                        <a:gd name="T0" fmla="*/ 0 w 26"/>
                        <a:gd name="T1" fmla="*/ 0 h 117"/>
                        <a:gd name="T2" fmla="*/ 0 w 26"/>
                        <a:gd name="T3" fmla="*/ 117 h 117"/>
                        <a:gd name="T4" fmla="*/ 26 w 26"/>
                        <a:gd name="T5" fmla="*/ 117 h 117"/>
                        <a:gd name="T6" fmla="*/ 26 w 26"/>
                        <a:gd name="T7" fmla="*/ 34 h 117"/>
                        <a:gd name="T8" fmla="*/ 0 w 26"/>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7">
                          <a:moveTo>
                            <a:pt x="0" y="0"/>
                          </a:moveTo>
                          <a:lnTo>
                            <a:pt x="0" y="117"/>
                          </a:lnTo>
                          <a:lnTo>
                            <a:pt x="26" y="117"/>
                          </a:lnTo>
                          <a:lnTo>
                            <a:pt x="26" y="3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36" name="Freeform 209"/>
                    <p:cNvSpPr>
                      <a:spLocks/>
                    </p:cNvSpPr>
                    <p:nvPr/>
                  </p:nvSpPr>
                  <p:spPr bwMode="auto">
                    <a:xfrm>
                      <a:off x="4484" y="2299"/>
                      <a:ext cx="25" cy="118"/>
                    </a:xfrm>
                    <a:custGeom>
                      <a:avLst/>
                      <a:gdLst>
                        <a:gd name="T0" fmla="*/ 0 w 25"/>
                        <a:gd name="T1" fmla="*/ 0 h 118"/>
                        <a:gd name="T2" fmla="*/ 0 w 25"/>
                        <a:gd name="T3" fmla="*/ 118 h 118"/>
                        <a:gd name="T4" fmla="*/ 25 w 25"/>
                        <a:gd name="T5" fmla="*/ 118 h 118"/>
                        <a:gd name="T6" fmla="*/ 25 w 25"/>
                        <a:gd name="T7" fmla="*/ 34 h 118"/>
                        <a:gd name="T8" fmla="*/ 0 w 25"/>
                        <a:gd name="T9" fmla="*/ 0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8">
                          <a:moveTo>
                            <a:pt x="0" y="0"/>
                          </a:moveTo>
                          <a:lnTo>
                            <a:pt x="0" y="118"/>
                          </a:lnTo>
                          <a:lnTo>
                            <a:pt x="25" y="118"/>
                          </a:lnTo>
                          <a:lnTo>
                            <a:pt x="25" y="3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6222" name="Group 210"/>
                  <p:cNvGrpSpPr>
                    <a:grpSpLocks/>
                  </p:cNvGrpSpPr>
                  <p:nvPr/>
                </p:nvGrpSpPr>
                <p:grpSpPr bwMode="auto">
                  <a:xfrm>
                    <a:off x="4979" y="2193"/>
                    <a:ext cx="274" cy="150"/>
                    <a:chOff x="4979" y="2193"/>
                    <a:chExt cx="274" cy="150"/>
                  </a:xfrm>
                </p:grpSpPr>
                <p:sp>
                  <p:nvSpPr>
                    <p:cNvPr id="6226" name="Freeform 211"/>
                    <p:cNvSpPr>
                      <a:spLocks/>
                    </p:cNvSpPr>
                    <p:nvPr/>
                  </p:nvSpPr>
                  <p:spPr bwMode="auto">
                    <a:xfrm>
                      <a:off x="5227" y="2193"/>
                      <a:ext cx="26" cy="113"/>
                    </a:xfrm>
                    <a:custGeom>
                      <a:avLst/>
                      <a:gdLst>
                        <a:gd name="T0" fmla="*/ 0 w 26"/>
                        <a:gd name="T1" fmla="*/ 0 h 113"/>
                        <a:gd name="T2" fmla="*/ 0 w 26"/>
                        <a:gd name="T3" fmla="*/ 113 h 113"/>
                        <a:gd name="T4" fmla="*/ 26 w 26"/>
                        <a:gd name="T5" fmla="*/ 113 h 113"/>
                        <a:gd name="T6" fmla="*/ 26 w 26"/>
                        <a:gd name="T7" fmla="*/ 25 h 113"/>
                        <a:gd name="T8" fmla="*/ 0 w 26"/>
                        <a:gd name="T9" fmla="*/ 0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3">
                          <a:moveTo>
                            <a:pt x="0" y="0"/>
                          </a:moveTo>
                          <a:lnTo>
                            <a:pt x="0" y="113"/>
                          </a:lnTo>
                          <a:lnTo>
                            <a:pt x="26" y="113"/>
                          </a:lnTo>
                          <a:lnTo>
                            <a:pt x="26"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27" name="Freeform 212"/>
                    <p:cNvSpPr>
                      <a:spLocks/>
                    </p:cNvSpPr>
                    <p:nvPr/>
                  </p:nvSpPr>
                  <p:spPr bwMode="auto">
                    <a:xfrm>
                      <a:off x="5164" y="2199"/>
                      <a:ext cx="27" cy="115"/>
                    </a:xfrm>
                    <a:custGeom>
                      <a:avLst/>
                      <a:gdLst>
                        <a:gd name="T0" fmla="*/ 0 w 27"/>
                        <a:gd name="T1" fmla="*/ 0 h 115"/>
                        <a:gd name="T2" fmla="*/ 0 w 27"/>
                        <a:gd name="T3" fmla="*/ 115 h 115"/>
                        <a:gd name="T4" fmla="*/ 27 w 27"/>
                        <a:gd name="T5" fmla="*/ 115 h 115"/>
                        <a:gd name="T6" fmla="*/ 27 w 27"/>
                        <a:gd name="T7" fmla="*/ 27 h 115"/>
                        <a:gd name="T8" fmla="*/ 0 w 27"/>
                        <a:gd name="T9" fmla="*/ 0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15">
                          <a:moveTo>
                            <a:pt x="0" y="0"/>
                          </a:moveTo>
                          <a:lnTo>
                            <a:pt x="0" y="115"/>
                          </a:lnTo>
                          <a:lnTo>
                            <a:pt x="27" y="115"/>
                          </a:lnTo>
                          <a:lnTo>
                            <a:pt x="27" y="2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28" name="Freeform 213"/>
                    <p:cNvSpPr>
                      <a:spLocks/>
                    </p:cNvSpPr>
                    <p:nvPr/>
                  </p:nvSpPr>
                  <p:spPr bwMode="auto">
                    <a:xfrm>
                      <a:off x="5102" y="2206"/>
                      <a:ext cx="26" cy="115"/>
                    </a:xfrm>
                    <a:custGeom>
                      <a:avLst/>
                      <a:gdLst>
                        <a:gd name="T0" fmla="*/ 0 w 26"/>
                        <a:gd name="T1" fmla="*/ 0 h 115"/>
                        <a:gd name="T2" fmla="*/ 0 w 26"/>
                        <a:gd name="T3" fmla="*/ 115 h 115"/>
                        <a:gd name="T4" fmla="*/ 26 w 26"/>
                        <a:gd name="T5" fmla="*/ 115 h 115"/>
                        <a:gd name="T6" fmla="*/ 26 w 26"/>
                        <a:gd name="T7" fmla="*/ 26 h 115"/>
                        <a:gd name="T8" fmla="*/ 0 w 26"/>
                        <a:gd name="T9" fmla="*/ 0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5">
                          <a:moveTo>
                            <a:pt x="0" y="0"/>
                          </a:moveTo>
                          <a:lnTo>
                            <a:pt x="0" y="115"/>
                          </a:lnTo>
                          <a:lnTo>
                            <a:pt x="26" y="115"/>
                          </a:lnTo>
                          <a:lnTo>
                            <a:pt x="26" y="2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29" name="Freeform 214"/>
                    <p:cNvSpPr>
                      <a:spLocks/>
                    </p:cNvSpPr>
                    <p:nvPr/>
                  </p:nvSpPr>
                  <p:spPr bwMode="auto">
                    <a:xfrm>
                      <a:off x="5038" y="2215"/>
                      <a:ext cx="27" cy="115"/>
                    </a:xfrm>
                    <a:custGeom>
                      <a:avLst/>
                      <a:gdLst>
                        <a:gd name="T0" fmla="*/ 0 w 27"/>
                        <a:gd name="T1" fmla="*/ 0 h 115"/>
                        <a:gd name="T2" fmla="*/ 0 w 27"/>
                        <a:gd name="T3" fmla="*/ 115 h 115"/>
                        <a:gd name="T4" fmla="*/ 27 w 27"/>
                        <a:gd name="T5" fmla="*/ 115 h 115"/>
                        <a:gd name="T6" fmla="*/ 27 w 27"/>
                        <a:gd name="T7" fmla="*/ 26 h 115"/>
                        <a:gd name="T8" fmla="*/ 0 w 27"/>
                        <a:gd name="T9" fmla="*/ 0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15">
                          <a:moveTo>
                            <a:pt x="0" y="0"/>
                          </a:moveTo>
                          <a:lnTo>
                            <a:pt x="0" y="115"/>
                          </a:lnTo>
                          <a:lnTo>
                            <a:pt x="27" y="115"/>
                          </a:lnTo>
                          <a:lnTo>
                            <a:pt x="27" y="2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30" name="Freeform 215"/>
                    <p:cNvSpPr>
                      <a:spLocks/>
                    </p:cNvSpPr>
                    <p:nvPr/>
                  </p:nvSpPr>
                  <p:spPr bwMode="auto">
                    <a:xfrm>
                      <a:off x="4979" y="2230"/>
                      <a:ext cx="26" cy="113"/>
                    </a:xfrm>
                    <a:custGeom>
                      <a:avLst/>
                      <a:gdLst>
                        <a:gd name="T0" fmla="*/ 0 w 26"/>
                        <a:gd name="T1" fmla="*/ 0 h 113"/>
                        <a:gd name="T2" fmla="*/ 0 w 26"/>
                        <a:gd name="T3" fmla="*/ 113 h 113"/>
                        <a:gd name="T4" fmla="*/ 26 w 26"/>
                        <a:gd name="T5" fmla="*/ 113 h 113"/>
                        <a:gd name="T6" fmla="*/ 26 w 26"/>
                        <a:gd name="T7" fmla="*/ 25 h 113"/>
                        <a:gd name="T8" fmla="*/ 0 w 26"/>
                        <a:gd name="T9" fmla="*/ 0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3">
                          <a:moveTo>
                            <a:pt x="0" y="0"/>
                          </a:moveTo>
                          <a:lnTo>
                            <a:pt x="0" y="113"/>
                          </a:lnTo>
                          <a:lnTo>
                            <a:pt x="26" y="113"/>
                          </a:lnTo>
                          <a:lnTo>
                            <a:pt x="26"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6223" name="Freeform 216"/>
                  <p:cNvSpPr>
                    <a:spLocks/>
                  </p:cNvSpPr>
                  <p:nvPr/>
                </p:nvSpPr>
                <p:spPr bwMode="auto">
                  <a:xfrm>
                    <a:off x="3931" y="2283"/>
                    <a:ext cx="1397" cy="277"/>
                  </a:xfrm>
                  <a:custGeom>
                    <a:avLst/>
                    <a:gdLst>
                      <a:gd name="T0" fmla="*/ 1397 w 1397"/>
                      <a:gd name="T1" fmla="*/ 152 h 277"/>
                      <a:gd name="T2" fmla="*/ 1397 w 1397"/>
                      <a:gd name="T3" fmla="*/ 0 h 277"/>
                      <a:gd name="T4" fmla="*/ 0 w 1397"/>
                      <a:gd name="T5" fmla="*/ 202 h 277"/>
                      <a:gd name="T6" fmla="*/ 0 w 1397"/>
                      <a:gd name="T7" fmla="*/ 277 h 277"/>
                      <a:gd name="T8" fmla="*/ 1397 w 1397"/>
                      <a:gd name="T9" fmla="*/ 152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7" h="277">
                        <a:moveTo>
                          <a:pt x="1397" y="152"/>
                        </a:moveTo>
                        <a:lnTo>
                          <a:pt x="1397" y="0"/>
                        </a:lnTo>
                        <a:lnTo>
                          <a:pt x="0" y="202"/>
                        </a:lnTo>
                        <a:lnTo>
                          <a:pt x="0" y="277"/>
                        </a:lnTo>
                        <a:lnTo>
                          <a:pt x="1397" y="15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24" name="Freeform 217"/>
                  <p:cNvSpPr>
                    <a:spLocks/>
                  </p:cNvSpPr>
                  <p:nvPr/>
                </p:nvSpPr>
                <p:spPr bwMode="auto">
                  <a:xfrm>
                    <a:off x="3903" y="1976"/>
                    <a:ext cx="1425" cy="458"/>
                  </a:xfrm>
                  <a:custGeom>
                    <a:avLst/>
                    <a:gdLst>
                      <a:gd name="T0" fmla="*/ 1425 w 1425"/>
                      <a:gd name="T1" fmla="*/ 126 h 458"/>
                      <a:gd name="T2" fmla="*/ 1425 w 1425"/>
                      <a:gd name="T3" fmla="*/ 0 h 458"/>
                      <a:gd name="T4" fmla="*/ 0 w 1425"/>
                      <a:gd name="T5" fmla="*/ 402 h 458"/>
                      <a:gd name="T6" fmla="*/ 0 w 1425"/>
                      <a:gd name="T7" fmla="*/ 458 h 458"/>
                      <a:gd name="T8" fmla="*/ 1425 w 1425"/>
                      <a:gd name="T9" fmla="*/ 126 h 4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5" h="458">
                        <a:moveTo>
                          <a:pt x="1425" y="126"/>
                        </a:moveTo>
                        <a:lnTo>
                          <a:pt x="1425" y="0"/>
                        </a:lnTo>
                        <a:lnTo>
                          <a:pt x="0" y="402"/>
                        </a:lnTo>
                        <a:lnTo>
                          <a:pt x="0" y="458"/>
                        </a:lnTo>
                        <a:lnTo>
                          <a:pt x="1425" y="1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25" name="Freeform 218"/>
                  <p:cNvSpPr>
                    <a:spLocks/>
                  </p:cNvSpPr>
                  <p:nvPr/>
                </p:nvSpPr>
                <p:spPr bwMode="auto">
                  <a:xfrm>
                    <a:off x="3874" y="1468"/>
                    <a:ext cx="1454" cy="838"/>
                  </a:xfrm>
                  <a:custGeom>
                    <a:avLst/>
                    <a:gdLst>
                      <a:gd name="T0" fmla="*/ 1454 w 1454"/>
                      <a:gd name="T1" fmla="*/ 295 h 838"/>
                      <a:gd name="T2" fmla="*/ 1454 w 1454"/>
                      <a:gd name="T3" fmla="*/ 0 h 838"/>
                      <a:gd name="T4" fmla="*/ 0 w 1454"/>
                      <a:gd name="T5" fmla="*/ 730 h 838"/>
                      <a:gd name="T6" fmla="*/ 0 w 1454"/>
                      <a:gd name="T7" fmla="*/ 838 h 838"/>
                      <a:gd name="T8" fmla="*/ 1454 w 1454"/>
                      <a:gd name="T9" fmla="*/ 295 h 8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4" h="838">
                        <a:moveTo>
                          <a:pt x="1454" y="295"/>
                        </a:moveTo>
                        <a:lnTo>
                          <a:pt x="1454" y="0"/>
                        </a:lnTo>
                        <a:lnTo>
                          <a:pt x="0" y="730"/>
                        </a:lnTo>
                        <a:lnTo>
                          <a:pt x="0" y="838"/>
                        </a:lnTo>
                        <a:lnTo>
                          <a:pt x="1454" y="295"/>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6158" name="Group 219"/>
                <p:cNvGrpSpPr>
                  <a:grpSpLocks/>
                </p:cNvGrpSpPr>
                <p:nvPr/>
              </p:nvGrpSpPr>
              <p:grpSpPr bwMode="auto">
                <a:xfrm>
                  <a:off x="5328" y="1468"/>
                  <a:ext cx="444" cy="1142"/>
                  <a:chOff x="5328" y="1468"/>
                  <a:chExt cx="444" cy="1142"/>
                </a:xfrm>
              </p:grpSpPr>
              <p:sp>
                <p:nvSpPr>
                  <p:cNvPr id="6180" name="Freeform 220"/>
                  <p:cNvSpPr>
                    <a:spLocks/>
                  </p:cNvSpPr>
                  <p:nvPr/>
                </p:nvSpPr>
                <p:spPr bwMode="auto">
                  <a:xfrm>
                    <a:off x="5330" y="2489"/>
                    <a:ext cx="330" cy="121"/>
                  </a:xfrm>
                  <a:custGeom>
                    <a:avLst/>
                    <a:gdLst>
                      <a:gd name="T0" fmla="*/ 0 w 330"/>
                      <a:gd name="T1" fmla="*/ 0 h 121"/>
                      <a:gd name="T2" fmla="*/ 330 w 330"/>
                      <a:gd name="T3" fmla="*/ 38 h 121"/>
                      <a:gd name="T4" fmla="*/ 330 w 330"/>
                      <a:gd name="T5" fmla="*/ 89 h 121"/>
                      <a:gd name="T6" fmla="*/ 0 w 330"/>
                      <a:gd name="T7" fmla="*/ 121 h 121"/>
                      <a:gd name="T8" fmla="*/ 0 w 330"/>
                      <a:gd name="T9" fmla="*/ 0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 h="121">
                        <a:moveTo>
                          <a:pt x="0" y="0"/>
                        </a:moveTo>
                        <a:lnTo>
                          <a:pt x="330" y="38"/>
                        </a:lnTo>
                        <a:lnTo>
                          <a:pt x="330" y="89"/>
                        </a:lnTo>
                        <a:lnTo>
                          <a:pt x="0" y="121"/>
                        </a:lnTo>
                        <a:lnTo>
                          <a:pt x="0"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81" name="Freeform 221"/>
                  <p:cNvSpPr>
                    <a:spLocks/>
                  </p:cNvSpPr>
                  <p:nvPr/>
                </p:nvSpPr>
                <p:spPr bwMode="auto">
                  <a:xfrm>
                    <a:off x="5328" y="1741"/>
                    <a:ext cx="444" cy="802"/>
                  </a:xfrm>
                  <a:custGeom>
                    <a:avLst/>
                    <a:gdLst>
                      <a:gd name="T0" fmla="*/ 0 w 444"/>
                      <a:gd name="T1" fmla="*/ 0 h 802"/>
                      <a:gd name="T2" fmla="*/ 444 w 444"/>
                      <a:gd name="T3" fmla="*/ 421 h 802"/>
                      <a:gd name="T4" fmla="*/ 389 w 444"/>
                      <a:gd name="T5" fmla="*/ 421 h 802"/>
                      <a:gd name="T6" fmla="*/ 389 w 444"/>
                      <a:gd name="T7" fmla="*/ 569 h 802"/>
                      <a:gd name="T8" fmla="*/ 408 w 444"/>
                      <a:gd name="T9" fmla="*/ 585 h 802"/>
                      <a:gd name="T10" fmla="*/ 389 w 444"/>
                      <a:gd name="T11" fmla="*/ 585 h 802"/>
                      <a:gd name="T12" fmla="*/ 389 w 444"/>
                      <a:gd name="T13" fmla="*/ 777 h 802"/>
                      <a:gd name="T14" fmla="*/ 339 w 444"/>
                      <a:gd name="T15" fmla="*/ 802 h 802"/>
                      <a:gd name="T16" fmla="*/ 0 w 444"/>
                      <a:gd name="T17" fmla="*/ 769 h 802"/>
                      <a:gd name="T18" fmla="*/ 0 w 444"/>
                      <a:gd name="T19" fmla="*/ 0 h 8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4" h="802">
                        <a:moveTo>
                          <a:pt x="0" y="0"/>
                        </a:moveTo>
                        <a:lnTo>
                          <a:pt x="444" y="421"/>
                        </a:lnTo>
                        <a:lnTo>
                          <a:pt x="389" y="421"/>
                        </a:lnTo>
                        <a:lnTo>
                          <a:pt x="389" y="569"/>
                        </a:lnTo>
                        <a:lnTo>
                          <a:pt x="408" y="585"/>
                        </a:lnTo>
                        <a:lnTo>
                          <a:pt x="389" y="585"/>
                        </a:lnTo>
                        <a:lnTo>
                          <a:pt x="389" y="777"/>
                        </a:lnTo>
                        <a:lnTo>
                          <a:pt x="339" y="802"/>
                        </a:lnTo>
                        <a:lnTo>
                          <a:pt x="0" y="7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82" name="Freeform 222"/>
                  <p:cNvSpPr>
                    <a:spLocks/>
                  </p:cNvSpPr>
                  <p:nvPr/>
                </p:nvSpPr>
                <p:spPr bwMode="auto">
                  <a:xfrm>
                    <a:off x="5328" y="1468"/>
                    <a:ext cx="444" cy="695"/>
                  </a:xfrm>
                  <a:custGeom>
                    <a:avLst/>
                    <a:gdLst>
                      <a:gd name="T0" fmla="*/ 0 w 444"/>
                      <a:gd name="T1" fmla="*/ 0 h 695"/>
                      <a:gd name="T2" fmla="*/ 0 w 444"/>
                      <a:gd name="T3" fmla="*/ 295 h 695"/>
                      <a:gd name="T4" fmla="*/ 444 w 444"/>
                      <a:gd name="T5" fmla="*/ 695 h 695"/>
                      <a:gd name="T6" fmla="*/ 444 w 444"/>
                      <a:gd name="T7" fmla="*/ 525 h 695"/>
                      <a:gd name="T8" fmla="*/ 0 w 444"/>
                      <a:gd name="T9" fmla="*/ 0 h 6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4" h="695">
                        <a:moveTo>
                          <a:pt x="0" y="0"/>
                        </a:moveTo>
                        <a:lnTo>
                          <a:pt x="0" y="295"/>
                        </a:lnTo>
                        <a:lnTo>
                          <a:pt x="444" y="695"/>
                        </a:lnTo>
                        <a:lnTo>
                          <a:pt x="444" y="525"/>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6183" name="Group 223"/>
                  <p:cNvGrpSpPr>
                    <a:grpSpLocks/>
                  </p:cNvGrpSpPr>
                  <p:nvPr/>
                </p:nvGrpSpPr>
                <p:grpSpPr bwMode="auto">
                  <a:xfrm>
                    <a:off x="5333" y="2133"/>
                    <a:ext cx="340" cy="377"/>
                    <a:chOff x="5333" y="2133"/>
                    <a:chExt cx="340" cy="377"/>
                  </a:xfrm>
                </p:grpSpPr>
                <p:sp>
                  <p:nvSpPr>
                    <p:cNvPr id="6202" name="Freeform 224"/>
                    <p:cNvSpPr>
                      <a:spLocks/>
                    </p:cNvSpPr>
                    <p:nvPr/>
                  </p:nvSpPr>
                  <p:spPr bwMode="auto">
                    <a:xfrm>
                      <a:off x="5631" y="2330"/>
                      <a:ext cx="42" cy="180"/>
                    </a:xfrm>
                    <a:custGeom>
                      <a:avLst/>
                      <a:gdLst>
                        <a:gd name="T0" fmla="*/ 0 w 42"/>
                        <a:gd name="T1" fmla="*/ 35 h 180"/>
                        <a:gd name="T2" fmla="*/ 0 w 42"/>
                        <a:gd name="T3" fmla="*/ 166 h 180"/>
                        <a:gd name="T4" fmla="*/ 42 w 42"/>
                        <a:gd name="T5" fmla="*/ 180 h 180"/>
                        <a:gd name="T6" fmla="*/ 42 w 42"/>
                        <a:gd name="T7" fmla="*/ 0 h 180"/>
                        <a:gd name="T8" fmla="*/ 0 w 42"/>
                        <a:gd name="T9" fmla="*/ 35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80">
                          <a:moveTo>
                            <a:pt x="0" y="35"/>
                          </a:moveTo>
                          <a:lnTo>
                            <a:pt x="0" y="166"/>
                          </a:lnTo>
                          <a:lnTo>
                            <a:pt x="42" y="180"/>
                          </a:lnTo>
                          <a:lnTo>
                            <a:pt x="42" y="0"/>
                          </a:lnTo>
                          <a:lnTo>
                            <a:pt x="0" y="35"/>
                          </a:lnTo>
                          <a:close/>
                        </a:path>
                      </a:pathLst>
                    </a:custGeom>
                    <a:solidFill>
                      <a:srgbClr val="3F3F3F"/>
                    </a:solidFill>
                    <a:ln w="9525">
                      <a:solidFill>
                        <a:srgbClr val="000000"/>
                      </a:solidFill>
                      <a:prstDash val="solid"/>
                      <a:round/>
                      <a:headEnd/>
                      <a:tailEnd/>
                    </a:ln>
                  </p:spPr>
                  <p:txBody>
                    <a:bodyPr/>
                    <a:lstStyle/>
                    <a:p>
                      <a:endParaRPr lang="en-US" dirty="0"/>
                    </a:p>
                  </p:txBody>
                </p:sp>
                <p:sp>
                  <p:nvSpPr>
                    <p:cNvPr id="6203" name="Freeform 225"/>
                    <p:cNvSpPr>
                      <a:spLocks/>
                    </p:cNvSpPr>
                    <p:nvPr/>
                  </p:nvSpPr>
                  <p:spPr bwMode="auto">
                    <a:xfrm>
                      <a:off x="5611" y="2316"/>
                      <a:ext cx="42" cy="181"/>
                    </a:xfrm>
                    <a:custGeom>
                      <a:avLst/>
                      <a:gdLst>
                        <a:gd name="T0" fmla="*/ 0 w 42"/>
                        <a:gd name="T1" fmla="*/ 35 h 181"/>
                        <a:gd name="T2" fmla="*/ 0 w 42"/>
                        <a:gd name="T3" fmla="*/ 165 h 181"/>
                        <a:gd name="T4" fmla="*/ 42 w 42"/>
                        <a:gd name="T5" fmla="*/ 181 h 181"/>
                        <a:gd name="T6" fmla="*/ 42 w 42"/>
                        <a:gd name="T7" fmla="*/ 0 h 181"/>
                        <a:gd name="T8" fmla="*/ 0 w 42"/>
                        <a:gd name="T9" fmla="*/ 35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81">
                          <a:moveTo>
                            <a:pt x="0" y="35"/>
                          </a:moveTo>
                          <a:lnTo>
                            <a:pt x="0" y="165"/>
                          </a:lnTo>
                          <a:lnTo>
                            <a:pt x="42" y="181"/>
                          </a:lnTo>
                          <a:lnTo>
                            <a:pt x="42" y="0"/>
                          </a:lnTo>
                          <a:lnTo>
                            <a:pt x="0" y="35"/>
                          </a:lnTo>
                          <a:close/>
                        </a:path>
                      </a:pathLst>
                    </a:custGeom>
                    <a:solidFill>
                      <a:srgbClr val="3F3F3F"/>
                    </a:solidFill>
                    <a:ln w="9525">
                      <a:solidFill>
                        <a:srgbClr val="000000"/>
                      </a:solidFill>
                      <a:prstDash val="solid"/>
                      <a:round/>
                      <a:headEnd/>
                      <a:tailEnd/>
                    </a:ln>
                  </p:spPr>
                  <p:txBody>
                    <a:bodyPr/>
                    <a:lstStyle/>
                    <a:p>
                      <a:endParaRPr lang="en-US" dirty="0"/>
                    </a:p>
                  </p:txBody>
                </p:sp>
                <p:sp>
                  <p:nvSpPr>
                    <p:cNvPr id="6204" name="Freeform 226"/>
                    <p:cNvSpPr>
                      <a:spLocks/>
                    </p:cNvSpPr>
                    <p:nvPr/>
                  </p:nvSpPr>
                  <p:spPr bwMode="auto">
                    <a:xfrm>
                      <a:off x="5592" y="2302"/>
                      <a:ext cx="41" cy="181"/>
                    </a:xfrm>
                    <a:custGeom>
                      <a:avLst/>
                      <a:gdLst>
                        <a:gd name="T0" fmla="*/ 0 w 41"/>
                        <a:gd name="T1" fmla="*/ 35 h 181"/>
                        <a:gd name="T2" fmla="*/ 0 w 41"/>
                        <a:gd name="T3" fmla="*/ 165 h 181"/>
                        <a:gd name="T4" fmla="*/ 41 w 41"/>
                        <a:gd name="T5" fmla="*/ 181 h 181"/>
                        <a:gd name="T6" fmla="*/ 41 w 41"/>
                        <a:gd name="T7" fmla="*/ 0 h 181"/>
                        <a:gd name="T8" fmla="*/ 0 w 41"/>
                        <a:gd name="T9" fmla="*/ 35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81">
                          <a:moveTo>
                            <a:pt x="0" y="35"/>
                          </a:moveTo>
                          <a:lnTo>
                            <a:pt x="0" y="165"/>
                          </a:lnTo>
                          <a:lnTo>
                            <a:pt x="41" y="181"/>
                          </a:lnTo>
                          <a:lnTo>
                            <a:pt x="41" y="0"/>
                          </a:lnTo>
                          <a:lnTo>
                            <a:pt x="0" y="35"/>
                          </a:lnTo>
                          <a:close/>
                        </a:path>
                      </a:pathLst>
                    </a:custGeom>
                    <a:solidFill>
                      <a:srgbClr val="5F5F5F"/>
                    </a:solidFill>
                    <a:ln w="9525">
                      <a:solidFill>
                        <a:srgbClr val="000000"/>
                      </a:solidFill>
                      <a:prstDash val="solid"/>
                      <a:round/>
                      <a:headEnd/>
                      <a:tailEnd/>
                    </a:ln>
                  </p:spPr>
                  <p:txBody>
                    <a:bodyPr/>
                    <a:lstStyle/>
                    <a:p>
                      <a:endParaRPr lang="en-US" dirty="0"/>
                    </a:p>
                  </p:txBody>
                </p:sp>
                <p:sp>
                  <p:nvSpPr>
                    <p:cNvPr id="6205" name="Freeform 227"/>
                    <p:cNvSpPr>
                      <a:spLocks/>
                    </p:cNvSpPr>
                    <p:nvPr/>
                  </p:nvSpPr>
                  <p:spPr bwMode="auto">
                    <a:xfrm>
                      <a:off x="5572" y="2291"/>
                      <a:ext cx="43" cy="180"/>
                    </a:xfrm>
                    <a:custGeom>
                      <a:avLst/>
                      <a:gdLst>
                        <a:gd name="T0" fmla="*/ 0 w 43"/>
                        <a:gd name="T1" fmla="*/ 35 h 180"/>
                        <a:gd name="T2" fmla="*/ 0 w 43"/>
                        <a:gd name="T3" fmla="*/ 164 h 180"/>
                        <a:gd name="T4" fmla="*/ 43 w 43"/>
                        <a:gd name="T5" fmla="*/ 180 h 180"/>
                        <a:gd name="T6" fmla="*/ 43 w 43"/>
                        <a:gd name="T7" fmla="*/ 0 h 180"/>
                        <a:gd name="T8" fmla="*/ 0 w 43"/>
                        <a:gd name="T9" fmla="*/ 35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80">
                          <a:moveTo>
                            <a:pt x="0" y="35"/>
                          </a:moveTo>
                          <a:lnTo>
                            <a:pt x="0" y="164"/>
                          </a:lnTo>
                          <a:lnTo>
                            <a:pt x="43" y="180"/>
                          </a:lnTo>
                          <a:lnTo>
                            <a:pt x="43" y="0"/>
                          </a:lnTo>
                          <a:lnTo>
                            <a:pt x="0" y="35"/>
                          </a:lnTo>
                          <a:close/>
                        </a:path>
                      </a:pathLst>
                    </a:custGeom>
                    <a:solidFill>
                      <a:srgbClr val="5F5F5F"/>
                    </a:solidFill>
                    <a:ln w="9525">
                      <a:solidFill>
                        <a:srgbClr val="000000"/>
                      </a:solidFill>
                      <a:prstDash val="solid"/>
                      <a:round/>
                      <a:headEnd/>
                      <a:tailEnd/>
                    </a:ln>
                  </p:spPr>
                  <p:txBody>
                    <a:bodyPr/>
                    <a:lstStyle/>
                    <a:p>
                      <a:endParaRPr lang="en-US" dirty="0"/>
                    </a:p>
                  </p:txBody>
                </p:sp>
                <p:sp>
                  <p:nvSpPr>
                    <p:cNvPr id="6206" name="Freeform 228"/>
                    <p:cNvSpPr>
                      <a:spLocks/>
                    </p:cNvSpPr>
                    <p:nvPr/>
                  </p:nvSpPr>
                  <p:spPr bwMode="auto">
                    <a:xfrm>
                      <a:off x="5552" y="2276"/>
                      <a:ext cx="43" cy="181"/>
                    </a:xfrm>
                    <a:custGeom>
                      <a:avLst/>
                      <a:gdLst>
                        <a:gd name="T0" fmla="*/ 0 w 43"/>
                        <a:gd name="T1" fmla="*/ 35 h 181"/>
                        <a:gd name="T2" fmla="*/ 0 w 43"/>
                        <a:gd name="T3" fmla="*/ 164 h 181"/>
                        <a:gd name="T4" fmla="*/ 43 w 43"/>
                        <a:gd name="T5" fmla="*/ 181 h 181"/>
                        <a:gd name="T6" fmla="*/ 43 w 43"/>
                        <a:gd name="T7" fmla="*/ 0 h 181"/>
                        <a:gd name="T8" fmla="*/ 0 w 43"/>
                        <a:gd name="T9" fmla="*/ 35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81">
                          <a:moveTo>
                            <a:pt x="0" y="35"/>
                          </a:moveTo>
                          <a:lnTo>
                            <a:pt x="0" y="164"/>
                          </a:lnTo>
                          <a:lnTo>
                            <a:pt x="43" y="181"/>
                          </a:lnTo>
                          <a:lnTo>
                            <a:pt x="43" y="0"/>
                          </a:lnTo>
                          <a:lnTo>
                            <a:pt x="0" y="35"/>
                          </a:lnTo>
                          <a:close/>
                        </a:path>
                      </a:pathLst>
                    </a:custGeom>
                    <a:solidFill>
                      <a:srgbClr val="5F5F5F"/>
                    </a:solidFill>
                    <a:ln w="9525">
                      <a:solidFill>
                        <a:srgbClr val="000000"/>
                      </a:solidFill>
                      <a:prstDash val="solid"/>
                      <a:round/>
                      <a:headEnd/>
                      <a:tailEnd/>
                    </a:ln>
                  </p:spPr>
                  <p:txBody>
                    <a:bodyPr/>
                    <a:lstStyle/>
                    <a:p>
                      <a:endParaRPr lang="en-US" dirty="0"/>
                    </a:p>
                  </p:txBody>
                </p:sp>
                <p:sp>
                  <p:nvSpPr>
                    <p:cNvPr id="6207" name="Freeform 229"/>
                    <p:cNvSpPr>
                      <a:spLocks/>
                    </p:cNvSpPr>
                    <p:nvPr/>
                  </p:nvSpPr>
                  <p:spPr bwMode="auto">
                    <a:xfrm>
                      <a:off x="5532" y="2264"/>
                      <a:ext cx="43" cy="180"/>
                    </a:xfrm>
                    <a:custGeom>
                      <a:avLst/>
                      <a:gdLst>
                        <a:gd name="T0" fmla="*/ 0 w 43"/>
                        <a:gd name="T1" fmla="*/ 35 h 180"/>
                        <a:gd name="T2" fmla="*/ 0 w 43"/>
                        <a:gd name="T3" fmla="*/ 164 h 180"/>
                        <a:gd name="T4" fmla="*/ 43 w 43"/>
                        <a:gd name="T5" fmla="*/ 180 h 180"/>
                        <a:gd name="T6" fmla="*/ 43 w 43"/>
                        <a:gd name="T7" fmla="*/ 0 h 180"/>
                        <a:gd name="T8" fmla="*/ 0 w 43"/>
                        <a:gd name="T9" fmla="*/ 35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80">
                          <a:moveTo>
                            <a:pt x="0" y="35"/>
                          </a:moveTo>
                          <a:lnTo>
                            <a:pt x="0" y="164"/>
                          </a:lnTo>
                          <a:lnTo>
                            <a:pt x="43" y="180"/>
                          </a:lnTo>
                          <a:lnTo>
                            <a:pt x="43" y="0"/>
                          </a:lnTo>
                          <a:lnTo>
                            <a:pt x="0" y="35"/>
                          </a:lnTo>
                          <a:close/>
                        </a:path>
                      </a:pathLst>
                    </a:custGeom>
                    <a:solidFill>
                      <a:srgbClr val="5F5F5F"/>
                    </a:solidFill>
                    <a:ln w="9525">
                      <a:solidFill>
                        <a:srgbClr val="000000"/>
                      </a:solidFill>
                      <a:prstDash val="solid"/>
                      <a:round/>
                      <a:headEnd/>
                      <a:tailEnd/>
                    </a:ln>
                  </p:spPr>
                  <p:txBody>
                    <a:bodyPr/>
                    <a:lstStyle/>
                    <a:p>
                      <a:endParaRPr lang="en-US" dirty="0"/>
                    </a:p>
                  </p:txBody>
                </p:sp>
                <p:sp>
                  <p:nvSpPr>
                    <p:cNvPr id="6208" name="Freeform 230"/>
                    <p:cNvSpPr>
                      <a:spLocks/>
                    </p:cNvSpPr>
                    <p:nvPr/>
                  </p:nvSpPr>
                  <p:spPr bwMode="auto">
                    <a:xfrm>
                      <a:off x="5512" y="2249"/>
                      <a:ext cx="42" cy="182"/>
                    </a:xfrm>
                    <a:custGeom>
                      <a:avLst/>
                      <a:gdLst>
                        <a:gd name="T0" fmla="*/ 0 w 42"/>
                        <a:gd name="T1" fmla="*/ 35 h 182"/>
                        <a:gd name="T2" fmla="*/ 0 w 42"/>
                        <a:gd name="T3" fmla="*/ 166 h 182"/>
                        <a:gd name="T4" fmla="*/ 42 w 42"/>
                        <a:gd name="T5" fmla="*/ 182 h 182"/>
                        <a:gd name="T6" fmla="*/ 42 w 42"/>
                        <a:gd name="T7" fmla="*/ 0 h 182"/>
                        <a:gd name="T8" fmla="*/ 0 w 42"/>
                        <a:gd name="T9" fmla="*/ 35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82">
                          <a:moveTo>
                            <a:pt x="0" y="35"/>
                          </a:moveTo>
                          <a:lnTo>
                            <a:pt x="0" y="166"/>
                          </a:lnTo>
                          <a:lnTo>
                            <a:pt x="42" y="182"/>
                          </a:lnTo>
                          <a:lnTo>
                            <a:pt x="42" y="0"/>
                          </a:lnTo>
                          <a:lnTo>
                            <a:pt x="0" y="35"/>
                          </a:lnTo>
                          <a:close/>
                        </a:path>
                      </a:pathLst>
                    </a:custGeom>
                    <a:solidFill>
                      <a:srgbClr val="808080"/>
                    </a:solidFill>
                    <a:ln w="9525">
                      <a:solidFill>
                        <a:srgbClr val="000000"/>
                      </a:solidFill>
                      <a:prstDash val="solid"/>
                      <a:round/>
                      <a:headEnd/>
                      <a:tailEnd/>
                    </a:ln>
                  </p:spPr>
                  <p:txBody>
                    <a:bodyPr/>
                    <a:lstStyle/>
                    <a:p>
                      <a:endParaRPr lang="en-US" dirty="0"/>
                    </a:p>
                  </p:txBody>
                </p:sp>
                <p:sp>
                  <p:nvSpPr>
                    <p:cNvPr id="6209" name="Freeform 231"/>
                    <p:cNvSpPr>
                      <a:spLocks/>
                    </p:cNvSpPr>
                    <p:nvPr/>
                  </p:nvSpPr>
                  <p:spPr bwMode="auto">
                    <a:xfrm>
                      <a:off x="5491" y="2238"/>
                      <a:ext cx="41" cy="182"/>
                    </a:xfrm>
                    <a:custGeom>
                      <a:avLst/>
                      <a:gdLst>
                        <a:gd name="T0" fmla="*/ 0 w 41"/>
                        <a:gd name="T1" fmla="*/ 37 h 182"/>
                        <a:gd name="T2" fmla="*/ 0 w 41"/>
                        <a:gd name="T3" fmla="*/ 166 h 182"/>
                        <a:gd name="T4" fmla="*/ 41 w 41"/>
                        <a:gd name="T5" fmla="*/ 182 h 182"/>
                        <a:gd name="T6" fmla="*/ 41 w 41"/>
                        <a:gd name="T7" fmla="*/ 0 h 182"/>
                        <a:gd name="T8" fmla="*/ 0 w 41"/>
                        <a:gd name="T9" fmla="*/ 37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82">
                          <a:moveTo>
                            <a:pt x="0" y="37"/>
                          </a:moveTo>
                          <a:lnTo>
                            <a:pt x="0" y="166"/>
                          </a:lnTo>
                          <a:lnTo>
                            <a:pt x="41" y="182"/>
                          </a:lnTo>
                          <a:lnTo>
                            <a:pt x="41" y="0"/>
                          </a:lnTo>
                          <a:lnTo>
                            <a:pt x="0" y="37"/>
                          </a:lnTo>
                          <a:close/>
                        </a:path>
                      </a:pathLst>
                    </a:custGeom>
                    <a:solidFill>
                      <a:srgbClr val="808080"/>
                    </a:solidFill>
                    <a:ln w="9525">
                      <a:solidFill>
                        <a:srgbClr val="000000"/>
                      </a:solidFill>
                      <a:prstDash val="solid"/>
                      <a:round/>
                      <a:headEnd/>
                      <a:tailEnd/>
                    </a:ln>
                  </p:spPr>
                  <p:txBody>
                    <a:bodyPr/>
                    <a:lstStyle/>
                    <a:p>
                      <a:endParaRPr lang="en-US" dirty="0"/>
                    </a:p>
                  </p:txBody>
                </p:sp>
                <p:sp>
                  <p:nvSpPr>
                    <p:cNvPr id="6210" name="Freeform 232"/>
                    <p:cNvSpPr>
                      <a:spLocks/>
                    </p:cNvSpPr>
                    <p:nvPr/>
                  </p:nvSpPr>
                  <p:spPr bwMode="auto">
                    <a:xfrm>
                      <a:off x="5471" y="2226"/>
                      <a:ext cx="43" cy="181"/>
                    </a:xfrm>
                    <a:custGeom>
                      <a:avLst/>
                      <a:gdLst>
                        <a:gd name="T0" fmla="*/ 0 w 43"/>
                        <a:gd name="T1" fmla="*/ 35 h 181"/>
                        <a:gd name="T2" fmla="*/ 0 w 43"/>
                        <a:gd name="T3" fmla="*/ 165 h 181"/>
                        <a:gd name="T4" fmla="*/ 43 w 43"/>
                        <a:gd name="T5" fmla="*/ 181 h 181"/>
                        <a:gd name="T6" fmla="*/ 43 w 43"/>
                        <a:gd name="T7" fmla="*/ 0 h 181"/>
                        <a:gd name="T8" fmla="*/ 0 w 43"/>
                        <a:gd name="T9" fmla="*/ 35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81">
                          <a:moveTo>
                            <a:pt x="0" y="35"/>
                          </a:moveTo>
                          <a:lnTo>
                            <a:pt x="0" y="165"/>
                          </a:lnTo>
                          <a:lnTo>
                            <a:pt x="43" y="181"/>
                          </a:lnTo>
                          <a:lnTo>
                            <a:pt x="43" y="0"/>
                          </a:lnTo>
                          <a:lnTo>
                            <a:pt x="0" y="35"/>
                          </a:lnTo>
                          <a:close/>
                        </a:path>
                      </a:pathLst>
                    </a:custGeom>
                    <a:solidFill>
                      <a:srgbClr val="808080"/>
                    </a:solidFill>
                    <a:ln w="9525">
                      <a:solidFill>
                        <a:srgbClr val="000000"/>
                      </a:solidFill>
                      <a:prstDash val="solid"/>
                      <a:round/>
                      <a:headEnd/>
                      <a:tailEnd/>
                    </a:ln>
                  </p:spPr>
                  <p:txBody>
                    <a:bodyPr/>
                    <a:lstStyle/>
                    <a:p>
                      <a:endParaRPr lang="en-US" dirty="0"/>
                    </a:p>
                  </p:txBody>
                </p:sp>
                <p:sp>
                  <p:nvSpPr>
                    <p:cNvPr id="6211" name="Freeform 233"/>
                    <p:cNvSpPr>
                      <a:spLocks/>
                    </p:cNvSpPr>
                    <p:nvPr/>
                  </p:nvSpPr>
                  <p:spPr bwMode="auto">
                    <a:xfrm>
                      <a:off x="5451" y="2213"/>
                      <a:ext cx="43" cy="180"/>
                    </a:xfrm>
                    <a:custGeom>
                      <a:avLst/>
                      <a:gdLst>
                        <a:gd name="T0" fmla="*/ 0 w 43"/>
                        <a:gd name="T1" fmla="*/ 36 h 180"/>
                        <a:gd name="T2" fmla="*/ 0 w 43"/>
                        <a:gd name="T3" fmla="*/ 164 h 180"/>
                        <a:gd name="T4" fmla="*/ 43 w 43"/>
                        <a:gd name="T5" fmla="*/ 180 h 180"/>
                        <a:gd name="T6" fmla="*/ 43 w 43"/>
                        <a:gd name="T7" fmla="*/ 0 h 180"/>
                        <a:gd name="T8" fmla="*/ 0 w 43"/>
                        <a:gd name="T9" fmla="*/ 36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80">
                          <a:moveTo>
                            <a:pt x="0" y="36"/>
                          </a:moveTo>
                          <a:lnTo>
                            <a:pt x="0" y="164"/>
                          </a:lnTo>
                          <a:lnTo>
                            <a:pt x="43" y="180"/>
                          </a:lnTo>
                          <a:lnTo>
                            <a:pt x="43" y="0"/>
                          </a:lnTo>
                          <a:lnTo>
                            <a:pt x="0" y="36"/>
                          </a:lnTo>
                          <a:close/>
                        </a:path>
                      </a:pathLst>
                    </a:custGeom>
                    <a:solidFill>
                      <a:srgbClr val="808080"/>
                    </a:solidFill>
                    <a:ln w="9525">
                      <a:solidFill>
                        <a:srgbClr val="000000"/>
                      </a:solidFill>
                      <a:prstDash val="solid"/>
                      <a:round/>
                      <a:headEnd/>
                      <a:tailEnd/>
                    </a:ln>
                  </p:spPr>
                  <p:txBody>
                    <a:bodyPr/>
                    <a:lstStyle/>
                    <a:p>
                      <a:endParaRPr lang="en-US" dirty="0"/>
                    </a:p>
                  </p:txBody>
                </p:sp>
                <p:sp>
                  <p:nvSpPr>
                    <p:cNvPr id="6212" name="Freeform 234"/>
                    <p:cNvSpPr>
                      <a:spLocks/>
                    </p:cNvSpPr>
                    <p:nvPr/>
                  </p:nvSpPr>
                  <p:spPr bwMode="auto">
                    <a:xfrm>
                      <a:off x="5433" y="2198"/>
                      <a:ext cx="42" cy="179"/>
                    </a:xfrm>
                    <a:custGeom>
                      <a:avLst/>
                      <a:gdLst>
                        <a:gd name="T0" fmla="*/ 0 w 42"/>
                        <a:gd name="T1" fmla="*/ 35 h 179"/>
                        <a:gd name="T2" fmla="*/ 0 w 42"/>
                        <a:gd name="T3" fmla="*/ 164 h 179"/>
                        <a:gd name="T4" fmla="*/ 42 w 42"/>
                        <a:gd name="T5" fmla="*/ 179 h 179"/>
                        <a:gd name="T6" fmla="*/ 42 w 42"/>
                        <a:gd name="T7" fmla="*/ 0 h 179"/>
                        <a:gd name="T8" fmla="*/ 0 w 42"/>
                        <a:gd name="T9" fmla="*/ 35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79">
                          <a:moveTo>
                            <a:pt x="0" y="35"/>
                          </a:moveTo>
                          <a:lnTo>
                            <a:pt x="0" y="164"/>
                          </a:lnTo>
                          <a:lnTo>
                            <a:pt x="42" y="179"/>
                          </a:lnTo>
                          <a:lnTo>
                            <a:pt x="42" y="0"/>
                          </a:lnTo>
                          <a:lnTo>
                            <a:pt x="0" y="35"/>
                          </a:lnTo>
                          <a:close/>
                        </a:path>
                      </a:pathLst>
                    </a:custGeom>
                    <a:solidFill>
                      <a:srgbClr val="9F9F9F"/>
                    </a:solidFill>
                    <a:ln w="9525">
                      <a:solidFill>
                        <a:srgbClr val="000000"/>
                      </a:solidFill>
                      <a:prstDash val="solid"/>
                      <a:round/>
                      <a:headEnd/>
                      <a:tailEnd/>
                    </a:ln>
                  </p:spPr>
                  <p:txBody>
                    <a:bodyPr/>
                    <a:lstStyle/>
                    <a:p>
                      <a:endParaRPr lang="en-US" dirty="0"/>
                    </a:p>
                  </p:txBody>
                </p:sp>
                <p:sp>
                  <p:nvSpPr>
                    <p:cNvPr id="6213" name="Freeform 235"/>
                    <p:cNvSpPr>
                      <a:spLocks/>
                    </p:cNvSpPr>
                    <p:nvPr/>
                  </p:nvSpPr>
                  <p:spPr bwMode="auto">
                    <a:xfrm>
                      <a:off x="5411" y="2186"/>
                      <a:ext cx="43" cy="180"/>
                    </a:xfrm>
                    <a:custGeom>
                      <a:avLst/>
                      <a:gdLst>
                        <a:gd name="T0" fmla="*/ 0 w 43"/>
                        <a:gd name="T1" fmla="*/ 35 h 180"/>
                        <a:gd name="T2" fmla="*/ 0 w 43"/>
                        <a:gd name="T3" fmla="*/ 164 h 180"/>
                        <a:gd name="T4" fmla="*/ 43 w 43"/>
                        <a:gd name="T5" fmla="*/ 180 h 180"/>
                        <a:gd name="T6" fmla="*/ 43 w 43"/>
                        <a:gd name="T7" fmla="*/ 0 h 180"/>
                        <a:gd name="T8" fmla="*/ 0 w 43"/>
                        <a:gd name="T9" fmla="*/ 35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80">
                          <a:moveTo>
                            <a:pt x="0" y="35"/>
                          </a:moveTo>
                          <a:lnTo>
                            <a:pt x="0" y="164"/>
                          </a:lnTo>
                          <a:lnTo>
                            <a:pt x="43" y="180"/>
                          </a:lnTo>
                          <a:lnTo>
                            <a:pt x="43" y="0"/>
                          </a:lnTo>
                          <a:lnTo>
                            <a:pt x="0" y="35"/>
                          </a:lnTo>
                          <a:close/>
                        </a:path>
                      </a:pathLst>
                    </a:custGeom>
                    <a:solidFill>
                      <a:srgbClr val="9F9F9F"/>
                    </a:solidFill>
                    <a:ln w="9525">
                      <a:solidFill>
                        <a:srgbClr val="000000"/>
                      </a:solidFill>
                      <a:prstDash val="solid"/>
                      <a:round/>
                      <a:headEnd/>
                      <a:tailEnd/>
                    </a:ln>
                  </p:spPr>
                  <p:txBody>
                    <a:bodyPr/>
                    <a:lstStyle/>
                    <a:p>
                      <a:endParaRPr lang="en-US" dirty="0"/>
                    </a:p>
                  </p:txBody>
                </p:sp>
                <p:sp>
                  <p:nvSpPr>
                    <p:cNvPr id="6214" name="Freeform 236"/>
                    <p:cNvSpPr>
                      <a:spLocks/>
                    </p:cNvSpPr>
                    <p:nvPr/>
                  </p:nvSpPr>
                  <p:spPr bwMode="auto">
                    <a:xfrm>
                      <a:off x="5391" y="2174"/>
                      <a:ext cx="43" cy="180"/>
                    </a:xfrm>
                    <a:custGeom>
                      <a:avLst/>
                      <a:gdLst>
                        <a:gd name="T0" fmla="*/ 0 w 43"/>
                        <a:gd name="T1" fmla="*/ 35 h 180"/>
                        <a:gd name="T2" fmla="*/ 0 w 43"/>
                        <a:gd name="T3" fmla="*/ 163 h 180"/>
                        <a:gd name="T4" fmla="*/ 43 w 43"/>
                        <a:gd name="T5" fmla="*/ 180 h 180"/>
                        <a:gd name="T6" fmla="*/ 43 w 43"/>
                        <a:gd name="T7" fmla="*/ 0 h 180"/>
                        <a:gd name="T8" fmla="*/ 0 w 43"/>
                        <a:gd name="T9" fmla="*/ 35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80">
                          <a:moveTo>
                            <a:pt x="0" y="35"/>
                          </a:moveTo>
                          <a:lnTo>
                            <a:pt x="0" y="163"/>
                          </a:lnTo>
                          <a:lnTo>
                            <a:pt x="43" y="180"/>
                          </a:lnTo>
                          <a:lnTo>
                            <a:pt x="43" y="0"/>
                          </a:lnTo>
                          <a:lnTo>
                            <a:pt x="0" y="35"/>
                          </a:lnTo>
                          <a:close/>
                        </a:path>
                      </a:pathLst>
                    </a:custGeom>
                    <a:solidFill>
                      <a:srgbClr val="9F9F9F"/>
                    </a:solidFill>
                    <a:ln w="9525">
                      <a:solidFill>
                        <a:srgbClr val="000000"/>
                      </a:solidFill>
                      <a:prstDash val="solid"/>
                      <a:round/>
                      <a:headEnd/>
                      <a:tailEnd/>
                    </a:ln>
                  </p:spPr>
                  <p:txBody>
                    <a:bodyPr/>
                    <a:lstStyle/>
                    <a:p>
                      <a:endParaRPr lang="en-US" dirty="0"/>
                    </a:p>
                  </p:txBody>
                </p:sp>
                <p:sp>
                  <p:nvSpPr>
                    <p:cNvPr id="6215" name="Freeform 237"/>
                    <p:cNvSpPr>
                      <a:spLocks/>
                    </p:cNvSpPr>
                    <p:nvPr/>
                  </p:nvSpPr>
                  <p:spPr bwMode="auto">
                    <a:xfrm>
                      <a:off x="5371" y="2160"/>
                      <a:ext cx="43" cy="181"/>
                    </a:xfrm>
                    <a:custGeom>
                      <a:avLst/>
                      <a:gdLst>
                        <a:gd name="T0" fmla="*/ 0 w 43"/>
                        <a:gd name="T1" fmla="*/ 35 h 181"/>
                        <a:gd name="T2" fmla="*/ 0 w 43"/>
                        <a:gd name="T3" fmla="*/ 165 h 181"/>
                        <a:gd name="T4" fmla="*/ 43 w 43"/>
                        <a:gd name="T5" fmla="*/ 181 h 181"/>
                        <a:gd name="T6" fmla="*/ 43 w 43"/>
                        <a:gd name="T7" fmla="*/ 0 h 181"/>
                        <a:gd name="T8" fmla="*/ 0 w 43"/>
                        <a:gd name="T9" fmla="*/ 35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81">
                          <a:moveTo>
                            <a:pt x="0" y="35"/>
                          </a:moveTo>
                          <a:lnTo>
                            <a:pt x="0" y="165"/>
                          </a:lnTo>
                          <a:lnTo>
                            <a:pt x="43" y="181"/>
                          </a:lnTo>
                          <a:lnTo>
                            <a:pt x="43" y="0"/>
                          </a:lnTo>
                          <a:lnTo>
                            <a:pt x="0" y="35"/>
                          </a:lnTo>
                          <a:close/>
                        </a:path>
                      </a:pathLst>
                    </a:custGeom>
                    <a:solidFill>
                      <a:srgbClr val="C0C0C0"/>
                    </a:solidFill>
                    <a:ln w="9525">
                      <a:solidFill>
                        <a:srgbClr val="000000"/>
                      </a:solidFill>
                      <a:prstDash val="solid"/>
                      <a:round/>
                      <a:headEnd/>
                      <a:tailEnd/>
                    </a:ln>
                  </p:spPr>
                  <p:txBody>
                    <a:bodyPr/>
                    <a:lstStyle/>
                    <a:p>
                      <a:endParaRPr lang="en-US" dirty="0"/>
                    </a:p>
                  </p:txBody>
                </p:sp>
                <p:sp>
                  <p:nvSpPr>
                    <p:cNvPr id="6216" name="Freeform 238"/>
                    <p:cNvSpPr>
                      <a:spLocks/>
                    </p:cNvSpPr>
                    <p:nvPr/>
                  </p:nvSpPr>
                  <p:spPr bwMode="auto">
                    <a:xfrm>
                      <a:off x="5352" y="2148"/>
                      <a:ext cx="43" cy="179"/>
                    </a:xfrm>
                    <a:custGeom>
                      <a:avLst/>
                      <a:gdLst>
                        <a:gd name="T0" fmla="*/ 0 w 43"/>
                        <a:gd name="T1" fmla="*/ 34 h 179"/>
                        <a:gd name="T2" fmla="*/ 0 w 43"/>
                        <a:gd name="T3" fmla="*/ 163 h 179"/>
                        <a:gd name="T4" fmla="*/ 43 w 43"/>
                        <a:gd name="T5" fmla="*/ 179 h 179"/>
                        <a:gd name="T6" fmla="*/ 43 w 43"/>
                        <a:gd name="T7" fmla="*/ 0 h 179"/>
                        <a:gd name="T8" fmla="*/ 0 w 43"/>
                        <a:gd name="T9" fmla="*/ 34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79">
                          <a:moveTo>
                            <a:pt x="0" y="34"/>
                          </a:moveTo>
                          <a:lnTo>
                            <a:pt x="0" y="163"/>
                          </a:lnTo>
                          <a:lnTo>
                            <a:pt x="43" y="179"/>
                          </a:lnTo>
                          <a:lnTo>
                            <a:pt x="43" y="0"/>
                          </a:lnTo>
                          <a:lnTo>
                            <a:pt x="0" y="34"/>
                          </a:lnTo>
                          <a:close/>
                        </a:path>
                      </a:pathLst>
                    </a:custGeom>
                    <a:solidFill>
                      <a:srgbClr val="C0C0C0"/>
                    </a:solidFill>
                    <a:ln w="9525">
                      <a:solidFill>
                        <a:srgbClr val="000000"/>
                      </a:solidFill>
                      <a:prstDash val="solid"/>
                      <a:round/>
                      <a:headEnd/>
                      <a:tailEnd/>
                    </a:ln>
                  </p:spPr>
                  <p:txBody>
                    <a:bodyPr/>
                    <a:lstStyle/>
                    <a:p>
                      <a:endParaRPr lang="en-US" dirty="0"/>
                    </a:p>
                  </p:txBody>
                </p:sp>
                <p:sp>
                  <p:nvSpPr>
                    <p:cNvPr id="6217" name="Freeform 239"/>
                    <p:cNvSpPr>
                      <a:spLocks/>
                    </p:cNvSpPr>
                    <p:nvPr/>
                  </p:nvSpPr>
                  <p:spPr bwMode="auto">
                    <a:xfrm>
                      <a:off x="5333" y="2133"/>
                      <a:ext cx="42" cy="181"/>
                    </a:xfrm>
                    <a:custGeom>
                      <a:avLst/>
                      <a:gdLst>
                        <a:gd name="T0" fmla="*/ 0 w 42"/>
                        <a:gd name="T1" fmla="*/ 37 h 181"/>
                        <a:gd name="T2" fmla="*/ 0 w 42"/>
                        <a:gd name="T3" fmla="*/ 165 h 181"/>
                        <a:gd name="T4" fmla="*/ 42 w 42"/>
                        <a:gd name="T5" fmla="*/ 181 h 181"/>
                        <a:gd name="T6" fmla="*/ 42 w 42"/>
                        <a:gd name="T7" fmla="*/ 0 h 181"/>
                        <a:gd name="T8" fmla="*/ 0 w 42"/>
                        <a:gd name="T9" fmla="*/ 37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81">
                          <a:moveTo>
                            <a:pt x="0" y="37"/>
                          </a:moveTo>
                          <a:lnTo>
                            <a:pt x="0" y="165"/>
                          </a:lnTo>
                          <a:lnTo>
                            <a:pt x="42" y="181"/>
                          </a:lnTo>
                          <a:lnTo>
                            <a:pt x="42" y="0"/>
                          </a:lnTo>
                          <a:lnTo>
                            <a:pt x="0" y="37"/>
                          </a:lnTo>
                          <a:close/>
                        </a:path>
                      </a:pathLst>
                    </a:custGeom>
                    <a:solidFill>
                      <a:srgbClr val="C0C0C0"/>
                    </a:solidFill>
                    <a:ln w="9525">
                      <a:solidFill>
                        <a:srgbClr val="000000"/>
                      </a:solidFill>
                      <a:prstDash val="solid"/>
                      <a:round/>
                      <a:headEnd/>
                      <a:tailEnd/>
                    </a:ln>
                  </p:spPr>
                  <p:txBody>
                    <a:bodyPr/>
                    <a:lstStyle/>
                    <a:p>
                      <a:endParaRPr lang="en-US" dirty="0"/>
                    </a:p>
                  </p:txBody>
                </p:sp>
              </p:grpSp>
              <p:grpSp>
                <p:nvGrpSpPr>
                  <p:cNvPr id="6184" name="Group 240"/>
                  <p:cNvGrpSpPr>
                    <a:grpSpLocks/>
                  </p:cNvGrpSpPr>
                  <p:nvPr/>
                </p:nvGrpSpPr>
                <p:grpSpPr bwMode="auto">
                  <a:xfrm>
                    <a:off x="5332" y="1872"/>
                    <a:ext cx="321" cy="404"/>
                    <a:chOff x="5332" y="1872"/>
                    <a:chExt cx="321" cy="404"/>
                  </a:xfrm>
                </p:grpSpPr>
                <p:sp>
                  <p:nvSpPr>
                    <p:cNvPr id="6187" name="Freeform 241"/>
                    <p:cNvSpPr>
                      <a:spLocks/>
                    </p:cNvSpPr>
                    <p:nvPr/>
                  </p:nvSpPr>
                  <p:spPr bwMode="auto">
                    <a:xfrm>
                      <a:off x="5611" y="2123"/>
                      <a:ext cx="42" cy="153"/>
                    </a:xfrm>
                    <a:custGeom>
                      <a:avLst/>
                      <a:gdLst>
                        <a:gd name="T0" fmla="*/ 0 w 42"/>
                        <a:gd name="T1" fmla="*/ 36 h 153"/>
                        <a:gd name="T2" fmla="*/ 0 w 42"/>
                        <a:gd name="T3" fmla="*/ 126 h 153"/>
                        <a:gd name="T4" fmla="*/ 42 w 42"/>
                        <a:gd name="T5" fmla="*/ 153 h 153"/>
                        <a:gd name="T6" fmla="*/ 42 w 42"/>
                        <a:gd name="T7" fmla="*/ 0 h 153"/>
                        <a:gd name="T8" fmla="*/ 0 w 42"/>
                        <a:gd name="T9" fmla="*/ 36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53">
                          <a:moveTo>
                            <a:pt x="0" y="36"/>
                          </a:moveTo>
                          <a:lnTo>
                            <a:pt x="0" y="126"/>
                          </a:lnTo>
                          <a:lnTo>
                            <a:pt x="42" y="153"/>
                          </a:lnTo>
                          <a:lnTo>
                            <a:pt x="42" y="0"/>
                          </a:lnTo>
                          <a:lnTo>
                            <a:pt x="0" y="36"/>
                          </a:lnTo>
                          <a:close/>
                        </a:path>
                      </a:pathLst>
                    </a:custGeom>
                    <a:solidFill>
                      <a:srgbClr val="808080"/>
                    </a:solidFill>
                    <a:ln w="9525">
                      <a:solidFill>
                        <a:srgbClr val="000000"/>
                      </a:solidFill>
                      <a:prstDash val="solid"/>
                      <a:round/>
                      <a:headEnd/>
                      <a:tailEnd/>
                    </a:ln>
                  </p:spPr>
                  <p:txBody>
                    <a:bodyPr/>
                    <a:lstStyle/>
                    <a:p>
                      <a:endParaRPr lang="en-US" dirty="0"/>
                    </a:p>
                  </p:txBody>
                </p:sp>
                <p:sp>
                  <p:nvSpPr>
                    <p:cNvPr id="6188" name="Freeform 242"/>
                    <p:cNvSpPr>
                      <a:spLocks/>
                    </p:cNvSpPr>
                    <p:nvPr/>
                  </p:nvSpPr>
                  <p:spPr bwMode="auto">
                    <a:xfrm>
                      <a:off x="5591" y="2105"/>
                      <a:ext cx="42" cy="148"/>
                    </a:xfrm>
                    <a:custGeom>
                      <a:avLst/>
                      <a:gdLst>
                        <a:gd name="T0" fmla="*/ 0 w 42"/>
                        <a:gd name="T1" fmla="*/ 35 h 148"/>
                        <a:gd name="T2" fmla="*/ 0 w 42"/>
                        <a:gd name="T3" fmla="*/ 123 h 148"/>
                        <a:gd name="T4" fmla="*/ 42 w 42"/>
                        <a:gd name="T5" fmla="*/ 148 h 148"/>
                        <a:gd name="T6" fmla="*/ 42 w 42"/>
                        <a:gd name="T7" fmla="*/ 0 h 148"/>
                        <a:gd name="T8" fmla="*/ 0 w 42"/>
                        <a:gd name="T9" fmla="*/ 35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48">
                          <a:moveTo>
                            <a:pt x="0" y="35"/>
                          </a:moveTo>
                          <a:lnTo>
                            <a:pt x="0" y="123"/>
                          </a:lnTo>
                          <a:lnTo>
                            <a:pt x="42" y="148"/>
                          </a:lnTo>
                          <a:lnTo>
                            <a:pt x="42" y="0"/>
                          </a:lnTo>
                          <a:lnTo>
                            <a:pt x="0" y="35"/>
                          </a:lnTo>
                          <a:close/>
                        </a:path>
                      </a:pathLst>
                    </a:custGeom>
                    <a:solidFill>
                      <a:srgbClr val="808080"/>
                    </a:solidFill>
                    <a:ln w="9525">
                      <a:solidFill>
                        <a:srgbClr val="000000"/>
                      </a:solidFill>
                      <a:prstDash val="solid"/>
                      <a:round/>
                      <a:headEnd/>
                      <a:tailEnd/>
                    </a:ln>
                  </p:spPr>
                  <p:txBody>
                    <a:bodyPr/>
                    <a:lstStyle/>
                    <a:p>
                      <a:endParaRPr lang="en-US" dirty="0"/>
                    </a:p>
                  </p:txBody>
                </p:sp>
                <p:sp>
                  <p:nvSpPr>
                    <p:cNvPr id="6189" name="Freeform 243"/>
                    <p:cNvSpPr>
                      <a:spLocks/>
                    </p:cNvSpPr>
                    <p:nvPr/>
                  </p:nvSpPr>
                  <p:spPr bwMode="auto">
                    <a:xfrm>
                      <a:off x="5571" y="2088"/>
                      <a:ext cx="43" cy="154"/>
                    </a:xfrm>
                    <a:custGeom>
                      <a:avLst/>
                      <a:gdLst>
                        <a:gd name="T0" fmla="*/ 0 w 43"/>
                        <a:gd name="T1" fmla="*/ 35 h 154"/>
                        <a:gd name="T2" fmla="*/ 0 w 43"/>
                        <a:gd name="T3" fmla="*/ 140 h 154"/>
                        <a:gd name="T4" fmla="*/ 43 w 43"/>
                        <a:gd name="T5" fmla="*/ 154 h 154"/>
                        <a:gd name="T6" fmla="*/ 43 w 43"/>
                        <a:gd name="T7" fmla="*/ 0 h 154"/>
                        <a:gd name="T8" fmla="*/ 0 w 43"/>
                        <a:gd name="T9" fmla="*/ 35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54">
                          <a:moveTo>
                            <a:pt x="0" y="35"/>
                          </a:moveTo>
                          <a:lnTo>
                            <a:pt x="0" y="140"/>
                          </a:lnTo>
                          <a:lnTo>
                            <a:pt x="43" y="154"/>
                          </a:lnTo>
                          <a:lnTo>
                            <a:pt x="43" y="0"/>
                          </a:lnTo>
                          <a:lnTo>
                            <a:pt x="0" y="35"/>
                          </a:lnTo>
                          <a:close/>
                        </a:path>
                      </a:pathLst>
                    </a:custGeom>
                    <a:solidFill>
                      <a:srgbClr val="808080"/>
                    </a:solidFill>
                    <a:ln w="9525">
                      <a:solidFill>
                        <a:srgbClr val="000000"/>
                      </a:solidFill>
                      <a:prstDash val="solid"/>
                      <a:round/>
                      <a:headEnd/>
                      <a:tailEnd/>
                    </a:ln>
                  </p:spPr>
                  <p:txBody>
                    <a:bodyPr/>
                    <a:lstStyle/>
                    <a:p>
                      <a:endParaRPr lang="en-US" dirty="0"/>
                    </a:p>
                  </p:txBody>
                </p:sp>
                <p:sp>
                  <p:nvSpPr>
                    <p:cNvPr id="6190" name="Freeform 244"/>
                    <p:cNvSpPr>
                      <a:spLocks/>
                    </p:cNvSpPr>
                    <p:nvPr/>
                  </p:nvSpPr>
                  <p:spPr bwMode="auto">
                    <a:xfrm>
                      <a:off x="5551" y="2069"/>
                      <a:ext cx="43" cy="157"/>
                    </a:xfrm>
                    <a:custGeom>
                      <a:avLst/>
                      <a:gdLst>
                        <a:gd name="T0" fmla="*/ 0 w 43"/>
                        <a:gd name="T1" fmla="*/ 35 h 157"/>
                        <a:gd name="T2" fmla="*/ 0 w 43"/>
                        <a:gd name="T3" fmla="*/ 141 h 157"/>
                        <a:gd name="T4" fmla="*/ 43 w 43"/>
                        <a:gd name="T5" fmla="*/ 157 h 157"/>
                        <a:gd name="T6" fmla="*/ 43 w 43"/>
                        <a:gd name="T7" fmla="*/ 0 h 157"/>
                        <a:gd name="T8" fmla="*/ 0 w 43"/>
                        <a:gd name="T9" fmla="*/ 35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57">
                          <a:moveTo>
                            <a:pt x="0" y="35"/>
                          </a:moveTo>
                          <a:lnTo>
                            <a:pt x="0" y="141"/>
                          </a:lnTo>
                          <a:lnTo>
                            <a:pt x="43" y="157"/>
                          </a:lnTo>
                          <a:lnTo>
                            <a:pt x="43" y="0"/>
                          </a:lnTo>
                          <a:lnTo>
                            <a:pt x="0" y="35"/>
                          </a:lnTo>
                          <a:close/>
                        </a:path>
                      </a:pathLst>
                    </a:custGeom>
                    <a:solidFill>
                      <a:srgbClr val="808080"/>
                    </a:solidFill>
                    <a:ln w="9525">
                      <a:solidFill>
                        <a:srgbClr val="000000"/>
                      </a:solidFill>
                      <a:prstDash val="solid"/>
                      <a:round/>
                      <a:headEnd/>
                      <a:tailEnd/>
                    </a:ln>
                  </p:spPr>
                  <p:txBody>
                    <a:bodyPr/>
                    <a:lstStyle/>
                    <a:p>
                      <a:endParaRPr lang="en-US" dirty="0"/>
                    </a:p>
                  </p:txBody>
                </p:sp>
                <p:sp>
                  <p:nvSpPr>
                    <p:cNvPr id="6191" name="Freeform 245"/>
                    <p:cNvSpPr>
                      <a:spLocks/>
                    </p:cNvSpPr>
                    <p:nvPr/>
                  </p:nvSpPr>
                  <p:spPr bwMode="auto">
                    <a:xfrm>
                      <a:off x="5532" y="2051"/>
                      <a:ext cx="42" cy="181"/>
                    </a:xfrm>
                    <a:custGeom>
                      <a:avLst/>
                      <a:gdLst>
                        <a:gd name="T0" fmla="*/ 0 w 42"/>
                        <a:gd name="T1" fmla="*/ 35 h 181"/>
                        <a:gd name="T2" fmla="*/ 0 w 42"/>
                        <a:gd name="T3" fmla="*/ 164 h 181"/>
                        <a:gd name="T4" fmla="*/ 42 w 42"/>
                        <a:gd name="T5" fmla="*/ 181 h 181"/>
                        <a:gd name="T6" fmla="*/ 42 w 42"/>
                        <a:gd name="T7" fmla="*/ 0 h 181"/>
                        <a:gd name="T8" fmla="*/ 0 w 42"/>
                        <a:gd name="T9" fmla="*/ 35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81">
                          <a:moveTo>
                            <a:pt x="0" y="35"/>
                          </a:moveTo>
                          <a:lnTo>
                            <a:pt x="0" y="164"/>
                          </a:lnTo>
                          <a:lnTo>
                            <a:pt x="42" y="181"/>
                          </a:lnTo>
                          <a:lnTo>
                            <a:pt x="42" y="0"/>
                          </a:lnTo>
                          <a:lnTo>
                            <a:pt x="0" y="35"/>
                          </a:lnTo>
                          <a:close/>
                        </a:path>
                      </a:pathLst>
                    </a:custGeom>
                    <a:solidFill>
                      <a:srgbClr val="808080"/>
                    </a:solidFill>
                    <a:ln w="9525">
                      <a:solidFill>
                        <a:srgbClr val="000000"/>
                      </a:solidFill>
                      <a:prstDash val="solid"/>
                      <a:round/>
                      <a:headEnd/>
                      <a:tailEnd/>
                    </a:ln>
                  </p:spPr>
                  <p:txBody>
                    <a:bodyPr/>
                    <a:lstStyle/>
                    <a:p>
                      <a:endParaRPr lang="en-US" dirty="0"/>
                    </a:p>
                  </p:txBody>
                </p:sp>
                <p:sp>
                  <p:nvSpPr>
                    <p:cNvPr id="6192" name="Freeform 246"/>
                    <p:cNvSpPr>
                      <a:spLocks/>
                    </p:cNvSpPr>
                    <p:nvPr/>
                  </p:nvSpPr>
                  <p:spPr bwMode="auto">
                    <a:xfrm>
                      <a:off x="5511" y="2032"/>
                      <a:ext cx="43" cy="181"/>
                    </a:xfrm>
                    <a:custGeom>
                      <a:avLst/>
                      <a:gdLst>
                        <a:gd name="T0" fmla="*/ 0 w 43"/>
                        <a:gd name="T1" fmla="*/ 35 h 181"/>
                        <a:gd name="T2" fmla="*/ 0 w 43"/>
                        <a:gd name="T3" fmla="*/ 165 h 181"/>
                        <a:gd name="T4" fmla="*/ 43 w 43"/>
                        <a:gd name="T5" fmla="*/ 181 h 181"/>
                        <a:gd name="T6" fmla="*/ 43 w 43"/>
                        <a:gd name="T7" fmla="*/ 0 h 181"/>
                        <a:gd name="T8" fmla="*/ 0 w 43"/>
                        <a:gd name="T9" fmla="*/ 35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81">
                          <a:moveTo>
                            <a:pt x="0" y="35"/>
                          </a:moveTo>
                          <a:lnTo>
                            <a:pt x="0" y="165"/>
                          </a:lnTo>
                          <a:lnTo>
                            <a:pt x="43" y="181"/>
                          </a:lnTo>
                          <a:lnTo>
                            <a:pt x="43" y="0"/>
                          </a:lnTo>
                          <a:lnTo>
                            <a:pt x="0" y="35"/>
                          </a:lnTo>
                          <a:close/>
                        </a:path>
                      </a:pathLst>
                    </a:custGeom>
                    <a:solidFill>
                      <a:srgbClr val="9F9F9F"/>
                    </a:solidFill>
                    <a:ln w="9525">
                      <a:solidFill>
                        <a:srgbClr val="000000"/>
                      </a:solidFill>
                      <a:prstDash val="solid"/>
                      <a:round/>
                      <a:headEnd/>
                      <a:tailEnd/>
                    </a:ln>
                  </p:spPr>
                  <p:txBody>
                    <a:bodyPr/>
                    <a:lstStyle/>
                    <a:p>
                      <a:endParaRPr lang="en-US" dirty="0"/>
                    </a:p>
                  </p:txBody>
                </p:sp>
                <p:sp>
                  <p:nvSpPr>
                    <p:cNvPr id="6193" name="Freeform 247"/>
                    <p:cNvSpPr>
                      <a:spLocks/>
                    </p:cNvSpPr>
                    <p:nvPr/>
                  </p:nvSpPr>
                  <p:spPr bwMode="auto">
                    <a:xfrm>
                      <a:off x="5490" y="2015"/>
                      <a:ext cx="42" cy="180"/>
                    </a:xfrm>
                    <a:custGeom>
                      <a:avLst/>
                      <a:gdLst>
                        <a:gd name="T0" fmla="*/ 0 w 42"/>
                        <a:gd name="T1" fmla="*/ 35 h 180"/>
                        <a:gd name="T2" fmla="*/ 0 w 42"/>
                        <a:gd name="T3" fmla="*/ 164 h 180"/>
                        <a:gd name="T4" fmla="*/ 42 w 42"/>
                        <a:gd name="T5" fmla="*/ 180 h 180"/>
                        <a:gd name="T6" fmla="*/ 42 w 42"/>
                        <a:gd name="T7" fmla="*/ 0 h 180"/>
                        <a:gd name="T8" fmla="*/ 0 w 42"/>
                        <a:gd name="T9" fmla="*/ 35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80">
                          <a:moveTo>
                            <a:pt x="0" y="35"/>
                          </a:moveTo>
                          <a:lnTo>
                            <a:pt x="0" y="164"/>
                          </a:lnTo>
                          <a:lnTo>
                            <a:pt x="42" y="180"/>
                          </a:lnTo>
                          <a:lnTo>
                            <a:pt x="42" y="0"/>
                          </a:lnTo>
                          <a:lnTo>
                            <a:pt x="0" y="35"/>
                          </a:lnTo>
                          <a:close/>
                        </a:path>
                      </a:pathLst>
                    </a:custGeom>
                    <a:solidFill>
                      <a:srgbClr val="9F9F9F"/>
                    </a:solidFill>
                    <a:ln w="9525">
                      <a:solidFill>
                        <a:srgbClr val="000000"/>
                      </a:solidFill>
                      <a:prstDash val="solid"/>
                      <a:round/>
                      <a:headEnd/>
                      <a:tailEnd/>
                    </a:ln>
                  </p:spPr>
                  <p:txBody>
                    <a:bodyPr/>
                    <a:lstStyle/>
                    <a:p>
                      <a:endParaRPr lang="en-US" dirty="0"/>
                    </a:p>
                  </p:txBody>
                </p:sp>
                <p:sp>
                  <p:nvSpPr>
                    <p:cNvPr id="6194" name="Freeform 248"/>
                    <p:cNvSpPr>
                      <a:spLocks/>
                    </p:cNvSpPr>
                    <p:nvPr/>
                  </p:nvSpPr>
                  <p:spPr bwMode="auto">
                    <a:xfrm>
                      <a:off x="5470" y="1997"/>
                      <a:ext cx="42" cy="181"/>
                    </a:xfrm>
                    <a:custGeom>
                      <a:avLst/>
                      <a:gdLst>
                        <a:gd name="T0" fmla="*/ 0 w 42"/>
                        <a:gd name="T1" fmla="*/ 35 h 181"/>
                        <a:gd name="T2" fmla="*/ 0 w 42"/>
                        <a:gd name="T3" fmla="*/ 165 h 181"/>
                        <a:gd name="T4" fmla="*/ 42 w 42"/>
                        <a:gd name="T5" fmla="*/ 181 h 181"/>
                        <a:gd name="T6" fmla="*/ 42 w 42"/>
                        <a:gd name="T7" fmla="*/ 0 h 181"/>
                        <a:gd name="T8" fmla="*/ 0 w 42"/>
                        <a:gd name="T9" fmla="*/ 35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81">
                          <a:moveTo>
                            <a:pt x="0" y="35"/>
                          </a:moveTo>
                          <a:lnTo>
                            <a:pt x="0" y="165"/>
                          </a:lnTo>
                          <a:lnTo>
                            <a:pt x="42" y="181"/>
                          </a:lnTo>
                          <a:lnTo>
                            <a:pt x="42" y="0"/>
                          </a:lnTo>
                          <a:lnTo>
                            <a:pt x="0" y="35"/>
                          </a:lnTo>
                          <a:close/>
                        </a:path>
                      </a:pathLst>
                    </a:custGeom>
                    <a:solidFill>
                      <a:srgbClr val="9F9F9F"/>
                    </a:solidFill>
                    <a:ln w="9525">
                      <a:solidFill>
                        <a:srgbClr val="000000"/>
                      </a:solidFill>
                      <a:prstDash val="solid"/>
                      <a:round/>
                      <a:headEnd/>
                      <a:tailEnd/>
                    </a:ln>
                  </p:spPr>
                  <p:txBody>
                    <a:bodyPr/>
                    <a:lstStyle/>
                    <a:p>
                      <a:endParaRPr lang="en-US" dirty="0"/>
                    </a:p>
                  </p:txBody>
                </p:sp>
                <p:sp>
                  <p:nvSpPr>
                    <p:cNvPr id="6195" name="Freeform 249"/>
                    <p:cNvSpPr>
                      <a:spLocks/>
                    </p:cNvSpPr>
                    <p:nvPr/>
                  </p:nvSpPr>
                  <p:spPr bwMode="auto">
                    <a:xfrm>
                      <a:off x="5450" y="1978"/>
                      <a:ext cx="42" cy="181"/>
                    </a:xfrm>
                    <a:custGeom>
                      <a:avLst/>
                      <a:gdLst>
                        <a:gd name="T0" fmla="*/ 0 w 42"/>
                        <a:gd name="T1" fmla="*/ 35 h 181"/>
                        <a:gd name="T2" fmla="*/ 0 w 42"/>
                        <a:gd name="T3" fmla="*/ 165 h 181"/>
                        <a:gd name="T4" fmla="*/ 42 w 42"/>
                        <a:gd name="T5" fmla="*/ 181 h 181"/>
                        <a:gd name="T6" fmla="*/ 42 w 42"/>
                        <a:gd name="T7" fmla="*/ 0 h 181"/>
                        <a:gd name="T8" fmla="*/ 0 w 42"/>
                        <a:gd name="T9" fmla="*/ 35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81">
                          <a:moveTo>
                            <a:pt x="0" y="35"/>
                          </a:moveTo>
                          <a:lnTo>
                            <a:pt x="0" y="165"/>
                          </a:lnTo>
                          <a:lnTo>
                            <a:pt x="42" y="181"/>
                          </a:lnTo>
                          <a:lnTo>
                            <a:pt x="42" y="0"/>
                          </a:lnTo>
                          <a:lnTo>
                            <a:pt x="0" y="35"/>
                          </a:lnTo>
                          <a:close/>
                        </a:path>
                      </a:pathLst>
                    </a:custGeom>
                    <a:solidFill>
                      <a:srgbClr val="9F9F9F"/>
                    </a:solidFill>
                    <a:ln w="9525">
                      <a:solidFill>
                        <a:srgbClr val="000000"/>
                      </a:solidFill>
                      <a:prstDash val="solid"/>
                      <a:round/>
                      <a:headEnd/>
                      <a:tailEnd/>
                    </a:ln>
                  </p:spPr>
                  <p:txBody>
                    <a:bodyPr/>
                    <a:lstStyle/>
                    <a:p>
                      <a:endParaRPr lang="en-US" dirty="0"/>
                    </a:p>
                  </p:txBody>
                </p:sp>
                <p:sp>
                  <p:nvSpPr>
                    <p:cNvPr id="6196" name="Freeform 250"/>
                    <p:cNvSpPr>
                      <a:spLocks/>
                    </p:cNvSpPr>
                    <p:nvPr/>
                  </p:nvSpPr>
                  <p:spPr bwMode="auto">
                    <a:xfrm>
                      <a:off x="5431" y="1961"/>
                      <a:ext cx="43" cy="180"/>
                    </a:xfrm>
                    <a:custGeom>
                      <a:avLst/>
                      <a:gdLst>
                        <a:gd name="T0" fmla="*/ 0 w 43"/>
                        <a:gd name="T1" fmla="*/ 35 h 180"/>
                        <a:gd name="T2" fmla="*/ 0 w 43"/>
                        <a:gd name="T3" fmla="*/ 164 h 180"/>
                        <a:gd name="T4" fmla="*/ 43 w 43"/>
                        <a:gd name="T5" fmla="*/ 180 h 180"/>
                        <a:gd name="T6" fmla="*/ 43 w 43"/>
                        <a:gd name="T7" fmla="*/ 0 h 180"/>
                        <a:gd name="T8" fmla="*/ 0 w 43"/>
                        <a:gd name="T9" fmla="*/ 35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80">
                          <a:moveTo>
                            <a:pt x="0" y="35"/>
                          </a:moveTo>
                          <a:lnTo>
                            <a:pt x="0" y="164"/>
                          </a:lnTo>
                          <a:lnTo>
                            <a:pt x="43" y="180"/>
                          </a:lnTo>
                          <a:lnTo>
                            <a:pt x="43" y="0"/>
                          </a:lnTo>
                          <a:lnTo>
                            <a:pt x="0" y="35"/>
                          </a:lnTo>
                          <a:close/>
                        </a:path>
                      </a:pathLst>
                    </a:custGeom>
                    <a:solidFill>
                      <a:srgbClr val="9F9F9F"/>
                    </a:solidFill>
                    <a:ln w="9525">
                      <a:solidFill>
                        <a:srgbClr val="000000"/>
                      </a:solidFill>
                      <a:prstDash val="solid"/>
                      <a:round/>
                      <a:headEnd/>
                      <a:tailEnd/>
                    </a:ln>
                  </p:spPr>
                  <p:txBody>
                    <a:bodyPr/>
                    <a:lstStyle/>
                    <a:p>
                      <a:endParaRPr lang="en-US" dirty="0"/>
                    </a:p>
                  </p:txBody>
                </p:sp>
                <p:sp>
                  <p:nvSpPr>
                    <p:cNvPr id="6197" name="Freeform 251"/>
                    <p:cNvSpPr>
                      <a:spLocks/>
                    </p:cNvSpPr>
                    <p:nvPr/>
                  </p:nvSpPr>
                  <p:spPr bwMode="auto">
                    <a:xfrm>
                      <a:off x="5411" y="1945"/>
                      <a:ext cx="42" cy="180"/>
                    </a:xfrm>
                    <a:custGeom>
                      <a:avLst/>
                      <a:gdLst>
                        <a:gd name="T0" fmla="*/ 0 w 42"/>
                        <a:gd name="T1" fmla="*/ 35 h 180"/>
                        <a:gd name="T2" fmla="*/ 0 w 42"/>
                        <a:gd name="T3" fmla="*/ 164 h 180"/>
                        <a:gd name="T4" fmla="*/ 42 w 42"/>
                        <a:gd name="T5" fmla="*/ 180 h 180"/>
                        <a:gd name="T6" fmla="*/ 42 w 42"/>
                        <a:gd name="T7" fmla="*/ 0 h 180"/>
                        <a:gd name="T8" fmla="*/ 0 w 42"/>
                        <a:gd name="T9" fmla="*/ 35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80">
                          <a:moveTo>
                            <a:pt x="0" y="35"/>
                          </a:moveTo>
                          <a:lnTo>
                            <a:pt x="0" y="164"/>
                          </a:lnTo>
                          <a:lnTo>
                            <a:pt x="42" y="180"/>
                          </a:lnTo>
                          <a:lnTo>
                            <a:pt x="42" y="0"/>
                          </a:lnTo>
                          <a:lnTo>
                            <a:pt x="0" y="35"/>
                          </a:lnTo>
                          <a:close/>
                        </a:path>
                      </a:pathLst>
                    </a:custGeom>
                    <a:solidFill>
                      <a:srgbClr val="C0C0C0"/>
                    </a:solidFill>
                    <a:ln w="9525">
                      <a:solidFill>
                        <a:srgbClr val="000000"/>
                      </a:solidFill>
                      <a:prstDash val="solid"/>
                      <a:round/>
                      <a:headEnd/>
                      <a:tailEnd/>
                    </a:ln>
                  </p:spPr>
                  <p:txBody>
                    <a:bodyPr/>
                    <a:lstStyle/>
                    <a:p>
                      <a:endParaRPr lang="en-US" dirty="0"/>
                    </a:p>
                  </p:txBody>
                </p:sp>
                <p:sp>
                  <p:nvSpPr>
                    <p:cNvPr id="6198" name="Freeform 252"/>
                    <p:cNvSpPr>
                      <a:spLocks/>
                    </p:cNvSpPr>
                    <p:nvPr/>
                  </p:nvSpPr>
                  <p:spPr bwMode="auto">
                    <a:xfrm>
                      <a:off x="5391" y="1926"/>
                      <a:ext cx="43" cy="180"/>
                    </a:xfrm>
                    <a:custGeom>
                      <a:avLst/>
                      <a:gdLst>
                        <a:gd name="T0" fmla="*/ 0 w 43"/>
                        <a:gd name="T1" fmla="*/ 36 h 180"/>
                        <a:gd name="T2" fmla="*/ 0 w 43"/>
                        <a:gd name="T3" fmla="*/ 166 h 180"/>
                        <a:gd name="T4" fmla="*/ 43 w 43"/>
                        <a:gd name="T5" fmla="*/ 180 h 180"/>
                        <a:gd name="T6" fmla="*/ 43 w 43"/>
                        <a:gd name="T7" fmla="*/ 0 h 180"/>
                        <a:gd name="T8" fmla="*/ 0 w 43"/>
                        <a:gd name="T9" fmla="*/ 36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80">
                          <a:moveTo>
                            <a:pt x="0" y="36"/>
                          </a:moveTo>
                          <a:lnTo>
                            <a:pt x="0" y="166"/>
                          </a:lnTo>
                          <a:lnTo>
                            <a:pt x="43" y="180"/>
                          </a:lnTo>
                          <a:lnTo>
                            <a:pt x="43" y="0"/>
                          </a:lnTo>
                          <a:lnTo>
                            <a:pt x="0" y="36"/>
                          </a:lnTo>
                          <a:close/>
                        </a:path>
                      </a:pathLst>
                    </a:custGeom>
                    <a:solidFill>
                      <a:srgbClr val="C0C0C0"/>
                    </a:solidFill>
                    <a:ln w="9525">
                      <a:solidFill>
                        <a:srgbClr val="000000"/>
                      </a:solidFill>
                      <a:prstDash val="solid"/>
                      <a:round/>
                      <a:headEnd/>
                      <a:tailEnd/>
                    </a:ln>
                  </p:spPr>
                  <p:txBody>
                    <a:bodyPr/>
                    <a:lstStyle/>
                    <a:p>
                      <a:endParaRPr lang="en-US" dirty="0"/>
                    </a:p>
                  </p:txBody>
                </p:sp>
                <p:sp>
                  <p:nvSpPr>
                    <p:cNvPr id="6199" name="Freeform 253"/>
                    <p:cNvSpPr>
                      <a:spLocks/>
                    </p:cNvSpPr>
                    <p:nvPr/>
                  </p:nvSpPr>
                  <p:spPr bwMode="auto">
                    <a:xfrm>
                      <a:off x="5371" y="1907"/>
                      <a:ext cx="43" cy="181"/>
                    </a:xfrm>
                    <a:custGeom>
                      <a:avLst/>
                      <a:gdLst>
                        <a:gd name="T0" fmla="*/ 0 w 43"/>
                        <a:gd name="T1" fmla="*/ 36 h 181"/>
                        <a:gd name="T2" fmla="*/ 0 w 43"/>
                        <a:gd name="T3" fmla="*/ 164 h 181"/>
                        <a:gd name="T4" fmla="*/ 43 w 43"/>
                        <a:gd name="T5" fmla="*/ 181 h 181"/>
                        <a:gd name="T6" fmla="*/ 43 w 43"/>
                        <a:gd name="T7" fmla="*/ 0 h 181"/>
                        <a:gd name="T8" fmla="*/ 0 w 43"/>
                        <a:gd name="T9" fmla="*/ 36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81">
                          <a:moveTo>
                            <a:pt x="0" y="36"/>
                          </a:moveTo>
                          <a:lnTo>
                            <a:pt x="0" y="164"/>
                          </a:lnTo>
                          <a:lnTo>
                            <a:pt x="43" y="181"/>
                          </a:lnTo>
                          <a:lnTo>
                            <a:pt x="43" y="0"/>
                          </a:lnTo>
                          <a:lnTo>
                            <a:pt x="0" y="36"/>
                          </a:lnTo>
                          <a:close/>
                        </a:path>
                      </a:pathLst>
                    </a:custGeom>
                    <a:solidFill>
                      <a:srgbClr val="C0C0C0"/>
                    </a:solidFill>
                    <a:ln w="9525">
                      <a:solidFill>
                        <a:srgbClr val="000000"/>
                      </a:solidFill>
                      <a:prstDash val="solid"/>
                      <a:round/>
                      <a:headEnd/>
                      <a:tailEnd/>
                    </a:ln>
                  </p:spPr>
                  <p:txBody>
                    <a:bodyPr/>
                    <a:lstStyle/>
                    <a:p>
                      <a:endParaRPr lang="en-US" dirty="0"/>
                    </a:p>
                  </p:txBody>
                </p:sp>
                <p:sp>
                  <p:nvSpPr>
                    <p:cNvPr id="6200" name="Freeform 254"/>
                    <p:cNvSpPr>
                      <a:spLocks/>
                    </p:cNvSpPr>
                    <p:nvPr/>
                  </p:nvSpPr>
                  <p:spPr bwMode="auto">
                    <a:xfrm>
                      <a:off x="5352" y="1890"/>
                      <a:ext cx="42" cy="180"/>
                    </a:xfrm>
                    <a:custGeom>
                      <a:avLst/>
                      <a:gdLst>
                        <a:gd name="T0" fmla="*/ 0 w 42"/>
                        <a:gd name="T1" fmla="*/ 35 h 180"/>
                        <a:gd name="T2" fmla="*/ 0 w 42"/>
                        <a:gd name="T3" fmla="*/ 164 h 180"/>
                        <a:gd name="T4" fmla="*/ 42 w 42"/>
                        <a:gd name="T5" fmla="*/ 180 h 180"/>
                        <a:gd name="T6" fmla="*/ 42 w 42"/>
                        <a:gd name="T7" fmla="*/ 0 h 180"/>
                        <a:gd name="T8" fmla="*/ 0 w 42"/>
                        <a:gd name="T9" fmla="*/ 35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80">
                          <a:moveTo>
                            <a:pt x="0" y="35"/>
                          </a:moveTo>
                          <a:lnTo>
                            <a:pt x="0" y="164"/>
                          </a:lnTo>
                          <a:lnTo>
                            <a:pt x="42" y="180"/>
                          </a:lnTo>
                          <a:lnTo>
                            <a:pt x="42" y="0"/>
                          </a:lnTo>
                          <a:lnTo>
                            <a:pt x="0" y="35"/>
                          </a:lnTo>
                          <a:close/>
                        </a:path>
                      </a:pathLst>
                    </a:custGeom>
                    <a:solidFill>
                      <a:srgbClr val="C0C0C0"/>
                    </a:solidFill>
                    <a:ln w="9525">
                      <a:solidFill>
                        <a:srgbClr val="000000"/>
                      </a:solidFill>
                      <a:prstDash val="solid"/>
                      <a:round/>
                      <a:headEnd/>
                      <a:tailEnd/>
                    </a:ln>
                  </p:spPr>
                  <p:txBody>
                    <a:bodyPr/>
                    <a:lstStyle/>
                    <a:p>
                      <a:endParaRPr lang="en-US" dirty="0"/>
                    </a:p>
                  </p:txBody>
                </p:sp>
                <p:sp>
                  <p:nvSpPr>
                    <p:cNvPr id="6201" name="Freeform 255"/>
                    <p:cNvSpPr>
                      <a:spLocks/>
                    </p:cNvSpPr>
                    <p:nvPr/>
                  </p:nvSpPr>
                  <p:spPr bwMode="auto">
                    <a:xfrm>
                      <a:off x="5332" y="1872"/>
                      <a:ext cx="42" cy="180"/>
                    </a:xfrm>
                    <a:custGeom>
                      <a:avLst/>
                      <a:gdLst>
                        <a:gd name="T0" fmla="*/ 0 w 42"/>
                        <a:gd name="T1" fmla="*/ 35 h 180"/>
                        <a:gd name="T2" fmla="*/ 0 w 42"/>
                        <a:gd name="T3" fmla="*/ 164 h 180"/>
                        <a:gd name="T4" fmla="*/ 42 w 42"/>
                        <a:gd name="T5" fmla="*/ 180 h 180"/>
                        <a:gd name="T6" fmla="*/ 42 w 42"/>
                        <a:gd name="T7" fmla="*/ 0 h 180"/>
                        <a:gd name="T8" fmla="*/ 0 w 42"/>
                        <a:gd name="T9" fmla="*/ 35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80">
                          <a:moveTo>
                            <a:pt x="0" y="35"/>
                          </a:moveTo>
                          <a:lnTo>
                            <a:pt x="0" y="164"/>
                          </a:lnTo>
                          <a:lnTo>
                            <a:pt x="42" y="180"/>
                          </a:lnTo>
                          <a:lnTo>
                            <a:pt x="42" y="0"/>
                          </a:lnTo>
                          <a:lnTo>
                            <a:pt x="0" y="35"/>
                          </a:lnTo>
                          <a:close/>
                        </a:path>
                      </a:pathLst>
                    </a:custGeom>
                    <a:solidFill>
                      <a:srgbClr val="C0C0C0"/>
                    </a:solidFill>
                    <a:ln w="9525">
                      <a:solidFill>
                        <a:srgbClr val="000000"/>
                      </a:solidFill>
                      <a:prstDash val="solid"/>
                      <a:round/>
                      <a:headEnd/>
                      <a:tailEnd/>
                    </a:ln>
                  </p:spPr>
                  <p:txBody>
                    <a:bodyPr/>
                    <a:lstStyle/>
                    <a:p>
                      <a:endParaRPr lang="en-US" dirty="0"/>
                    </a:p>
                  </p:txBody>
                </p:sp>
              </p:grpSp>
              <p:sp>
                <p:nvSpPr>
                  <p:cNvPr id="6185" name="Freeform 256"/>
                  <p:cNvSpPr>
                    <a:spLocks/>
                  </p:cNvSpPr>
                  <p:nvPr/>
                </p:nvSpPr>
                <p:spPr bwMode="auto">
                  <a:xfrm>
                    <a:off x="5328" y="1977"/>
                    <a:ext cx="412" cy="353"/>
                  </a:xfrm>
                  <a:custGeom>
                    <a:avLst/>
                    <a:gdLst>
                      <a:gd name="T0" fmla="*/ 0 w 412"/>
                      <a:gd name="T1" fmla="*/ 0 h 353"/>
                      <a:gd name="T2" fmla="*/ 412 w 412"/>
                      <a:gd name="T3" fmla="*/ 279 h 353"/>
                      <a:gd name="T4" fmla="*/ 412 w 412"/>
                      <a:gd name="T5" fmla="*/ 353 h 353"/>
                      <a:gd name="T6" fmla="*/ 0 w 412"/>
                      <a:gd name="T7" fmla="*/ 125 h 353"/>
                      <a:gd name="T8" fmla="*/ 0 w 412"/>
                      <a:gd name="T9" fmla="*/ 0 h 3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353">
                        <a:moveTo>
                          <a:pt x="0" y="0"/>
                        </a:moveTo>
                        <a:lnTo>
                          <a:pt x="412" y="279"/>
                        </a:lnTo>
                        <a:lnTo>
                          <a:pt x="412" y="353"/>
                        </a:lnTo>
                        <a:lnTo>
                          <a:pt x="0" y="125"/>
                        </a:lnTo>
                        <a:lnTo>
                          <a:pt x="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86" name="Freeform 257"/>
                  <p:cNvSpPr>
                    <a:spLocks/>
                  </p:cNvSpPr>
                  <p:nvPr/>
                </p:nvSpPr>
                <p:spPr bwMode="auto">
                  <a:xfrm>
                    <a:off x="5328" y="2283"/>
                    <a:ext cx="393" cy="238"/>
                  </a:xfrm>
                  <a:custGeom>
                    <a:avLst/>
                    <a:gdLst>
                      <a:gd name="T0" fmla="*/ 0 w 393"/>
                      <a:gd name="T1" fmla="*/ 0 h 238"/>
                      <a:gd name="T2" fmla="*/ 393 w 393"/>
                      <a:gd name="T3" fmla="*/ 155 h 238"/>
                      <a:gd name="T4" fmla="*/ 393 w 393"/>
                      <a:gd name="T5" fmla="*/ 238 h 238"/>
                      <a:gd name="T6" fmla="*/ 0 w 393"/>
                      <a:gd name="T7" fmla="*/ 152 h 238"/>
                      <a:gd name="T8" fmla="*/ 0 w 393"/>
                      <a:gd name="T9" fmla="*/ 0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3" h="238">
                        <a:moveTo>
                          <a:pt x="0" y="0"/>
                        </a:moveTo>
                        <a:lnTo>
                          <a:pt x="393" y="155"/>
                        </a:lnTo>
                        <a:lnTo>
                          <a:pt x="393" y="238"/>
                        </a:lnTo>
                        <a:lnTo>
                          <a:pt x="0" y="152"/>
                        </a:lnTo>
                        <a:lnTo>
                          <a:pt x="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6159" name="Group 258"/>
                <p:cNvGrpSpPr>
                  <a:grpSpLocks/>
                </p:cNvGrpSpPr>
                <p:nvPr/>
              </p:nvGrpSpPr>
              <p:grpSpPr bwMode="auto">
                <a:xfrm>
                  <a:off x="3919" y="1491"/>
                  <a:ext cx="1156" cy="1247"/>
                  <a:chOff x="3919" y="1491"/>
                  <a:chExt cx="1156" cy="1247"/>
                </a:xfrm>
              </p:grpSpPr>
              <p:grpSp>
                <p:nvGrpSpPr>
                  <p:cNvPr id="6160" name="Group 259"/>
                  <p:cNvGrpSpPr>
                    <a:grpSpLocks/>
                  </p:cNvGrpSpPr>
                  <p:nvPr/>
                </p:nvGrpSpPr>
                <p:grpSpPr bwMode="auto">
                  <a:xfrm>
                    <a:off x="4383" y="1763"/>
                    <a:ext cx="190" cy="975"/>
                    <a:chOff x="4383" y="1763"/>
                    <a:chExt cx="190" cy="975"/>
                  </a:xfrm>
                </p:grpSpPr>
                <p:sp>
                  <p:nvSpPr>
                    <p:cNvPr id="6176" name="Freeform 260"/>
                    <p:cNvSpPr>
                      <a:spLocks/>
                    </p:cNvSpPr>
                    <p:nvPr/>
                  </p:nvSpPr>
                  <p:spPr bwMode="auto">
                    <a:xfrm>
                      <a:off x="4398" y="1763"/>
                      <a:ext cx="175" cy="975"/>
                    </a:xfrm>
                    <a:custGeom>
                      <a:avLst/>
                      <a:gdLst>
                        <a:gd name="T0" fmla="*/ 175 w 175"/>
                        <a:gd name="T1" fmla="*/ 85 h 975"/>
                        <a:gd name="T2" fmla="*/ 82 w 175"/>
                        <a:gd name="T3" fmla="*/ 0 h 975"/>
                        <a:gd name="T4" fmla="*/ 69 w 175"/>
                        <a:gd name="T5" fmla="*/ 0 h 975"/>
                        <a:gd name="T6" fmla="*/ 50 w 175"/>
                        <a:gd name="T7" fmla="*/ 4 h 975"/>
                        <a:gd name="T8" fmla="*/ 18 w 175"/>
                        <a:gd name="T9" fmla="*/ 54 h 975"/>
                        <a:gd name="T10" fmla="*/ 0 w 175"/>
                        <a:gd name="T11" fmla="*/ 39 h 975"/>
                        <a:gd name="T12" fmla="*/ 0 w 175"/>
                        <a:gd name="T13" fmla="*/ 972 h 975"/>
                        <a:gd name="T14" fmla="*/ 27 w 175"/>
                        <a:gd name="T15" fmla="*/ 933 h 975"/>
                        <a:gd name="T16" fmla="*/ 48 w 175"/>
                        <a:gd name="T17" fmla="*/ 933 h 975"/>
                        <a:gd name="T18" fmla="*/ 48 w 175"/>
                        <a:gd name="T19" fmla="*/ 975 h 975"/>
                        <a:gd name="T20" fmla="*/ 70 w 175"/>
                        <a:gd name="T21" fmla="*/ 975 h 975"/>
                        <a:gd name="T22" fmla="*/ 85 w 175"/>
                        <a:gd name="T23" fmla="*/ 953 h 975"/>
                        <a:gd name="T24" fmla="*/ 85 w 175"/>
                        <a:gd name="T25" fmla="*/ 129 h 975"/>
                        <a:gd name="T26" fmla="*/ 175 w 175"/>
                        <a:gd name="T27" fmla="*/ 85 h 9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5" h="975">
                          <a:moveTo>
                            <a:pt x="175" y="85"/>
                          </a:moveTo>
                          <a:lnTo>
                            <a:pt x="82" y="0"/>
                          </a:lnTo>
                          <a:lnTo>
                            <a:pt x="69" y="0"/>
                          </a:lnTo>
                          <a:lnTo>
                            <a:pt x="50" y="4"/>
                          </a:lnTo>
                          <a:lnTo>
                            <a:pt x="18" y="54"/>
                          </a:lnTo>
                          <a:lnTo>
                            <a:pt x="0" y="39"/>
                          </a:lnTo>
                          <a:lnTo>
                            <a:pt x="0" y="972"/>
                          </a:lnTo>
                          <a:lnTo>
                            <a:pt x="27" y="933"/>
                          </a:lnTo>
                          <a:lnTo>
                            <a:pt x="48" y="933"/>
                          </a:lnTo>
                          <a:lnTo>
                            <a:pt x="48" y="975"/>
                          </a:lnTo>
                          <a:lnTo>
                            <a:pt x="70" y="975"/>
                          </a:lnTo>
                          <a:lnTo>
                            <a:pt x="85" y="953"/>
                          </a:lnTo>
                          <a:lnTo>
                            <a:pt x="85" y="129"/>
                          </a:lnTo>
                          <a:lnTo>
                            <a:pt x="175"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77" name="Freeform 261"/>
                    <p:cNvSpPr>
                      <a:spLocks/>
                    </p:cNvSpPr>
                    <p:nvPr/>
                  </p:nvSpPr>
                  <p:spPr bwMode="auto">
                    <a:xfrm>
                      <a:off x="4383" y="1801"/>
                      <a:ext cx="15" cy="934"/>
                    </a:xfrm>
                    <a:custGeom>
                      <a:avLst/>
                      <a:gdLst>
                        <a:gd name="T0" fmla="*/ 15 w 15"/>
                        <a:gd name="T1" fmla="*/ 0 h 934"/>
                        <a:gd name="T2" fmla="*/ 15 w 15"/>
                        <a:gd name="T3" fmla="*/ 934 h 934"/>
                        <a:gd name="T4" fmla="*/ 0 w 15"/>
                        <a:gd name="T5" fmla="*/ 934 h 934"/>
                        <a:gd name="T6" fmla="*/ 0 w 15"/>
                        <a:gd name="T7" fmla="*/ 6 h 934"/>
                        <a:gd name="T8" fmla="*/ 15 w 15"/>
                        <a:gd name="T9" fmla="*/ 0 h 9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934">
                          <a:moveTo>
                            <a:pt x="15" y="0"/>
                          </a:moveTo>
                          <a:lnTo>
                            <a:pt x="15" y="934"/>
                          </a:lnTo>
                          <a:lnTo>
                            <a:pt x="0" y="934"/>
                          </a:lnTo>
                          <a:lnTo>
                            <a:pt x="0" y="6"/>
                          </a:lnTo>
                          <a:lnTo>
                            <a:pt x="1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78" name="Freeform 262"/>
                    <p:cNvSpPr>
                      <a:spLocks/>
                    </p:cNvSpPr>
                    <p:nvPr/>
                  </p:nvSpPr>
                  <p:spPr bwMode="auto">
                    <a:xfrm>
                      <a:off x="4446" y="1763"/>
                      <a:ext cx="21" cy="975"/>
                    </a:xfrm>
                    <a:custGeom>
                      <a:avLst/>
                      <a:gdLst>
                        <a:gd name="T0" fmla="*/ 0 w 21"/>
                        <a:gd name="T1" fmla="*/ 4 h 975"/>
                        <a:gd name="T2" fmla="*/ 21 w 21"/>
                        <a:gd name="T3" fmla="*/ 0 h 975"/>
                        <a:gd name="T4" fmla="*/ 21 w 21"/>
                        <a:gd name="T5" fmla="*/ 975 h 975"/>
                        <a:gd name="T6" fmla="*/ 0 w 21"/>
                        <a:gd name="T7" fmla="*/ 975 h 975"/>
                        <a:gd name="T8" fmla="*/ 0 w 21"/>
                        <a:gd name="T9" fmla="*/ 4 h 9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975">
                          <a:moveTo>
                            <a:pt x="0" y="4"/>
                          </a:moveTo>
                          <a:lnTo>
                            <a:pt x="21" y="0"/>
                          </a:lnTo>
                          <a:lnTo>
                            <a:pt x="21" y="975"/>
                          </a:lnTo>
                          <a:lnTo>
                            <a:pt x="0" y="975"/>
                          </a:lnTo>
                          <a:lnTo>
                            <a:pt x="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79" name="Freeform 263"/>
                    <p:cNvSpPr>
                      <a:spLocks/>
                    </p:cNvSpPr>
                    <p:nvPr/>
                  </p:nvSpPr>
                  <p:spPr bwMode="auto">
                    <a:xfrm>
                      <a:off x="4416" y="1787"/>
                      <a:ext cx="30" cy="921"/>
                    </a:xfrm>
                    <a:custGeom>
                      <a:avLst/>
                      <a:gdLst>
                        <a:gd name="T0" fmla="*/ 0 w 30"/>
                        <a:gd name="T1" fmla="*/ 921 h 921"/>
                        <a:gd name="T2" fmla="*/ 0 w 30"/>
                        <a:gd name="T3" fmla="*/ 46 h 921"/>
                        <a:gd name="T4" fmla="*/ 30 w 30"/>
                        <a:gd name="T5" fmla="*/ 0 h 921"/>
                        <a:gd name="T6" fmla="*/ 30 w 30"/>
                        <a:gd name="T7" fmla="*/ 921 h 921"/>
                        <a:gd name="T8" fmla="*/ 0 w 30"/>
                        <a:gd name="T9" fmla="*/ 921 h 9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921">
                          <a:moveTo>
                            <a:pt x="0" y="921"/>
                          </a:moveTo>
                          <a:lnTo>
                            <a:pt x="0" y="46"/>
                          </a:lnTo>
                          <a:lnTo>
                            <a:pt x="30" y="0"/>
                          </a:lnTo>
                          <a:lnTo>
                            <a:pt x="30" y="921"/>
                          </a:lnTo>
                          <a:lnTo>
                            <a:pt x="0" y="9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6161" name="Group 264"/>
                  <p:cNvGrpSpPr>
                    <a:grpSpLocks/>
                  </p:cNvGrpSpPr>
                  <p:nvPr/>
                </p:nvGrpSpPr>
                <p:grpSpPr bwMode="auto">
                  <a:xfrm>
                    <a:off x="4833" y="1491"/>
                    <a:ext cx="242" cy="1243"/>
                    <a:chOff x="4833" y="1491"/>
                    <a:chExt cx="242" cy="1243"/>
                  </a:xfrm>
                </p:grpSpPr>
                <p:sp>
                  <p:nvSpPr>
                    <p:cNvPr id="6172" name="Freeform 265"/>
                    <p:cNvSpPr>
                      <a:spLocks/>
                    </p:cNvSpPr>
                    <p:nvPr/>
                  </p:nvSpPr>
                  <p:spPr bwMode="auto">
                    <a:xfrm>
                      <a:off x="4850" y="1491"/>
                      <a:ext cx="225" cy="1243"/>
                    </a:xfrm>
                    <a:custGeom>
                      <a:avLst/>
                      <a:gdLst>
                        <a:gd name="T0" fmla="*/ 225 w 225"/>
                        <a:gd name="T1" fmla="*/ 105 h 1243"/>
                        <a:gd name="T2" fmla="*/ 104 w 225"/>
                        <a:gd name="T3" fmla="*/ 0 h 1243"/>
                        <a:gd name="T4" fmla="*/ 89 w 225"/>
                        <a:gd name="T5" fmla="*/ 0 h 1243"/>
                        <a:gd name="T6" fmla="*/ 65 w 225"/>
                        <a:gd name="T7" fmla="*/ 5 h 1243"/>
                        <a:gd name="T8" fmla="*/ 22 w 225"/>
                        <a:gd name="T9" fmla="*/ 66 h 1243"/>
                        <a:gd name="T10" fmla="*/ 0 w 225"/>
                        <a:gd name="T11" fmla="*/ 47 h 1243"/>
                        <a:gd name="T12" fmla="*/ 0 w 225"/>
                        <a:gd name="T13" fmla="*/ 1239 h 1243"/>
                        <a:gd name="T14" fmla="*/ 34 w 225"/>
                        <a:gd name="T15" fmla="*/ 1189 h 1243"/>
                        <a:gd name="T16" fmla="*/ 62 w 225"/>
                        <a:gd name="T17" fmla="*/ 1189 h 1243"/>
                        <a:gd name="T18" fmla="*/ 62 w 225"/>
                        <a:gd name="T19" fmla="*/ 1243 h 1243"/>
                        <a:gd name="T20" fmla="*/ 90 w 225"/>
                        <a:gd name="T21" fmla="*/ 1243 h 1243"/>
                        <a:gd name="T22" fmla="*/ 110 w 225"/>
                        <a:gd name="T23" fmla="*/ 1215 h 1243"/>
                        <a:gd name="T24" fmla="*/ 110 w 225"/>
                        <a:gd name="T25" fmla="*/ 163 h 1243"/>
                        <a:gd name="T26" fmla="*/ 225 w 225"/>
                        <a:gd name="T27" fmla="*/ 105 h 12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5" h="1243">
                          <a:moveTo>
                            <a:pt x="225" y="105"/>
                          </a:moveTo>
                          <a:lnTo>
                            <a:pt x="104" y="0"/>
                          </a:lnTo>
                          <a:lnTo>
                            <a:pt x="89" y="0"/>
                          </a:lnTo>
                          <a:lnTo>
                            <a:pt x="65" y="5"/>
                          </a:lnTo>
                          <a:lnTo>
                            <a:pt x="22" y="66"/>
                          </a:lnTo>
                          <a:lnTo>
                            <a:pt x="0" y="47"/>
                          </a:lnTo>
                          <a:lnTo>
                            <a:pt x="0" y="1239"/>
                          </a:lnTo>
                          <a:lnTo>
                            <a:pt x="34" y="1189"/>
                          </a:lnTo>
                          <a:lnTo>
                            <a:pt x="62" y="1189"/>
                          </a:lnTo>
                          <a:lnTo>
                            <a:pt x="62" y="1243"/>
                          </a:lnTo>
                          <a:lnTo>
                            <a:pt x="90" y="1243"/>
                          </a:lnTo>
                          <a:lnTo>
                            <a:pt x="110" y="1215"/>
                          </a:lnTo>
                          <a:lnTo>
                            <a:pt x="110" y="163"/>
                          </a:lnTo>
                          <a:lnTo>
                            <a:pt x="225"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73" name="Freeform 266"/>
                    <p:cNvSpPr>
                      <a:spLocks/>
                    </p:cNvSpPr>
                    <p:nvPr/>
                  </p:nvSpPr>
                  <p:spPr bwMode="auto">
                    <a:xfrm>
                      <a:off x="4833" y="1537"/>
                      <a:ext cx="18" cy="1193"/>
                    </a:xfrm>
                    <a:custGeom>
                      <a:avLst/>
                      <a:gdLst>
                        <a:gd name="T0" fmla="*/ 18 w 18"/>
                        <a:gd name="T1" fmla="*/ 0 h 1193"/>
                        <a:gd name="T2" fmla="*/ 18 w 18"/>
                        <a:gd name="T3" fmla="*/ 1193 h 1193"/>
                        <a:gd name="T4" fmla="*/ 0 w 18"/>
                        <a:gd name="T5" fmla="*/ 1193 h 1193"/>
                        <a:gd name="T6" fmla="*/ 0 w 18"/>
                        <a:gd name="T7" fmla="*/ 8 h 1193"/>
                        <a:gd name="T8" fmla="*/ 18 w 18"/>
                        <a:gd name="T9" fmla="*/ 0 h 1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193">
                          <a:moveTo>
                            <a:pt x="18" y="0"/>
                          </a:moveTo>
                          <a:lnTo>
                            <a:pt x="18" y="1193"/>
                          </a:lnTo>
                          <a:lnTo>
                            <a:pt x="0" y="1193"/>
                          </a:lnTo>
                          <a:lnTo>
                            <a:pt x="0" y="8"/>
                          </a:lnTo>
                          <a:lnTo>
                            <a:pt x="1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74" name="Freeform 267"/>
                    <p:cNvSpPr>
                      <a:spLocks/>
                    </p:cNvSpPr>
                    <p:nvPr/>
                  </p:nvSpPr>
                  <p:spPr bwMode="auto">
                    <a:xfrm>
                      <a:off x="4912" y="1491"/>
                      <a:ext cx="27" cy="1243"/>
                    </a:xfrm>
                    <a:custGeom>
                      <a:avLst/>
                      <a:gdLst>
                        <a:gd name="T0" fmla="*/ 0 w 27"/>
                        <a:gd name="T1" fmla="*/ 5 h 1243"/>
                        <a:gd name="T2" fmla="*/ 27 w 27"/>
                        <a:gd name="T3" fmla="*/ 0 h 1243"/>
                        <a:gd name="T4" fmla="*/ 27 w 27"/>
                        <a:gd name="T5" fmla="*/ 1243 h 1243"/>
                        <a:gd name="T6" fmla="*/ 0 w 27"/>
                        <a:gd name="T7" fmla="*/ 1243 h 1243"/>
                        <a:gd name="T8" fmla="*/ 0 w 27"/>
                        <a:gd name="T9" fmla="*/ 5 h 12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243">
                          <a:moveTo>
                            <a:pt x="0" y="5"/>
                          </a:moveTo>
                          <a:lnTo>
                            <a:pt x="27" y="0"/>
                          </a:lnTo>
                          <a:lnTo>
                            <a:pt x="27" y="1243"/>
                          </a:lnTo>
                          <a:lnTo>
                            <a:pt x="0" y="1243"/>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75" name="Freeform 268"/>
                    <p:cNvSpPr>
                      <a:spLocks/>
                    </p:cNvSpPr>
                    <p:nvPr/>
                  </p:nvSpPr>
                  <p:spPr bwMode="auto">
                    <a:xfrm>
                      <a:off x="4872" y="1520"/>
                      <a:ext cx="40" cy="1175"/>
                    </a:xfrm>
                    <a:custGeom>
                      <a:avLst/>
                      <a:gdLst>
                        <a:gd name="T0" fmla="*/ 0 w 40"/>
                        <a:gd name="T1" fmla="*/ 1175 h 1175"/>
                        <a:gd name="T2" fmla="*/ 0 w 40"/>
                        <a:gd name="T3" fmla="*/ 58 h 1175"/>
                        <a:gd name="T4" fmla="*/ 40 w 40"/>
                        <a:gd name="T5" fmla="*/ 0 h 1175"/>
                        <a:gd name="T6" fmla="*/ 40 w 40"/>
                        <a:gd name="T7" fmla="*/ 1175 h 1175"/>
                        <a:gd name="T8" fmla="*/ 0 w 40"/>
                        <a:gd name="T9" fmla="*/ 1175 h 1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1175">
                          <a:moveTo>
                            <a:pt x="0" y="1175"/>
                          </a:moveTo>
                          <a:lnTo>
                            <a:pt x="0" y="58"/>
                          </a:lnTo>
                          <a:lnTo>
                            <a:pt x="40" y="0"/>
                          </a:lnTo>
                          <a:lnTo>
                            <a:pt x="40" y="1175"/>
                          </a:lnTo>
                          <a:lnTo>
                            <a:pt x="0"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6162" name="Group 269"/>
                  <p:cNvGrpSpPr>
                    <a:grpSpLocks/>
                  </p:cNvGrpSpPr>
                  <p:nvPr/>
                </p:nvGrpSpPr>
                <p:grpSpPr bwMode="auto">
                  <a:xfrm>
                    <a:off x="4108" y="1938"/>
                    <a:ext cx="151" cy="783"/>
                    <a:chOff x="4108" y="1938"/>
                    <a:chExt cx="151" cy="783"/>
                  </a:xfrm>
                </p:grpSpPr>
                <p:sp>
                  <p:nvSpPr>
                    <p:cNvPr id="6168" name="Freeform 270"/>
                    <p:cNvSpPr>
                      <a:spLocks/>
                    </p:cNvSpPr>
                    <p:nvPr/>
                  </p:nvSpPr>
                  <p:spPr bwMode="auto">
                    <a:xfrm>
                      <a:off x="4118" y="1938"/>
                      <a:ext cx="141" cy="783"/>
                    </a:xfrm>
                    <a:custGeom>
                      <a:avLst/>
                      <a:gdLst>
                        <a:gd name="T0" fmla="*/ 141 w 141"/>
                        <a:gd name="T1" fmla="*/ 67 h 783"/>
                        <a:gd name="T2" fmla="*/ 65 w 141"/>
                        <a:gd name="T3" fmla="*/ 0 h 783"/>
                        <a:gd name="T4" fmla="*/ 56 w 141"/>
                        <a:gd name="T5" fmla="*/ 0 h 783"/>
                        <a:gd name="T6" fmla="*/ 41 w 141"/>
                        <a:gd name="T7" fmla="*/ 3 h 783"/>
                        <a:gd name="T8" fmla="*/ 15 w 141"/>
                        <a:gd name="T9" fmla="*/ 42 h 783"/>
                        <a:gd name="T10" fmla="*/ 0 w 141"/>
                        <a:gd name="T11" fmla="*/ 30 h 783"/>
                        <a:gd name="T12" fmla="*/ 0 w 141"/>
                        <a:gd name="T13" fmla="*/ 780 h 783"/>
                        <a:gd name="T14" fmla="*/ 21 w 141"/>
                        <a:gd name="T15" fmla="*/ 748 h 783"/>
                        <a:gd name="T16" fmla="*/ 38 w 141"/>
                        <a:gd name="T17" fmla="*/ 748 h 783"/>
                        <a:gd name="T18" fmla="*/ 38 w 141"/>
                        <a:gd name="T19" fmla="*/ 783 h 783"/>
                        <a:gd name="T20" fmla="*/ 56 w 141"/>
                        <a:gd name="T21" fmla="*/ 783 h 783"/>
                        <a:gd name="T22" fmla="*/ 68 w 141"/>
                        <a:gd name="T23" fmla="*/ 764 h 783"/>
                        <a:gd name="T24" fmla="*/ 68 w 141"/>
                        <a:gd name="T25" fmla="*/ 104 h 783"/>
                        <a:gd name="T26" fmla="*/ 141 w 141"/>
                        <a:gd name="T27" fmla="*/ 67 h 7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1" h="783">
                          <a:moveTo>
                            <a:pt x="141" y="67"/>
                          </a:moveTo>
                          <a:lnTo>
                            <a:pt x="65" y="0"/>
                          </a:lnTo>
                          <a:lnTo>
                            <a:pt x="56" y="0"/>
                          </a:lnTo>
                          <a:lnTo>
                            <a:pt x="41" y="3"/>
                          </a:lnTo>
                          <a:lnTo>
                            <a:pt x="15" y="42"/>
                          </a:lnTo>
                          <a:lnTo>
                            <a:pt x="0" y="30"/>
                          </a:lnTo>
                          <a:lnTo>
                            <a:pt x="0" y="780"/>
                          </a:lnTo>
                          <a:lnTo>
                            <a:pt x="21" y="748"/>
                          </a:lnTo>
                          <a:lnTo>
                            <a:pt x="38" y="748"/>
                          </a:lnTo>
                          <a:lnTo>
                            <a:pt x="38" y="783"/>
                          </a:lnTo>
                          <a:lnTo>
                            <a:pt x="56" y="783"/>
                          </a:lnTo>
                          <a:lnTo>
                            <a:pt x="68" y="764"/>
                          </a:lnTo>
                          <a:lnTo>
                            <a:pt x="68" y="104"/>
                          </a:lnTo>
                          <a:lnTo>
                            <a:pt x="141"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69" name="Freeform 271"/>
                    <p:cNvSpPr>
                      <a:spLocks/>
                    </p:cNvSpPr>
                    <p:nvPr/>
                  </p:nvSpPr>
                  <p:spPr bwMode="auto">
                    <a:xfrm>
                      <a:off x="4108" y="1966"/>
                      <a:ext cx="11" cy="750"/>
                    </a:xfrm>
                    <a:custGeom>
                      <a:avLst/>
                      <a:gdLst>
                        <a:gd name="T0" fmla="*/ 11 w 11"/>
                        <a:gd name="T1" fmla="*/ 0 h 750"/>
                        <a:gd name="T2" fmla="*/ 11 w 11"/>
                        <a:gd name="T3" fmla="*/ 750 h 750"/>
                        <a:gd name="T4" fmla="*/ 0 w 11"/>
                        <a:gd name="T5" fmla="*/ 750 h 750"/>
                        <a:gd name="T6" fmla="*/ 0 w 11"/>
                        <a:gd name="T7" fmla="*/ 6 h 750"/>
                        <a:gd name="T8" fmla="*/ 11 w 11"/>
                        <a:gd name="T9" fmla="*/ 0 h 7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750">
                          <a:moveTo>
                            <a:pt x="11" y="0"/>
                          </a:moveTo>
                          <a:lnTo>
                            <a:pt x="11" y="750"/>
                          </a:lnTo>
                          <a:lnTo>
                            <a:pt x="0" y="750"/>
                          </a:lnTo>
                          <a:lnTo>
                            <a:pt x="0" y="6"/>
                          </a:lnTo>
                          <a:lnTo>
                            <a:pt x="1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70" name="Freeform 272"/>
                    <p:cNvSpPr>
                      <a:spLocks/>
                    </p:cNvSpPr>
                    <p:nvPr/>
                  </p:nvSpPr>
                  <p:spPr bwMode="auto">
                    <a:xfrm>
                      <a:off x="4156" y="1938"/>
                      <a:ext cx="18" cy="781"/>
                    </a:xfrm>
                    <a:custGeom>
                      <a:avLst/>
                      <a:gdLst>
                        <a:gd name="T0" fmla="*/ 0 w 18"/>
                        <a:gd name="T1" fmla="*/ 5 h 781"/>
                        <a:gd name="T2" fmla="*/ 18 w 18"/>
                        <a:gd name="T3" fmla="*/ 0 h 781"/>
                        <a:gd name="T4" fmla="*/ 18 w 18"/>
                        <a:gd name="T5" fmla="*/ 781 h 781"/>
                        <a:gd name="T6" fmla="*/ 0 w 18"/>
                        <a:gd name="T7" fmla="*/ 781 h 781"/>
                        <a:gd name="T8" fmla="*/ 0 w 18"/>
                        <a:gd name="T9" fmla="*/ 5 h 7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781">
                          <a:moveTo>
                            <a:pt x="0" y="5"/>
                          </a:moveTo>
                          <a:lnTo>
                            <a:pt x="18" y="0"/>
                          </a:lnTo>
                          <a:lnTo>
                            <a:pt x="18" y="781"/>
                          </a:lnTo>
                          <a:lnTo>
                            <a:pt x="0" y="781"/>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71" name="Freeform 273"/>
                    <p:cNvSpPr>
                      <a:spLocks/>
                    </p:cNvSpPr>
                    <p:nvPr/>
                  </p:nvSpPr>
                  <p:spPr bwMode="auto">
                    <a:xfrm>
                      <a:off x="4131" y="1957"/>
                      <a:ext cx="25" cy="739"/>
                    </a:xfrm>
                    <a:custGeom>
                      <a:avLst/>
                      <a:gdLst>
                        <a:gd name="T0" fmla="*/ 0 w 25"/>
                        <a:gd name="T1" fmla="*/ 739 h 739"/>
                        <a:gd name="T2" fmla="*/ 0 w 25"/>
                        <a:gd name="T3" fmla="*/ 34 h 739"/>
                        <a:gd name="T4" fmla="*/ 25 w 25"/>
                        <a:gd name="T5" fmla="*/ 0 h 739"/>
                        <a:gd name="T6" fmla="*/ 25 w 25"/>
                        <a:gd name="T7" fmla="*/ 739 h 739"/>
                        <a:gd name="T8" fmla="*/ 0 w 25"/>
                        <a:gd name="T9" fmla="*/ 739 h 7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39">
                          <a:moveTo>
                            <a:pt x="0" y="739"/>
                          </a:moveTo>
                          <a:lnTo>
                            <a:pt x="0" y="34"/>
                          </a:lnTo>
                          <a:lnTo>
                            <a:pt x="25" y="0"/>
                          </a:lnTo>
                          <a:lnTo>
                            <a:pt x="25" y="739"/>
                          </a:lnTo>
                          <a:lnTo>
                            <a:pt x="0" y="7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6163" name="Group 274"/>
                  <p:cNvGrpSpPr>
                    <a:grpSpLocks/>
                  </p:cNvGrpSpPr>
                  <p:nvPr/>
                </p:nvGrpSpPr>
                <p:grpSpPr bwMode="auto">
                  <a:xfrm>
                    <a:off x="3919" y="2057"/>
                    <a:ext cx="131" cy="641"/>
                    <a:chOff x="3919" y="2057"/>
                    <a:chExt cx="131" cy="641"/>
                  </a:xfrm>
                </p:grpSpPr>
                <p:sp>
                  <p:nvSpPr>
                    <p:cNvPr id="6164" name="Freeform 275"/>
                    <p:cNvSpPr>
                      <a:spLocks/>
                    </p:cNvSpPr>
                    <p:nvPr/>
                  </p:nvSpPr>
                  <p:spPr bwMode="auto">
                    <a:xfrm>
                      <a:off x="3929" y="2057"/>
                      <a:ext cx="121" cy="639"/>
                    </a:xfrm>
                    <a:custGeom>
                      <a:avLst/>
                      <a:gdLst>
                        <a:gd name="T0" fmla="*/ 121 w 121"/>
                        <a:gd name="T1" fmla="*/ 51 h 639"/>
                        <a:gd name="T2" fmla="*/ 55 w 121"/>
                        <a:gd name="T3" fmla="*/ 0 h 639"/>
                        <a:gd name="T4" fmla="*/ 48 w 121"/>
                        <a:gd name="T5" fmla="*/ 0 h 639"/>
                        <a:gd name="T6" fmla="*/ 34 w 121"/>
                        <a:gd name="T7" fmla="*/ 1 h 639"/>
                        <a:gd name="T8" fmla="*/ 13 w 121"/>
                        <a:gd name="T9" fmla="*/ 35 h 639"/>
                        <a:gd name="T10" fmla="*/ 0 w 121"/>
                        <a:gd name="T11" fmla="*/ 24 h 639"/>
                        <a:gd name="T12" fmla="*/ 0 w 121"/>
                        <a:gd name="T13" fmla="*/ 638 h 639"/>
                        <a:gd name="T14" fmla="*/ 18 w 121"/>
                        <a:gd name="T15" fmla="*/ 612 h 639"/>
                        <a:gd name="T16" fmla="*/ 34 w 121"/>
                        <a:gd name="T17" fmla="*/ 612 h 639"/>
                        <a:gd name="T18" fmla="*/ 34 w 121"/>
                        <a:gd name="T19" fmla="*/ 639 h 639"/>
                        <a:gd name="T20" fmla="*/ 49 w 121"/>
                        <a:gd name="T21" fmla="*/ 639 h 639"/>
                        <a:gd name="T22" fmla="*/ 60 w 121"/>
                        <a:gd name="T23" fmla="*/ 626 h 639"/>
                        <a:gd name="T24" fmla="*/ 60 w 121"/>
                        <a:gd name="T25" fmla="*/ 83 h 639"/>
                        <a:gd name="T26" fmla="*/ 121 w 121"/>
                        <a:gd name="T27" fmla="*/ 51 h 6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1" h="639">
                          <a:moveTo>
                            <a:pt x="121" y="51"/>
                          </a:moveTo>
                          <a:lnTo>
                            <a:pt x="55" y="0"/>
                          </a:lnTo>
                          <a:lnTo>
                            <a:pt x="48" y="0"/>
                          </a:lnTo>
                          <a:lnTo>
                            <a:pt x="34" y="1"/>
                          </a:lnTo>
                          <a:lnTo>
                            <a:pt x="13" y="35"/>
                          </a:lnTo>
                          <a:lnTo>
                            <a:pt x="0" y="24"/>
                          </a:lnTo>
                          <a:lnTo>
                            <a:pt x="0" y="638"/>
                          </a:lnTo>
                          <a:lnTo>
                            <a:pt x="18" y="612"/>
                          </a:lnTo>
                          <a:lnTo>
                            <a:pt x="34" y="612"/>
                          </a:lnTo>
                          <a:lnTo>
                            <a:pt x="34" y="639"/>
                          </a:lnTo>
                          <a:lnTo>
                            <a:pt x="49" y="639"/>
                          </a:lnTo>
                          <a:lnTo>
                            <a:pt x="60" y="626"/>
                          </a:lnTo>
                          <a:lnTo>
                            <a:pt x="60" y="83"/>
                          </a:lnTo>
                          <a:lnTo>
                            <a:pt x="121"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65" name="Freeform 276"/>
                    <p:cNvSpPr>
                      <a:spLocks/>
                    </p:cNvSpPr>
                    <p:nvPr/>
                  </p:nvSpPr>
                  <p:spPr bwMode="auto">
                    <a:xfrm>
                      <a:off x="3919" y="2081"/>
                      <a:ext cx="10" cy="614"/>
                    </a:xfrm>
                    <a:custGeom>
                      <a:avLst/>
                      <a:gdLst>
                        <a:gd name="T0" fmla="*/ 10 w 10"/>
                        <a:gd name="T1" fmla="*/ 0 h 614"/>
                        <a:gd name="T2" fmla="*/ 10 w 10"/>
                        <a:gd name="T3" fmla="*/ 614 h 614"/>
                        <a:gd name="T4" fmla="*/ 0 w 10"/>
                        <a:gd name="T5" fmla="*/ 614 h 614"/>
                        <a:gd name="T6" fmla="*/ 0 w 10"/>
                        <a:gd name="T7" fmla="*/ 4 h 614"/>
                        <a:gd name="T8" fmla="*/ 10 w 10"/>
                        <a:gd name="T9" fmla="*/ 0 h 6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14">
                          <a:moveTo>
                            <a:pt x="10" y="0"/>
                          </a:moveTo>
                          <a:lnTo>
                            <a:pt x="10" y="614"/>
                          </a:lnTo>
                          <a:lnTo>
                            <a:pt x="0" y="614"/>
                          </a:lnTo>
                          <a:lnTo>
                            <a:pt x="0" y="4"/>
                          </a:lnTo>
                          <a:lnTo>
                            <a:pt x="1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66" name="Freeform 277"/>
                    <p:cNvSpPr>
                      <a:spLocks/>
                    </p:cNvSpPr>
                    <p:nvPr/>
                  </p:nvSpPr>
                  <p:spPr bwMode="auto">
                    <a:xfrm>
                      <a:off x="3963" y="2057"/>
                      <a:ext cx="14" cy="641"/>
                    </a:xfrm>
                    <a:custGeom>
                      <a:avLst/>
                      <a:gdLst>
                        <a:gd name="T0" fmla="*/ 0 w 14"/>
                        <a:gd name="T1" fmla="*/ 2 h 641"/>
                        <a:gd name="T2" fmla="*/ 14 w 14"/>
                        <a:gd name="T3" fmla="*/ 0 h 641"/>
                        <a:gd name="T4" fmla="*/ 14 w 14"/>
                        <a:gd name="T5" fmla="*/ 641 h 641"/>
                        <a:gd name="T6" fmla="*/ 0 w 14"/>
                        <a:gd name="T7" fmla="*/ 641 h 641"/>
                        <a:gd name="T8" fmla="*/ 0 w 14"/>
                        <a:gd name="T9" fmla="*/ 2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41">
                          <a:moveTo>
                            <a:pt x="0" y="2"/>
                          </a:moveTo>
                          <a:lnTo>
                            <a:pt x="14" y="0"/>
                          </a:lnTo>
                          <a:lnTo>
                            <a:pt x="14" y="641"/>
                          </a:lnTo>
                          <a:lnTo>
                            <a:pt x="0" y="641"/>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67" name="Freeform 278"/>
                    <p:cNvSpPr>
                      <a:spLocks/>
                    </p:cNvSpPr>
                    <p:nvPr/>
                  </p:nvSpPr>
                  <p:spPr bwMode="auto">
                    <a:xfrm>
                      <a:off x="3942" y="2071"/>
                      <a:ext cx="21" cy="606"/>
                    </a:xfrm>
                    <a:custGeom>
                      <a:avLst/>
                      <a:gdLst>
                        <a:gd name="T0" fmla="*/ 0 w 21"/>
                        <a:gd name="T1" fmla="*/ 606 h 606"/>
                        <a:gd name="T2" fmla="*/ 0 w 21"/>
                        <a:gd name="T3" fmla="*/ 33 h 606"/>
                        <a:gd name="T4" fmla="*/ 21 w 21"/>
                        <a:gd name="T5" fmla="*/ 0 h 606"/>
                        <a:gd name="T6" fmla="*/ 21 w 21"/>
                        <a:gd name="T7" fmla="*/ 606 h 606"/>
                        <a:gd name="T8" fmla="*/ 0 w 21"/>
                        <a:gd name="T9" fmla="*/ 606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606">
                          <a:moveTo>
                            <a:pt x="0" y="606"/>
                          </a:moveTo>
                          <a:lnTo>
                            <a:pt x="0" y="33"/>
                          </a:lnTo>
                          <a:lnTo>
                            <a:pt x="21" y="0"/>
                          </a:lnTo>
                          <a:lnTo>
                            <a:pt x="21" y="606"/>
                          </a:lnTo>
                          <a:lnTo>
                            <a:pt x="0" y="6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grpSp>
        </p:grpSp>
        <p:sp>
          <p:nvSpPr>
            <p:cNvPr id="6154" name="Rectangle 279"/>
            <p:cNvSpPr>
              <a:spLocks noChangeArrowheads="1"/>
            </p:cNvSpPr>
            <p:nvPr/>
          </p:nvSpPr>
          <p:spPr bwMode="auto">
            <a:xfrm>
              <a:off x="3504" y="3031"/>
              <a:ext cx="1762" cy="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dirty="0">
                  <a:solidFill>
                    <a:srgbClr val="000000"/>
                  </a:solidFill>
                  <a:latin typeface="Arial" charset="0"/>
                </a:rPr>
                <a:t>Message Received </a:t>
              </a:r>
            </a:p>
            <a:p>
              <a:pPr>
                <a:spcBef>
                  <a:spcPct val="0"/>
                </a:spcBef>
                <a:buFontTx/>
                <a:buNone/>
              </a:pPr>
              <a:r>
                <a:rPr lang="en-US" altLang="en-US" sz="2400" b="1" dirty="0">
                  <a:solidFill>
                    <a:srgbClr val="000000"/>
                  </a:solidFill>
                  <a:latin typeface="Arial" charset="0"/>
                </a:rPr>
                <a:t>At Central Station or Monitoring Station</a:t>
              </a:r>
            </a:p>
            <a:p>
              <a:pPr>
                <a:spcBef>
                  <a:spcPct val="0"/>
                </a:spcBef>
                <a:buFontTx/>
                <a:buNone/>
              </a:pPr>
              <a:endParaRPr lang="en-US" altLang="en-US" sz="2400" dirty="0"/>
            </a:p>
          </p:txBody>
        </p:sp>
      </p:grpSp>
      <p:sp>
        <p:nvSpPr>
          <p:cNvPr id="6149" name="Rectangle 280"/>
          <p:cNvSpPr>
            <a:spLocks noGrp="1" noChangeArrowheads="1"/>
          </p:cNvSpPr>
          <p:nvPr>
            <p:ph type="title"/>
          </p:nvPr>
        </p:nvSpPr>
        <p:spPr/>
        <p:txBody>
          <a:bodyPr/>
          <a:lstStyle/>
          <a:p>
            <a:r>
              <a:rPr lang="en-US" altLang="en-US" dirty="0" smtClean="0"/>
              <a:t> What Causes a Signal?</a:t>
            </a:r>
          </a:p>
        </p:txBody>
      </p:sp>
      <p:grpSp>
        <p:nvGrpSpPr>
          <p:cNvPr id="56601" name="Group 281"/>
          <p:cNvGrpSpPr>
            <a:grpSpLocks/>
          </p:cNvGrpSpPr>
          <p:nvPr/>
        </p:nvGrpSpPr>
        <p:grpSpPr bwMode="auto">
          <a:xfrm>
            <a:off x="3008313" y="3290888"/>
            <a:ext cx="2138362" cy="2620962"/>
            <a:chOff x="1895" y="2073"/>
            <a:chExt cx="1347" cy="1651"/>
          </a:xfrm>
        </p:grpSpPr>
        <p:sp>
          <p:nvSpPr>
            <p:cNvPr id="6151" name="Freeform 282"/>
            <p:cNvSpPr>
              <a:spLocks/>
            </p:cNvSpPr>
            <p:nvPr/>
          </p:nvSpPr>
          <p:spPr bwMode="auto">
            <a:xfrm>
              <a:off x="1895" y="2073"/>
              <a:ext cx="1347" cy="608"/>
            </a:xfrm>
            <a:custGeom>
              <a:avLst/>
              <a:gdLst>
                <a:gd name="T0" fmla="*/ 474 w 1515"/>
                <a:gd name="T1" fmla="*/ 0 h 608"/>
                <a:gd name="T2" fmla="*/ 474 w 1515"/>
                <a:gd name="T3" fmla="*/ 152 h 608"/>
                <a:gd name="T4" fmla="*/ 0 w 1515"/>
                <a:gd name="T5" fmla="*/ 152 h 608"/>
                <a:gd name="T6" fmla="*/ 0 w 1515"/>
                <a:gd name="T7" fmla="*/ 456 h 608"/>
                <a:gd name="T8" fmla="*/ 474 w 1515"/>
                <a:gd name="T9" fmla="*/ 456 h 608"/>
                <a:gd name="T10" fmla="*/ 474 w 1515"/>
                <a:gd name="T11" fmla="*/ 608 h 608"/>
                <a:gd name="T12" fmla="*/ 947 w 1515"/>
                <a:gd name="T13" fmla="*/ 304 h 608"/>
                <a:gd name="T14" fmla="*/ 474 w 1515"/>
                <a:gd name="T15" fmla="*/ 0 h 6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15" h="608">
                  <a:moveTo>
                    <a:pt x="758" y="0"/>
                  </a:moveTo>
                  <a:lnTo>
                    <a:pt x="758" y="152"/>
                  </a:lnTo>
                  <a:lnTo>
                    <a:pt x="0" y="152"/>
                  </a:lnTo>
                  <a:lnTo>
                    <a:pt x="0" y="456"/>
                  </a:lnTo>
                  <a:lnTo>
                    <a:pt x="758" y="456"/>
                  </a:lnTo>
                  <a:lnTo>
                    <a:pt x="758" y="608"/>
                  </a:lnTo>
                  <a:lnTo>
                    <a:pt x="1515" y="304"/>
                  </a:lnTo>
                  <a:lnTo>
                    <a:pt x="758" y="0"/>
                  </a:lnTo>
                  <a:close/>
                </a:path>
              </a:pathLst>
            </a:custGeom>
            <a:solidFill>
              <a:srgbClr val="000000"/>
            </a:solidFill>
            <a:ln w="15875">
              <a:solidFill>
                <a:srgbClr val="000000"/>
              </a:solidFill>
              <a:prstDash val="solid"/>
              <a:round/>
              <a:headEnd/>
              <a:tailEnd/>
            </a:ln>
          </p:spPr>
          <p:txBody>
            <a:bodyPr/>
            <a:lstStyle/>
            <a:p>
              <a:endParaRPr lang="en-US" dirty="0"/>
            </a:p>
          </p:txBody>
        </p:sp>
        <p:sp>
          <p:nvSpPr>
            <p:cNvPr id="6152" name="Text Box 283"/>
            <p:cNvSpPr txBox="1">
              <a:spLocks noChangeArrowheads="1"/>
            </p:cNvSpPr>
            <p:nvPr/>
          </p:nvSpPr>
          <p:spPr bwMode="auto">
            <a:xfrm>
              <a:off x="2160" y="2976"/>
              <a:ext cx="928"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b="1" dirty="0">
                  <a:latin typeface="Arial" charset="0"/>
                </a:rPr>
                <a:t>System</a:t>
              </a:r>
            </a:p>
            <a:p>
              <a:pPr algn="ctr">
                <a:spcBef>
                  <a:spcPct val="0"/>
                </a:spcBef>
                <a:buFontTx/>
                <a:buNone/>
              </a:pPr>
              <a:r>
                <a:rPr lang="en-US" altLang="en-US" sz="2400" b="1" dirty="0">
                  <a:latin typeface="Arial" charset="0"/>
                </a:rPr>
                <a:t>Sends</a:t>
              </a:r>
            </a:p>
            <a:p>
              <a:pPr algn="ctr">
                <a:spcBef>
                  <a:spcPct val="0"/>
                </a:spcBef>
                <a:buFontTx/>
                <a:buNone/>
              </a:pPr>
              <a:r>
                <a:rPr lang="en-US" altLang="en-US" sz="2400" b="1" dirty="0">
                  <a:latin typeface="Arial" charset="0"/>
                </a:rPr>
                <a:t>Message</a:t>
              </a: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0-#ppt_w/2"/>
                                          </p:val>
                                        </p:tav>
                                        <p:tav tm="100000">
                                          <p:val>
                                            <p:strVal val="#ppt_x"/>
                                          </p:val>
                                        </p:tav>
                                      </p:tavLst>
                                    </p:anim>
                                    <p:anim calcmode="lin" valueType="num">
                                      <p:cBhvr additive="base">
                                        <p:cTn id="8" dur="500" fill="hold"/>
                                        <p:tgtEl>
                                          <p:spTgt spid="563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6601"/>
                                        </p:tgtEl>
                                        <p:attrNameLst>
                                          <p:attrName>style.visibility</p:attrName>
                                        </p:attrNameLst>
                                      </p:cBhvr>
                                      <p:to>
                                        <p:strVal val="visible"/>
                                      </p:to>
                                    </p:set>
                                    <p:anim calcmode="lin" valueType="num">
                                      <p:cBhvr additive="base">
                                        <p:cTn id="13" dur="500" fill="hold"/>
                                        <p:tgtEl>
                                          <p:spTgt spid="56601"/>
                                        </p:tgtEl>
                                        <p:attrNameLst>
                                          <p:attrName>ppt_x</p:attrName>
                                        </p:attrNameLst>
                                      </p:cBhvr>
                                      <p:tavLst>
                                        <p:tav tm="0">
                                          <p:val>
                                            <p:strVal val="0-#ppt_w/2"/>
                                          </p:val>
                                        </p:tav>
                                        <p:tav tm="100000">
                                          <p:val>
                                            <p:strVal val="#ppt_x"/>
                                          </p:val>
                                        </p:tav>
                                      </p:tavLst>
                                    </p:anim>
                                    <p:anim calcmode="lin" valueType="num">
                                      <p:cBhvr additive="base">
                                        <p:cTn id="14" dur="500" fill="hold"/>
                                        <p:tgtEl>
                                          <p:spTgt spid="5660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6502"/>
                                        </p:tgtEl>
                                        <p:attrNameLst>
                                          <p:attrName>style.visibility</p:attrName>
                                        </p:attrNameLst>
                                      </p:cBhvr>
                                      <p:to>
                                        <p:strVal val="visible"/>
                                      </p:to>
                                    </p:set>
                                    <p:anim calcmode="lin" valueType="num">
                                      <p:cBhvr additive="base">
                                        <p:cTn id="19" dur="500" fill="hold"/>
                                        <p:tgtEl>
                                          <p:spTgt spid="56502"/>
                                        </p:tgtEl>
                                        <p:attrNameLst>
                                          <p:attrName>ppt_x</p:attrName>
                                        </p:attrNameLst>
                                      </p:cBhvr>
                                      <p:tavLst>
                                        <p:tav tm="0">
                                          <p:val>
                                            <p:strVal val="0-#ppt_w/2"/>
                                          </p:val>
                                        </p:tav>
                                        <p:tav tm="100000">
                                          <p:val>
                                            <p:strVal val="#ppt_x"/>
                                          </p:val>
                                        </p:tav>
                                      </p:tavLst>
                                    </p:anim>
                                    <p:anim calcmode="lin" valueType="num">
                                      <p:cBhvr additive="base">
                                        <p:cTn id="20" dur="500" fill="hold"/>
                                        <p:tgtEl>
                                          <p:spTgt spid="565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Alarm Ordinance</a:t>
            </a:r>
            <a:endParaRPr lang="en-US" dirty="0"/>
          </a:p>
        </p:txBody>
      </p:sp>
      <p:sp>
        <p:nvSpPr>
          <p:cNvPr id="3" name="Content Placeholder 2"/>
          <p:cNvSpPr>
            <a:spLocks noGrp="1"/>
          </p:cNvSpPr>
          <p:nvPr>
            <p:ph idx="1"/>
          </p:nvPr>
        </p:nvSpPr>
        <p:spPr>
          <a:xfrm>
            <a:off x="701566" y="1634358"/>
            <a:ext cx="7772400" cy="4356538"/>
          </a:xfrm>
        </p:spPr>
        <p:txBody>
          <a:bodyPr/>
          <a:lstStyle/>
          <a:p>
            <a:pPr>
              <a:spcAft>
                <a:spcPts val="1200"/>
              </a:spcAft>
            </a:pPr>
            <a:r>
              <a:rPr lang="en-US" dirty="0" smtClean="0"/>
              <a:t>The penalty </a:t>
            </a:r>
            <a:r>
              <a:rPr lang="en-US" dirty="0"/>
              <a:t>can </a:t>
            </a:r>
            <a:r>
              <a:rPr lang="en-US" dirty="0" smtClean="0"/>
              <a:t>also be </a:t>
            </a:r>
            <a:r>
              <a:rPr lang="en-US" dirty="0"/>
              <a:t>waived if user </a:t>
            </a:r>
            <a:r>
              <a:rPr lang="en-US" dirty="0" smtClean="0"/>
              <a:t>attends </a:t>
            </a:r>
            <a:r>
              <a:rPr lang="en-US" dirty="0"/>
              <a:t>an Alarm User </a:t>
            </a:r>
            <a:r>
              <a:rPr lang="en-US" dirty="0" smtClean="0"/>
              <a:t>Awareness Class </a:t>
            </a:r>
            <a:r>
              <a:rPr lang="en-US" dirty="0"/>
              <a:t>presented by the Police Department approximately four times per calendar </a:t>
            </a:r>
            <a:r>
              <a:rPr lang="en-US" dirty="0" smtClean="0"/>
              <a:t>year</a:t>
            </a:r>
          </a:p>
          <a:p>
            <a:r>
              <a:rPr lang="en-US" dirty="0" smtClean="0"/>
              <a:t>A </a:t>
            </a:r>
            <a:r>
              <a:rPr lang="en-US" dirty="0"/>
              <a:t>certificate for a successfully </a:t>
            </a:r>
            <a:r>
              <a:rPr lang="en-US" dirty="0" smtClean="0"/>
              <a:t>completing </a:t>
            </a:r>
            <a:r>
              <a:rPr lang="en-US" dirty="0"/>
              <a:t>Alarm User Awareness </a:t>
            </a:r>
            <a:r>
              <a:rPr lang="en-US" dirty="0" smtClean="0"/>
              <a:t>Class </a:t>
            </a:r>
            <a:r>
              <a:rPr lang="en-US" dirty="0"/>
              <a:t>will eliminate one single alarm fee or one Civil Penalty, not to exceed $</a:t>
            </a:r>
            <a:r>
              <a:rPr lang="en-US" dirty="0" smtClean="0"/>
              <a:t>100</a:t>
            </a:r>
            <a:endParaRPr lang="en-US" dirty="0"/>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altLang="en-US" dirty="0" smtClean="0"/>
              <a:t>© National Burglar &amp; Fire Alarm Association		 </a:t>
            </a:r>
            <a:endParaRPr lang="en-US" altLang="en-US" dirty="0"/>
          </a:p>
        </p:txBody>
      </p:sp>
    </p:spTree>
    <p:extLst>
      <p:ext uri="{BB962C8B-B14F-4D97-AF65-F5344CB8AC3E}">
        <p14:creationId xmlns:p14="http://schemas.microsoft.com/office/powerpoint/2010/main" val="34907012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46083" name="Rectangle 5"/>
          <p:cNvSpPr>
            <a:spLocks noGrp="1" noChangeArrowheads="1"/>
          </p:cNvSpPr>
          <p:nvPr>
            <p:ph type="title"/>
          </p:nvPr>
        </p:nvSpPr>
        <p:spPr/>
        <p:txBody>
          <a:bodyPr/>
          <a:lstStyle/>
          <a:p>
            <a:r>
              <a:rPr lang="en-US" altLang="en-US" dirty="0" smtClean="0"/>
              <a:t>What To Expect From Your Alarm Company</a:t>
            </a:r>
          </a:p>
        </p:txBody>
      </p:sp>
      <p:sp>
        <p:nvSpPr>
          <p:cNvPr id="46084" name="Rectangle 6"/>
          <p:cNvSpPr>
            <a:spLocks noGrp="1" noChangeArrowheads="1"/>
          </p:cNvSpPr>
          <p:nvPr>
            <p:ph type="body" idx="1"/>
          </p:nvPr>
        </p:nvSpPr>
        <p:spPr>
          <a:xfrm>
            <a:off x="685800" y="1981200"/>
            <a:ext cx="7772400" cy="4277710"/>
          </a:xfrm>
        </p:spPr>
        <p:txBody>
          <a:bodyPr/>
          <a:lstStyle/>
          <a:p>
            <a:r>
              <a:rPr lang="en-US" altLang="en-US" dirty="0" smtClean="0"/>
              <a:t>Provide written instruction manual</a:t>
            </a:r>
          </a:p>
          <a:p>
            <a:r>
              <a:rPr lang="en-US" altLang="en-US" dirty="0" smtClean="0"/>
              <a:t>Provide clear training at the time of installation</a:t>
            </a:r>
          </a:p>
          <a:p>
            <a:r>
              <a:rPr lang="en-US" altLang="en-US" dirty="0" smtClean="0"/>
              <a:t>Available to answer follow-up questions prompt &amp; effective repair of the                         system</a:t>
            </a:r>
          </a:p>
          <a:p>
            <a:r>
              <a:rPr lang="en-US" altLang="en-US" dirty="0" smtClean="0"/>
              <a:t>Alarm verification by telephone call, video or audio built into your system</a:t>
            </a:r>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47107" name="Rectangle 4"/>
          <p:cNvSpPr>
            <a:spLocks noGrp="1" noChangeArrowheads="1"/>
          </p:cNvSpPr>
          <p:nvPr>
            <p:ph type="title"/>
          </p:nvPr>
        </p:nvSpPr>
        <p:spPr/>
        <p:txBody>
          <a:bodyPr/>
          <a:lstStyle/>
          <a:p>
            <a:r>
              <a:rPr lang="en-US" altLang="en-US" dirty="0" smtClean="0"/>
              <a:t>What To Expect From Your Alarm Company</a:t>
            </a:r>
          </a:p>
        </p:txBody>
      </p:sp>
      <p:sp>
        <p:nvSpPr>
          <p:cNvPr id="47108" name="Rectangle 5"/>
          <p:cNvSpPr>
            <a:spLocks noGrp="1" noChangeArrowheads="1"/>
          </p:cNvSpPr>
          <p:nvPr>
            <p:ph type="body" idx="1"/>
          </p:nvPr>
        </p:nvSpPr>
        <p:spPr>
          <a:xfrm>
            <a:off x="685800" y="1981200"/>
            <a:ext cx="7772400" cy="4376738"/>
          </a:xfrm>
        </p:spPr>
        <p:txBody>
          <a:bodyPr/>
          <a:lstStyle/>
          <a:p>
            <a:r>
              <a:rPr lang="en-US" altLang="en-US" sz="2800" dirty="0" smtClean="0"/>
              <a:t>Proper licenses</a:t>
            </a:r>
          </a:p>
          <a:p>
            <a:r>
              <a:rPr lang="en-US" altLang="en-US" sz="2800" dirty="0" smtClean="0"/>
              <a:t>Available to update account information - phone numbers, emergency contacts</a:t>
            </a:r>
          </a:p>
          <a:p>
            <a:r>
              <a:rPr lang="en-US" altLang="en-US" sz="2800" dirty="0" smtClean="0"/>
              <a:t>Able to identify "zones" which have been 	tripped</a:t>
            </a:r>
          </a:p>
          <a:p>
            <a:r>
              <a:rPr lang="en-US" altLang="en-US" sz="2800" dirty="0" smtClean="0"/>
              <a:t>Available to receive calls and perform repairs after normal business hours</a:t>
            </a:r>
          </a:p>
          <a:p>
            <a:r>
              <a:rPr lang="en-US" altLang="en-US" sz="2800" dirty="0" smtClean="0"/>
              <a:t>Inform alarm owners that according to our ordinance 15-5118 they have to register within 15 days of installation of their alarm system </a:t>
            </a:r>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48131" name="Rectangle 6"/>
          <p:cNvSpPr>
            <a:spLocks noGrp="1" noChangeArrowheads="1"/>
          </p:cNvSpPr>
          <p:nvPr>
            <p:ph type="title"/>
          </p:nvPr>
        </p:nvSpPr>
        <p:spPr>
          <a:xfrm>
            <a:off x="685800" y="381000"/>
            <a:ext cx="8004175" cy="1058863"/>
          </a:xfrm>
        </p:spPr>
        <p:txBody>
          <a:bodyPr/>
          <a:lstStyle/>
          <a:p>
            <a:r>
              <a:rPr lang="en-US" altLang="en-US" dirty="0" smtClean="0"/>
              <a:t>Measure Your Company’s IQ</a:t>
            </a:r>
          </a:p>
        </p:txBody>
      </p:sp>
      <p:sp>
        <p:nvSpPr>
          <p:cNvPr id="48132" name="Rectangle 7"/>
          <p:cNvSpPr>
            <a:spLocks noGrp="1" noChangeArrowheads="1"/>
          </p:cNvSpPr>
          <p:nvPr>
            <p:ph type="body" idx="1"/>
          </p:nvPr>
        </p:nvSpPr>
        <p:spPr>
          <a:xfrm>
            <a:off x="685800" y="1490663"/>
            <a:ext cx="7772400" cy="4114800"/>
          </a:xfrm>
        </p:spPr>
        <p:txBody>
          <a:bodyPr/>
          <a:lstStyle/>
          <a:p>
            <a:pPr>
              <a:lnSpc>
                <a:spcPct val="90000"/>
              </a:lnSpc>
            </a:pPr>
            <a:r>
              <a:rPr lang="en-US" altLang="en-US" dirty="0" smtClean="0"/>
              <a:t>The Installation Quality Certification Program is an industry certification program which identifies companies that exceed standards in the areas of:</a:t>
            </a:r>
          </a:p>
          <a:p>
            <a:pPr lvl="2">
              <a:lnSpc>
                <a:spcPct val="80000"/>
              </a:lnSpc>
            </a:pPr>
            <a:r>
              <a:rPr lang="en-US" altLang="en-US" dirty="0" smtClean="0"/>
              <a:t>IQ User Training Guidelines</a:t>
            </a:r>
          </a:p>
          <a:p>
            <a:pPr lvl="2">
              <a:lnSpc>
                <a:spcPct val="80000"/>
              </a:lnSpc>
            </a:pPr>
            <a:r>
              <a:rPr lang="en-US" altLang="en-US" dirty="0" smtClean="0"/>
              <a:t>IQ Employee Training Guidelines</a:t>
            </a:r>
          </a:p>
          <a:p>
            <a:pPr lvl="2">
              <a:lnSpc>
                <a:spcPct val="80000"/>
              </a:lnSpc>
            </a:pPr>
            <a:r>
              <a:rPr lang="en-US" altLang="en-US" dirty="0" smtClean="0"/>
              <a:t>IQ System Design Guidelines</a:t>
            </a:r>
          </a:p>
          <a:p>
            <a:pPr lvl="2">
              <a:lnSpc>
                <a:spcPct val="80000"/>
              </a:lnSpc>
            </a:pPr>
            <a:r>
              <a:rPr lang="en-US" altLang="en-US" dirty="0" smtClean="0"/>
              <a:t>IQ Equipment Guidelines</a:t>
            </a:r>
          </a:p>
          <a:p>
            <a:pPr lvl="2">
              <a:lnSpc>
                <a:spcPct val="80000"/>
              </a:lnSpc>
            </a:pPr>
            <a:r>
              <a:rPr lang="en-US" altLang="en-US" dirty="0" smtClean="0"/>
              <a:t>IQ Installation Guidelines</a:t>
            </a:r>
          </a:p>
          <a:p>
            <a:pPr lvl="2">
              <a:lnSpc>
                <a:spcPct val="80000"/>
              </a:lnSpc>
            </a:pPr>
            <a:r>
              <a:rPr lang="en-US" altLang="en-US" dirty="0" smtClean="0"/>
              <a:t>IQ Monitoring Guidelines</a:t>
            </a:r>
          </a:p>
          <a:p>
            <a:pPr>
              <a:lnSpc>
                <a:spcPct val="80000"/>
              </a:lnSpc>
            </a:pPr>
            <a:r>
              <a:rPr lang="en-US" altLang="en-US" dirty="0" smtClean="0"/>
              <a:t>Ask your company if they are IQ Certified!</a:t>
            </a:r>
          </a:p>
          <a:p>
            <a:pPr lvl="2">
              <a:lnSpc>
                <a:spcPct val="90000"/>
              </a:lnSpc>
            </a:pPr>
            <a:endParaRPr lang="en-US" alt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49155" name="Rectangle 2"/>
          <p:cNvSpPr>
            <a:spLocks noGrp="1" noChangeArrowheads="1"/>
          </p:cNvSpPr>
          <p:nvPr>
            <p:ph type="ctrTitle"/>
          </p:nvPr>
        </p:nvSpPr>
        <p:spPr>
          <a:xfrm>
            <a:off x="623888" y="1143000"/>
            <a:ext cx="7758112" cy="1143000"/>
          </a:xfrm>
        </p:spPr>
        <p:txBody>
          <a:bodyPr lIns="82058" tIns="41029" rIns="82058" bIns="41029" anchor="t"/>
          <a:lstStyle/>
          <a:p>
            <a:r>
              <a:rPr lang="en-US" altLang="en-US" sz="4000" dirty="0" smtClean="0"/>
              <a:t>ALARMS CAN BE YOUR FIRST LINE OF DEFENSE</a:t>
            </a:r>
          </a:p>
        </p:txBody>
      </p:sp>
      <p:sp>
        <p:nvSpPr>
          <p:cNvPr id="49156" name="Rectangle 3"/>
          <p:cNvSpPr>
            <a:spLocks noGrp="1" noChangeArrowheads="1"/>
          </p:cNvSpPr>
          <p:nvPr>
            <p:ph type="subTitle" idx="1"/>
          </p:nvPr>
        </p:nvSpPr>
        <p:spPr>
          <a:xfrm>
            <a:off x="1385888" y="2755900"/>
            <a:ext cx="6442075" cy="3295650"/>
          </a:xfrm>
        </p:spPr>
        <p:txBody>
          <a:bodyPr lIns="82058" tIns="41029" rIns="82058" bIns="41029"/>
          <a:lstStyle/>
          <a:p>
            <a:pPr algn="l"/>
            <a:r>
              <a:rPr lang="en-US" altLang="en-US" sz="2800" dirty="0" smtClean="0">
                <a:latin typeface="Arial" charset="0"/>
              </a:rPr>
              <a:t>But…</a:t>
            </a:r>
          </a:p>
          <a:p>
            <a:r>
              <a:rPr lang="en-US" altLang="en-US" dirty="0" smtClean="0">
                <a:latin typeface="Arial" charset="0"/>
              </a:rPr>
              <a:t> You have a responsibility to use your system </a:t>
            </a:r>
            <a:r>
              <a:rPr lang="en-US" altLang="en-US" dirty="0" smtClean="0">
                <a:latin typeface="Arial" charset="0"/>
              </a:rPr>
              <a:t>properly</a:t>
            </a:r>
            <a:endParaRPr lang="en-US" altLang="en-US" dirty="0" smtClean="0">
              <a:latin typeface="Arial" charset="0"/>
            </a:endParaRPr>
          </a:p>
          <a:p>
            <a:pPr algn="l"/>
            <a:r>
              <a:rPr lang="en-US" altLang="en-US" sz="2800" dirty="0" smtClean="0">
                <a:latin typeface="Arial" charset="0"/>
              </a:rPr>
              <a:t>And</a:t>
            </a:r>
            <a:r>
              <a:rPr lang="en-US" altLang="en-US" sz="2800" dirty="0" smtClean="0">
                <a:latin typeface="Arial" charset="0"/>
              </a:rPr>
              <a:t>…</a:t>
            </a:r>
          </a:p>
          <a:p>
            <a:r>
              <a:rPr lang="en-US" altLang="en-US" dirty="0" smtClean="0">
                <a:latin typeface="Arial" charset="0"/>
              </a:rPr>
              <a:t>Now you know how!!!</a:t>
            </a:r>
            <a:endParaRPr lang="en-US" altLang="en-US" dirty="0" smtClean="0"/>
          </a:p>
        </p:txBody>
      </p:sp>
      <p:sp>
        <p:nvSpPr>
          <p:cNvPr id="49157" name="Text Box 4"/>
          <p:cNvSpPr txBox="1">
            <a:spLocks noChangeArrowheads="1"/>
          </p:cNvSpPr>
          <p:nvPr/>
        </p:nvSpPr>
        <p:spPr bwMode="auto">
          <a:xfrm>
            <a:off x="1316038" y="604838"/>
            <a:ext cx="6026150" cy="513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lvl1pPr defTabSz="820738">
              <a:spcBef>
                <a:spcPct val="20000"/>
              </a:spcBef>
              <a:buChar char="•"/>
              <a:defRPr sz="3200">
                <a:solidFill>
                  <a:schemeClr val="tx1"/>
                </a:solidFill>
                <a:latin typeface="Times New Roman" pitchFamily="18" charset="0"/>
              </a:defRPr>
            </a:lvl1pPr>
            <a:lvl2pPr marL="742950" indent="-285750" defTabSz="820738">
              <a:spcBef>
                <a:spcPct val="20000"/>
              </a:spcBef>
              <a:buChar char="–"/>
              <a:defRPr sz="2800">
                <a:solidFill>
                  <a:schemeClr val="tx1"/>
                </a:solidFill>
                <a:latin typeface="Times New Roman" pitchFamily="18" charset="0"/>
              </a:defRPr>
            </a:lvl2pPr>
            <a:lvl3pPr marL="1143000" indent="-228600" defTabSz="820738">
              <a:spcBef>
                <a:spcPct val="20000"/>
              </a:spcBef>
              <a:buChar char="•"/>
              <a:defRPr sz="2400">
                <a:solidFill>
                  <a:schemeClr val="tx1"/>
                </a:solidFill>
                <a:latin typeface="Times New Roman" pitchFamily="18" charset="0"/>
              </a:defRPr>
            </a:lvl3pPr>
            <a:lvl4pPr marL="1600200" indent="-228600" defTabSz="820738">
              <a:spcBef>
                <a:spcPct val="20000"/>
              </a:spcBef>
              <a:buChar char="–"/>
              <a:defRPr sz="2000">
                <a:solidFill>
                  <a:schemeClr val="tx1"/>
                </a:solidFill>
                <a:latin typeface="Times New Roman" pitchFamily="18" charset="0"/>
              </a:defRPr>
            </a:lvl4pPr>
            <a:lvl5pPr marL="2057400" indent="-228600" defTabSz="820738">
              <a:spcBef>
                <a:spcPct val="20000"/>
              </a:spcBef>
              <a:buChar char="»"/>
              <a:defRPr sz="2000">
                <a:solidFill>
                  <a:schemeClr val="tx1"/>
                </a:solidFill>
                <a:latin typeface="Times New Roman" pitchFamily="18" charset="0"/>
              </a:defRPr>
            </a:lvl5pPr>
            <a:lvl6pPr marL="2514600" indent="-228600" defTabSz="820738"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820738"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820738"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820738"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800" dirty="0">
                <a:latin typeface="Arial" charset="0"/>
              </a:rPr>
              <a:t>Now you know...</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51203" name="Rectangle 2"/>
          <p:cNvSpPr>
            <a:spLocks noGrp="1" noChangeArrowheads="1"/>
          </p:cNvSpPr>
          <p:nvPr>
            <p:ph type="title"/>
          </p:nvPr>
        </p:nvSpPr>
        <p:spPr>
          <a:noFill/>
        </p:spPr>
        <p:txBody>
          <a:bodyPr lIns="92075" tIns="46038" rIns="92075" bIns="46038" anchor="t"/>
          <a:lstStyle/>
          <a:p>
            <a:pPr>
              <a:lnSpc>
                <a:spcPct val="200000"/>
              </a:lnSpc>
            </a:pPr>
            <a:r>
              <a:rPr lang="en-US" altLang="en-US" dirty="0" smtClean="0"/>
              <a:t>For More Information!</a:t>
            </a:r>
          </a:p>
        </p:txBody>
      </p:sp>
      <p:sp>
        <p:nvSpPr>
          <p:cNvPr id="100355" name="Rectangle 3"/>
          <p:cNvSpPr>
            <a:spLocks noGrp="1" noChangeArrowheads="1"/>
          </p:cNvSpPr>
          <p:nvPr>
            <p:ph type="body" idx="1"/>
          </p:nvPr>
        </p:nvSpPr>
        <p:spPr>
          <a:xfrm>
            <a:off x="601062" y="1938175"/>
            <a:ext cx="8005763" cy="4084253"/>
          </a:xfrm>
        </p:spPr>
        <p:txBody>
          <a:bodyPr lIns="92075" tIns="46038" rIns="92075" bIns="46038"/>
          <a:lstStyle/>
          <a:p>
            <a:pPr marL="0" indent="0" algn="ctr">
              <a:buNone/>
              <a:defRPr/>
            </a:pPr>
            <a:r>
              <a:rPr lang="en-US" altLang="en-US" sz="4000" dirty="0" smtClean="0"/>
              <a:t>SPD Alarm Unit  </a:t>
            </a:r>
            <a:r>
              <a:rPr lang="en-US" altLang="en-US" sz="4000" dirty="0" smtClean="0"/>
              <a:t>941-954-7054</a:t>
            </a:r>
          </a:p>
          <a:p>
            <a:pPr marL="0" indent="0" algn="ctr">
              <a:buNone/>
              <a:defRPr/>
            </a:pPr>
            <a:r>
              <a:rPr lang="en-US" altLang="en-US" sz="3600" i="1" dirty="0" smtClean="0"/>
              <a:t>or</a:t>
            </a:r>
          </a:p>
          <a:p>
            <a:pPr marL="0" indent="0" algn="ctr">
              <a:buNone/>
              <a:defRPr/>
            </a:pPr>
            <a:r>
              <a:rPr lang="en-US" altLang="en-US" sz="2800" dirty="0" smtClean="0"/>
              <a:t>CSAA </a:t>
            </a:r>
            <a:r>
              <a:rPr lang="en-US" altLang="en-US" sz="2800" dirty="0" smtClean="0"/>
              <a:t>- Central Station Alarm Association</a:t>
            </a:r>
          </a:p>
          <a:p>
            <a:pPr marL="0" indent="0" algn="ctr">
              <a:buNone/>
              <a:defRPr/>
            </a:pPr>
            <a:r>
              <a:rPr lang="en-US" altLang="en-US" sz="2800" dirty="0" smtClean="0"/>
              <a:t>SIA </a:t>
            </a:r>
            <a:r>
              <a:rPr lang="en-US" altLang="en-US" sz="2800" dirty="0" smtClean="0"/>
              <a:t>- Security Industry Association</a:t>
            </a:r>
          </a:p>
          <a:p>
            <a:pPr marL="0" indent="0" algn="ctr">
              <a:buNone/>
              <a:defRPr/>
            </a:pPr>
            <a:r>
              <a:rPr lang="en-US" altLang="en-US" sz="2800" dirty="0" smtClean="0"/>
              <a:t>SIAC – Security Industry Alarm Coalition</a:t>
            </a:r>
          </a:p>
          <a:p>
            <a:pPr marL="0" indent="0" algn="ctr">
              <a:buNone/>
              <a:defRPr/>
            </a:pPr>
            <a:r>
              <a:rPr lang="en-US" altLang="en-US" sz="2800" dirty="0" smtClean="0"/>
              <a:t>Other State </a:t>
            </a:r>
            <a:r>
              <a:rPr lang="en-US" altLang="en-US" sz="2800" dirty="0" smtClean="0"/>
              <a:t>&amp; Local Alarm Organizations</a:t>
            </a:r>
          </a:p>
        </p:txBody>
      </p:sp>
      <p:sp>
        <p:nvSpPr>
          <p:cNvPr id="51205" name="Rectangle 4"/>
          <p:cNvSpPr>
            <a:spLocks noChangeArrowheads="1"/>
          </p:cNvSpPr>
          <p:nvPr/>
        </p:nvSpPr>
        <p:spPr bwMode="auto">
          <a:xfrm>
            <a:off x="1833563" y="1033463"/>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additive="base">
                                        <p:cTn id="13" dur="500" fill="hold"/>
                                        <p:tgtEl>
                                          <p:spTgt spid="1003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03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0355">
                                            <p:txEl>
                                              <p:pRg st="2" end="2"/>
                                            </p:txEl>
                                          </p:spTgt>
                                        </p:tgtEl>
                                        <p:attrNameLst>
                                          <p:attrName>style.visibility</p:attrName>
                                        </p:attrNameLst>
                                      </p:cBhvr>
                                      <p:to>
                                        <p:strVal val="visible"/>
                                      </p:to>
                                    </p:set>
                                    <p:anim calcmode="lin" valueType="num">
                                      <p:cBhvr additive="base">
                                        <p:cTn id="19" dur="500" fill="hold"/>
                                        <p:tgtEl>
                                          <p:spTgt spid="1003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03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0355">
                                            <p:txEl>
                                              <p:pRg st="3" end="3"/>
                                            </p:txEl>
                                          </p:spTgt>
                                        </p:tgtEl>
                                        <p:attrNameLst>
                                          <p:attrName>style.visibility</p:attrName>
                                        </p:attrNameLst>
                                      </p:cBhvr>
                                      <p:to>
                                        <p:strVal val="visible"/>
                                      </p:to>
                                    </p:set>
                                    <p:anim calcmode="lin" valueType="num">
                                      <p:cBhvr additive="base">
                                        <p:cTn id="25" dur="500" fill="hold"/>
                                        <p:tgtEl>
                                          <p:spTgt spid="1003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03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0355">
                                            <p:txEl>
                                              <p:pRg st="4" end="4"/>
                                            </p:txEl>
                                          </p:spTgt>
                                        </p:tgtEl>
                                        <p:attrNameLst>
                                          <p:attrName>style.visibility</p:attrName>
                                        </p:attrNameLst>
                                      </p:cBhvr>
                                      <p:to>
                                        <p:strVal val="visible"/>
                                      </p:to>
                                    </p:set>
                                    <p:anim calcmode="lin" valueType="num">
                                      <p:cBhvr additive="base">
                                        <p:cTn id="31" dur="500" fill="hold"/>
                                        <p:tgtEl>
                                          <p:spTgt spid="1003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03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0355">
                                            <p:txEl>
                                              <p:pRg st="5" end="5"/>
                                            </p:txEl>
                                          </p:spTgt>
                                        </p:tgtEl>
                                        <p:attrNameLst>
                                          <p:attrName>style.visibility</p:attrName>
                                        </p:attrNameLst>
                                      </p:cBhvr>
                                      <p:to>
                                        <p:strVal val="visible"/>
                                      </p:to>
                                    </p:set>
                                    <p:anim calcmode="lin" valueType="num">
                                      <p:cBhvr additive="base">
                                        <p:cTn id="37" dur="500" fill="hold"/>
                                        <p:tgtEl>
                                          <p:spTgt spid="1003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035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50179" name="Rectangle 2"/>
          <p:cNvSpPr>
            <a:spLocks noGrp="1" noChangeArrowheads="1"/>
          </p:cNvSpPr>
          <p:nvPr>
            <p:ph type="ctrTitle"/>
          </p:nvPr>
        </p:nvSpPr>
        <p:spPr>
          <a:xfrm>
            <a:off x="623888" y="403225"/>
            <a:ext cx="7758112" cy="1143000"/>
          </a:xfrm>
        </p:spPr>
        <p:txBody>
          <a:bodyPr lIns="82058" tIns="41029" rIns="82058" bIns="41029" anchor="t"/>
          <a:lstStyle/>
          <a:p>
            <a:r>
              <a:rPr lang="en-US" altLang="en-US" dirty="0" smtClean="0"/>
              <a:t>Contact Information</a:t>
            </a:r>
          </a:p>
        </p:txBody>
      </p:sp>
      <p:sp>
        <p:nvSpPr>
          <p:cNvPr id="50180" name="Rectangle 3"/>
          <p:cNvSpPr>
            <a:spLocks noGrp="1" noChangeArrowheads="1"/>
          </p:cNvSpPr>
          <p:nvPr>
            <p:ph type="subTitle" idx="1"/>
          </p:nvPr>
        </p:nvSpPr>
        <p:spPr>
          <a:xfrm>
            <a:off x="2514600" y="1371600"/>
            <a:ext cx="6019800" cy="5105400"/>
          </a:xfrm>
        </p:spPr>
        <p:txBody>
          <a:bodyPr lIns="82058" tIns="41029" rIns="82058" bIns="41029"/>
          <a:lstStyle/>
          <a:p>
            <a:pPr algn="l"/>
            <a:r>
              <a:rPr lang="en-US" altLang="en-US" sz="2000" dirty="0" smtClean="0">
                <a:latin typeface="Arial" charset="0"/>
              </a:rPr>
              <a:t>For more information, feel free to contact:</a:t>
            </a:r>
          </a:p>
          <a:p>
            <a:pPr algn="l"/>
            <a:endParaRPr lang="en-US" altLang="en-US" sz="2000" dirty="0" smtClean="0">
              <a:latin typeface="Arial" charset="0"/>
            </a:endParaRPr>
          </a:p>
          <a:p>
            <a:pPr algn="l"/>
            <a:r>
              <a:rPr lang="en-US" altLang="en-US" sz="2000" dirty="0" smtClean="0">
                <a:latin typeface="Arial" charset="0"/>
              </a:rPr>
              <a:t>The Security Industry Alarm Coalition</a:t>
            </a:r>
          </a:p>
          <a:p>
            <a:pPr algn="l"/>
            <a:r>
              <a:rPr lang="en-US" altLang="en-US" sz="2000" dirty="0" smtClean="0">
                <a:latin typeface="Arial" charset="0"/>
              </a:rPr>
              <a:t>(972) 377-9401 or stan@siacinc.org</a:t>
            </a:r>
          </a:p>
          <a:p>
            <a:pPr algn="l"/>
            <a:endParaRPr lang="en-US" altLang="en-US" sz="2000" dirty="0" smtClean="0">
              <a:latin typeface="Arial" charset="0"/>
            </a:endParaRPr>
          </a:p>
          <a:p>
            <a:pPr algn="l"/>
            <a:r>
              <a:rPr lang="en-US" altLang="en-US" sz="2000" dirty="0" smtClean="0">
                <a:latin typeface="Arial" charset="0"/>
              </a:rPr>
              <a:t>The National Burglar &amp; Fire Alarm Association</a:t>
            </a:r>
          </a:p>
          <a:p>
            <a:pPr algn="l"/>
            <a:r>
              <a:rPr lang="en-US" altLang="en-US" sz="2000" dirty="0" smtClean="0">
                <a:latin typeface="Arial" charset="0"/>
              </a:rPr>
              <a:t>(301) 585-1855 or fact@alarm.org</a:t>
            </a:r>
          </a:p>
          <a:p>
            <a:pPr algn="l"/>
            <a:endParaRPr lang="en-US" altLang="en-US" sz="2000" dirty="0" smtClean="0">
              <a:latin typeface="Arial" charset="0"/>
            </a:endParaRPr>
          </a:p>
          <a:p>
            <a:pPr algn="l"/>
            <a:r>
              <a:rPr lang="en-US" altLang="en-US" sz="2000" dirty="0" smtClean="0">
                <a:latin typeface="Arial" charset="0"/>
              </a:rPr>
              <a:t>The Installation Quality Certification Board</a:t>
            </a:r>
          </a:p>
          <a:p>
            <a:pPr algn="l"/>
            <a:r>
              <a:rPr lang="en-US" altLang="en-US" sz="2000" dirty="0" smtClean="0">
                <a:latin typeface="Arial" charset="0"/>
              </a:rPr>
              <a:t>(301) 585-1855 or iq@alarm.org</a:t>
            </a:r>
          </a:p>
          <a:p>
            <a:pPr algn="l"/>
            <a:endParaRPr lang="en-US" altLang="en-US" sz="2000" dirty="0" smtClean="0">
              <a:latin typeface="Arial" charset="0"/>
            </a:endParaRPr>
          </a:p>
          <a:p>
            <a:pPr algn="l"/>
            <a:r>
              <a:rPr lang="en-US" altLang="en-US" sz="2000" dirty="0" smtClean="0">
                <a:latin typeface="Arial" charset="0"/>
              </a:rPr>
              <a:t>The False Alarm Reduction Association </a:t>
            </a:r>
          </a:p>
          <a:p>
            <a:pPr algn="l"/>
            <a:r>
              <a:rPr lang="en-US" altLang="en-US" sz="2000" dirty="0" smtClean="0">
                <a:latin typeface="Arial" charset="0"/>
              </a:rPr>
              <a:t>(301) 279-1917</a:t>
            </a:r>
          </a:p>
          <a:p>
            <a:endParaRPr lang="en-US" altLang="en-US" sz="2000" dirty="0" smtClean="0">
              <a:latin typeface="Arial" charset="0"/>
            </a:endParaRPr>
          </a:p>
        </p:txBody>
      </p:sp>
      <p:pic>
        <p:nvPicPr>
          <p:cNvPr id="50181" name="Picture 4" descr="K:\Communications\IQCERT.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88" y="4203700"/>
            <a:ext cx="884237"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5" descr="K:\faralogo.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5357813"/>
            <a:ext cx="14351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7" descr="C:\1Files BU HP LAPTOP\1SIAC\Logo\nbfa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675" y="3243263"/>
            <a:ext cx="1712913"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8" descr="C:\1Files BU HP LAPTOP\1SIAC\Logo\siac new.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00" y="2232025"/>
            <a:ext cx="200183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52227" name="Rectangle 2"/>
          <p:cNvSpPr>
            <a:spLocks noGrp="1" noChangeArrowheads="1"/>
          </p:cNvSpPr>
          <p:nvPr>
            <p:ph type="title"/>
          </p:nvPr>
        </p:nvSpPr>
        <p:spPr/>
        <p:txBody>
          <a:bodyPr lIns="82058" tIns="41029" rIns="82058" bIns="41029" anchor="t"/>
          <a:lstStyle/>
          <a:p>
            <a:r>
              <a:rPr lang="en-US" altLang="en-US" dirty="0" smtClean="0"/>
              <a:t>Copyright &amp; Acknowledgements</a:t>
            </a:r>
          </a:p>
        </p:txBody>
      </p:sp>
      <p:sp>
        <p:nvSpPr>
          <p:cNvPr id="52228" name="Rectangle 3"/>
          <p:cNvSpPr>
            <a:spLocks noGrp="1" noChangeArrowheads="1"/>
          </p:cNvSpPr>
          <p:nvPr>
            <p:ph type="body" idx="1"/>
          </p:nvPr>
        </p:nvSpPr>
        <p:spPr/>
        <p:txBody>
          <a:bodyPr lIns="82058" tIns="41029" rIns="82058" bIns="41029"/>
          <a:lstStyle/>
          <a:p>
            <a:pPr>
              <a:lnSpc>
                <a:spcPct val="80000"/>
              </a:lnSpc>
            </a:pPr>
            <a:r>
              <a:rPr lang="en-US" altLang="en-US" sz="2400" dirty="0" smtClean="0"/>
              <a:t>This presentation was created by the NBFAA False Alarm Prevention Committee and is © 1998 National Burglar &amp; Fire Alarm Association (NBFAA).</a:t>
            </a:r>
          </a:p>
          <a:p>
            <a:pPr>
              <a:lnSpc>
                <a:spcPct val="80000"/>
              </a:lnSpc>
            </a:pPr>
            <a:r>
              <a:rPr lang="en-US" altLang="en-US" sz="2400" dirty="0" smtClean="0"/>
              <a:t>NBFAA grants permission to use this presentation in conjunction with any Alarm User Awareness School.</a:t>
            </a:r>
          </a:p>
          <a:p>
            <a:pPr>
              <a:lnSpc>
                <a:spcPct val="80000"/>
              </a:lnSpc>
            </a:pPr>
            <a:r>
              <a:rPr lang="en-US" altLang="en-US" sz="2400" dirty="0" smtClean="0"/>
              <a:t>NBFAA gives permission to modify this presentation only in order to make it applicable to a  locality’s ordinance specifics so long as the NBFAA copyright is left intact on all slides.</a:t>
            </a:r>
          </a:p>
          <a:p>
            <a:pPr>
              <a:lnSpc>
                <a:spcPct val="80000"/>
              </a:lnSpc>
            </a:pPr>
            <a:r>
              <a:rPr lang="en-US" altLang="en-US" sz="2400" dirty="0" smtClean="0"/>
              <a:t>NBFAA is grateful for the input of FARA &amp; Brink’s Home Security during the development of this presentation.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7171" name="Rectangle 1029"/>
          <p:cNvSpPr>
            <a:spLocks noGrp="1" noChangeArrowheads="1"/>
          </p:cNvSpPr>
          <p:nvPr>
            <p:ph type="title"/>
          </p:nvPr>
        </p:nvSpPr>
        <p:spPr/>
        <p:txBody>
          <a:bodyPr/>
          <a:lstStyle/>
          <a:p>
            <a:r>
              <a:rPr lang="en-US" altLang="en-US" dirty="0" smtClean="0"/>
              <a:t>Control Panel</a:t>
            </a:r>
          </a:p>
        </p:txBody>
      </p:sp>
      <p:sp>
        <p:nvSpPr>
          <p:cNvPr id="7172" name="Rectangle 1030"/>
          <p:cNvSpPr>
            <a:spLocks noGrp="1" noChangeArrowheads="1"/>
          </p:cNvSpPr>
          <p:nvPr>
            <p:ph type="body" sz="half" idx="1"/>
          </p:nvPr>
        </p:nvSpPr>
        <p:spPr/>
        <p:txBody>
          <a:bodyPr/>
          <a:lstStyle/>
          <a:p>
            <a:r>
              <a:rPr lang="en-US" altLang="en-US" dirty="0" smtClean="0"/>
              <a:t>The “brain” of the system </a:t>
            </a:r>
          </a:p>
          <a:p>
            <a:r>
              <a:rPr lang="en-US" altLang="en-US" dirty="0" smtClean="0"/>
              <a:t>Monitors the various sensors connected to it</a:t>
            </a:r>
          </a:p>
          <a:p>
            <a:r>
              <a:rPr lang="en-US" altLang="en-US" dirty="0" smtClean="0"/>
              <a:t>Activates the </a:t>
            </a:r>
            <a:r>
              <a:rPr lang="en-US" altLang="en-US" dirty="0" smtClean="0"/>
              <a:t>siren </a:t>
            </a:r>
            <a:r>
              <a:rPr lang="en-US" altLang="en-US" dirty="0" smtClean="0"/>
              <a:t>sends signal over the phone line</a:t>
            </a:r>
          </a:p>
        </p:txBody>
      </p:sp>
      <p:pic>
        <p:nvPicPr>
          <p:cNvPr id="7173" name="Picture 1032" descr="A:\BurgPanel-HandDraw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30425"/>
            <a:ext cx="4230688"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8195" name="Rectangle 1083"/>
          <p:cNvSpPr>
            <a:spLocks noGrp="1" noChangeArrowheads="1"/>
          </p:cNvSpPr>
          <p:nvPr>
            <p:ph type="title"/>
          </p:nvPr>
        </p:nvSpPr>
        <p:spPr/>
        <p:txBody>
          <a:bodyPr/>
          <a:lstStyle/>
          <a:p>
            <a:r>
              <a:rPr lang="en-US" altLang="en-US" dirty="0" smtClean="0"/>
              <a:t>Keypad</a:t>
            </a:r>
          </a:p>
        </p:txBody>
      </p:sp>
      <p:sp>
        <p:nvSpPr>
          <p:cNvPr id="8196" name="Rectangle 1085"/>
          <p:cNvSpPr>
            <a:spLocks noGrp="1" noChangeArrowheads="1"/>
          </p:cNvSpPr>
          <p:nvPr>
            <p:ph type="body" sz="half" idx="2"/>
          </p:nvPr>
        </p:nvSpPr>
        <p:spPr/>
        <p:txBody>
          <a:bodyPr/>
          <a:lstStyle/>
          <a:p>
            <a:r>
              <a:rPr lang="en-US" altLang="en-US" sz="3600" dirty="0" smtClean="0"/>
              <a:t>The user interface with the system  </a:t>
            </a:r>
          </a:p>
          <a:p>
            <a:r>
              <a:rPr lang="en-US" altLang="en-US" sz="3600" dirty="0" smtClean="0"/>
              <a:t>Allows the user to operate the system by pushing keys</a:t>
            </a:r>
            <a:endParaRPr lang="en-US" altLang="en-US" sz="2800" dirty="0" smtClean="0"/>
          </a:p>
        </p:txBody>
      </p:sp>
      <p:pic>
        <p:nvPicPr>
          <p:cNvPr id="8197" name="Picture 1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2192338"/>
            <a:ext cx="2973388"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9219" name="Rectangle 5"/>
          <p:cNvSpPr>
            <a:spLocks noGrp="1" noChangeArrowheads="1"/>
          </p:cNvSpPr>
          <p:nvPr>
            <p:ph type="title"/>
          </p:nvPr>
        </p:nvSpPr>
        <p:spPr/>
        <p:txBody>
          <a:bodyPr/>
          <a:lstStyle/>
          <a:p>
            <a:r>
              <a:rPr lang="en-US" altLang="en-US" dirty="0" smtClean="0"/>
              <a:t>Glassbreak Detector</a:t>
            </a:r>
          </a:p>
        </p:txBody>
      </p:sp>
      <p:sp>
        <p:nvSpPr>
          <p:cNvPr id="9220" name="Rectangle 7"/>
          <p:cNvSpPr>
            <a:spLocks noGrp="1" noChangeArrowheads="1"/>
          </p:cNvSpPr>
          <p:nvPr>
            <p:ph type="body" sz="half" idx="2"/>
          </p:nvPr>
        </p:nvSpPr>
        <p:spPr/>
        <p:txBody>
          <a:bodyPr/>
          <a:lstStyle/>
          <a:p>
            <a:r>
              <a:rPr lang="en-US" altLang="en-US" sz="3600" dirty="0" smtClean="0"/>
              <a:t>The “hearing aid” of the system</a:t>
            </a:r>
          </a:p>
          <a:p>
            <a:r>
              <a:rPr lang="en-US" altLang="en-US" sz="3600" dirty="0" smtClean="0"/>
              <a:t>Detects sound of breaking glass</a:t>
            </a:r>
            <a:endParaRPr lang="en-US" altLang="en-US" sz="2800" dirty="0" smtClean="0"/>
          </a:p>
        </p:txBody>
      </p:sp>
      <p:pic>
        <p:nvPicPr>
          <p:cNvPr id="9221" name="Picture 8" descr="F:\Combo-GlassBreak-P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2079625"/>
            <a:ext cx="352107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10243" name="Rectangle 2053"/>
          <p:cNvSpPr>
            <a:spLocks noGrp="1" noChangeArrowheads="1"/>
          </p:cNvSpPr>
          <p:nvPr>
            <p:ph type="title"/>
          </p:nvPr>
        </p:nvSpPr>
        <p:spPr/>
        <p:txBody>
          <a:bodyPr/>
          <a:lstStyle/>
          <a:p>
            <a:r>
              <a:rPr lang="en-US" altLang="en-US" dirty="0" smtClean="0"/>
              <a:t>Motion Detectors</a:t>
            </a:r>
          </a:p>
        </p:txBody>
      </p:sp>
      <p:sp>
        <p:nvSpPr>
          <p:cNvPr id="10244" name="Rectangle 2055"/>
          <p:cNvSpPr>
            <a:spLocks noGrp="1" noChangeArrowheads="1"/>
          </p:cNvSpPr>
          <p:nvPr>
            <p:ph type="body" sz="half" idx="2"/>
          </p:nvPr>
        </p:nvSpPr>
        <p:spPr/>
        <p:txBody>
          <a:bodyPr/>
          <a:lstStyle/>
          <a:p>
            <a:r>
              <a:rPr lang="en-US" altLang="en-US" sz="3600" dirty="0" smtClean="0"/>
              <a:t>The inside “eyes” of the system</a:t>
            </a:r>
          </a:p>
          <a:p>
            <a:r>
              <a:rPr lang="en-US" altLang="en-US" sz="3600" dirty="0" smtClean="0"/>
              <a:t>Detects motion on interior of premises</a:t>
            </a:r>
            <a:endParaRPr lang="en-US" altLang="en-US" sz="2800" dirty="0" smtClean="0"/>
          </a:p>
        </p:txBody>
      </p:sp>
      <p:pic>
        <p:nvPicPr>
          <p:cNvPr id="10245" name="Picture 2056" descr="F:\PIR-WallMou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2073275"/>
            <a:ext cx="2265362"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smtClean="0"/>
              <a:t>© National Burglar &amp; Fire Alarm Association		 </a:t>
            </a:r>
          </a:p>
        </p:txBody>
      </p:sp>
      <p:sp>
        <p:nvSpPr>
          <p:cNvPr id="11267" name="Rectangle 5"/>
          <p:cNvSpPr>
            <a:spLocks noGrp="1" noChangeArrowheads="1"/>
          </p:cNvSpPr>
          <p:nvPr>
            <p:ph type="title"/>
          </p:nvPr>
        </p:nvSpPr>
        <p:spPr/>
        <p:txBody>
          <a:bodyPr/>
          <a:lstStyle/>
          <a:p>
            <a:r>
              <a:rPr lang="en-US" altLang="en-US" dirty="0" smtClean="0"/>
              <a:t>Contacts</a:t>
            </a:r>
          </a:p>
        </p:txBody>
      </p:sp>
      <p:sp>
        <p:nvSpPr>
          <p:cNvPr id="11268" name="Rectangle 7"/>
          <p:cNvSpPr>
            <a:spLocks noGrp="1" noChangeArrowheads="1"/>
          </p:cNvSpPr>
          <p:nvPr>
            <p:ph type="body" sz="half" idx="2"/>
          </p:nvPr>
        </p:nvSpPr>
        <p:spPr>
          <a:xfrm>
            <a:off x="798513" y="2022475"/>
            <a:ext cx="4402137" cy="4678363"/>
          </a:xfrm>
        </p:spPr>
        <p:txBody>
          <a:bodyPr/>
          <a:lstStyle/>
          <a:p>
            <a:r>
              <a:rPr lang="en-US" altLang="en-US" sz="3600" dirty="0" smtClean="0"/>
              <a:t>The perimeter “ears” of the system </a:t>
            </a:r>
          </a:p>
          <a:p>
            <a:r>
              <a:rPr lang="en-US" altLang="en-US" sz="3600" dirty="0" smtClean="0"/>
              <a:t>Located on doors &amp; windows to detect opening or </a:t>
            </a:r>
            <a:r>
              <a:rPr lang="en-US" altLang="en-US" sz="3600" dirty="0" smtClean="0"/>
              <a:t>motion</a:t>
            </a:r>
            <a:endParaRPr lang="en-US" altLang="en-US" dirty="0" smtClean="0"/>
          </a:p>
        </p:txBody>
      </p:sp>
      <p:grpSp>
        <p:nvGrpSpPr>
          <p:cNvPr id="11269" name="Group 8"/>
          <p:cNvGrpSpPr>
            <a:grpSpLocks/>
          </p:cNvGrpSpPr>
          <p:nvPr/>
        </p:nvGrpSpPr>
        <p:grpSpPr bwMode="auto">
          <a:xfrm>
            <a:off x="5124727" y="2815931"/>
            <a:ext cx="3733800" cy="1555750"/>
            <a:chOff x="3236" y="1544"/>
            <a:chExt cx="2576" cy="980"/>
          </a:xfrm>
        </p:grpSpPr>
        <p:grpSp>
          <p:nvGrpSpPr>
            <p:cNvPr id="11270" name="Group 9"/>
            <p:cNvGrpSpPr>
              <a:grpSpLocks/>
            </p:cNvGrpSpPr>
            <p:nvPr/>
          </p:nvGrpSpPr>
          <p:grpSpPr bwMode="auto">
            <a:xfrm>
              <a:off x="3260" y="2060"/>
              <a:ext cx="2516" cy="464"/>
              <a:chOff x="3260" y="2060"/>
              <a:chExt cx="2516" cy="464"/>
            </a:xfrm>
          </p:grpSpPr>
          <p:sp>
            <p:nvSpPr>
              <p:cNvPr id="11284" name="Rectangle 10"/>
              <p:cNvSpPr>
                <a:spLocks noChangeArrowheads="1"/>
              </p:cNvSpPr>
              <p:nvPr/>
            </p:nvSpPr>
            <p:spPr bwMode="auto">
              <a:xfrm>
                <a:off x="3260" y="2060"/>
                <a:ext cx="2516" cy="464"/>
              </a:xfrm>
              <a:prstGeom prst="rect">
                <a:avLst/>
              </a:prstGeom>
              <a:solidFill>
                <a:schemeClr val="folHlink"/>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1285" name="Rectangle 11"/>
              <p:cNvSpPr>
                <a:spLocks noChangeArrowheads="1"/>
              </p:cNvSpPr>
              <p:nvPr/>
            </p:nvSpPr>
            <p:spPr bwMode="auto">
              <a:xfrm>
                <a:off x="3548" y="2132"/>
                <a:ext cx="1952" cy="320"/>
              </a:xfrm>
              <a:prstGeom prst="rect">
                <a:avLst/>
              </a:prstGeom>
              <a:solidFill>
                <a:srgbClr val="CECEC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1286" name="Oval 12"/>
              <p:cNvSpPr>
                <a:spLocks noChangeArrowheads="1"/>
              </p:cNvSpPr>
              <p:nvPr/>
            </p:nvSpPr>
            <p:spPr bwMode="auto">
              <a:xfrm>
                <a:off x="5564" y="2228"/>
                <a:ext cx="128" cy="128"/>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1287" name="Oval 13"/>
              <p:cNvSpPr>
                <a:spLocks noChangeArrowheads="1"/>
              </p:cNvSpPr>
              <p:nvPr/>
            </p:nvSpPr>
            <p:spPr bwMode="auto">
              <a:xfrm>
                <a:off x="3332" y="2228"/>
                <a:ext cx="128" cy="128"/>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sp>
          <p:nvSpPr>
            <p:cNvPr id="11271" name="Rectangle 14"/>
            <p:cNvSpPr>
              <a:spLocks noChangeArrowheads="1"/>
            </p:cNvSpPr>
            <p:nvPr/>
          </p:nvSpPr>
          <p:spPr bwMode="auto">
            <a:xfrm>
              <a:off x="3548" y="1628"/>
              <a:ext cx="1964" cy="380"/>
            </a:xfrm>
            <a:prstGeom prst="rect">
              <a:avLst/>
            </a:prstGeom>
            <a:solidFill>
              <a:srgbClr val="00B7A5"/>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1272" name="Rectangle 15"/>
            <p:cNvSpPr>
              <a:spLocks noChangeArrowheads="1"/>
            </p:cNvSpPr>
            <p:nvPr/>
          </p:nvSpPr>
          <p:spPr bwMode="auto">
            <a:xfrm>
              <a:off x="3236" y="1544"/>
              <a:ext cx="2576" cy="80"/>
            </a:xfrm>
            <a:prstGeom prst="rect">
              <a:avLst/>
            </a:prstGeom>
            <a:solidFill>
              <a:srgbClr val="00B7A5"/>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1273" name="Line 16"/>
            <p:cNvSpPr>
              <a:spLocks noChangeShapeType="1"/>
            </p:cNvSpPr>
            <p:nvPr/>
          </p:nvSpPr>
          <p:spPr bwMode="auto">
            <a:xfrm>
              <a:off x="3876" y="1788"/>
              <a:ext cx="0" cy="96"/>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274" name="Line 17"/>
            <p:cNvSpPr>
              <a:spLocks noChangeShapeType="1"/>
            </p:cNvSpPr>
            <p:nvPr/>
          </p:nvSpPr>
          <p:spPr bwMode="auto">
            <a:xfrm flipV="1">
              <a:off x="3876" y="1800"/>
              <a:ext cx="780" cy="84"/>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275" name="Line 18"/>
            <p:cNvSpPr>
              <a:spLocks noChangeShapeType="1"/>
            </p:cNvSpPr>
            <p:nvPr/>
          </p:nvSpPr>
          <p:spPr bwMode="auto">
            <a:xfrm>
              <a:off x="4596" y="1884"/>
              <a:ext cx="576"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1276" name="Group 19"/>
            <p:cNvGrpSpPr>
              <a:grpSpLocks/>
            </p:cNvGrpSpPr>
            <p:nvPr/>
          </p:nvGrpSpPr>
          <p:grpSpPr bwMode="auto">
            <a:xfrm>
              <a:off x="5132" y="1700"/>
              <a:ext cx="164" cy="188"/>
              <a:chOff x="5132" y="1700"/>
              <a:chExt cx="164" cy="188"/>
            </a:xfrm>
          </p:grpSpPr>
          <p:sp>
            <p:nvSpPr>
              <p:cNvPr id="11282" name="Oval 20"/>
              <p:cNvSpPr>
                <a:spLocks noChangeArrowheads="1"/>
              </p:cNvSpPr>
              <p:nvPr/>
            </p:nvSpPr>
            <p:spPr bwMode="auto">
              <a:xfrm>
                <a:off x="5132" y="1700"/>
                <a:ext cx="164" cy="188"/>
              </a:xfrm>
              <a:prstGeom prst="ellipse">
                <a:avLst/>
              </a:prstGeom>
              <a:solidFill>
                <a:schemeClr val="tx2"/>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1283" name="Line 21"/>
              <p:cNvSpPr>
                <a:spLocks noChangeShapeType="1"/>
              </p:cNvSpPr>
              <p:nvPr/>
            </p:nvSpPr>
            <p:spPr bwMode="auto">
              <a:xfrm flipH="1" flipV="1">
                <a:off x="5148" y="1728"/>
                <a:ext cx="132" cy="132"/>
              </a:xfrm>
              <a:prstGeom prst="line">
                <a:avLst/>
              </a:prstGeom>
              <a:noFill/>
              <a:ln w="38100" cmpd="dbl">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277" name="AutoShape 22"/>
            <p:cNvSpPr>
              <a:spLocks noChangeArrowheads="1"/>
            </p:cNvSpPr>
            <p:nvPr/>
          </p:nvSpPr>
          <p:spPr bwMode="auto">
            <a:xfrm rot="10800000" flipH="1">
              <a:off x="4604" y="1804"/>
              <a:ext cx="56" cy="48"/>
            </a:xfrm>
            <a:prstGeom prst="triangle">
              <a:avLst>
                <a:gd name="adj" fmla="val 49995"/>
              </a:avLst>
            </a:prstGeom>
            <a:solidFill>
              <a:schemeClr val="folHlink"/>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grpSp>
          <p:nvGrpSpPr>
            <p:cNvPr id="11278" name="Group 23"/>
            <p:cNvGrpSpPr>
              <a:grpSpLocks/>
            </p:cNvGrpSpPr>
            <p:nvPr/>
          </p:nvGrpSpPr>
          <p:grpSpPr bwMode="auto">
            <a:xfrm>
              <a:off x="3764" y="1724"/>
              <a:ext cx="164" cy="188"/>
              <a:chOff x="3764" y="1724"/>
              <a:chExt cx="164" cy="188"/>
            </a:xfrm>
          </p:grpSpPr>
          <p:sp>
            <p:nvSpPr>
              <p:cNvPr id="11280" name="Oval 24"/>
              <p:cNvSpPr>
                <a:spLocks noChangeArrowheads="1"/>
              </p:cNvSpPr>
              <p:nvPr/>
            </p:nvSpPr>
            <p:spPr bwMode="auto">
              <a:xfrm>
                <a:off x="3764" y="1724"/>
                <a:ext cx="164" cy="188"/>
              </a:xfrm>
              <a:prstGeom prst="ellipse">
                <a:avLst/>
              </a:prstGeom>
              <a:solidFill>
                <a:schemeClr val="tx2"/>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dirty="0"/>
              </a:p>
            </p:txBody>
          </p:sp>
          <p:sp>
            <p:nvSpPr>
              <p:cNvPr id="11281" name="Line 25"/>
              <p:cNvSpPr>
                <a:spLocks noChangeShapeType="1"/>
              </p:cNvSpPr>
              <p:nvPr/>
            </p:nvSpPr>
            <p:spPr bwMode="auto">
              <a:xfrm flipH="1" flipV="1">
                <a:off x="3780" y="1752"/>
                <a:ext cx="132" cy="132"/>
              </a:xfrm>
              <a:prstGeom prst="line">
                <a:avLst/>
              </a:prstGeom>
              <a:noFill/>
              <a:ln w="38100" cmpd="dbl">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279" name="Rectangle 26"/>
            <p:cNvSpPr>
              <a:spLocks noChangeArrowheads="1"/>
            </p:cNvSpPr>
            <p:nvPr/>
          </p:nvSpPr>
          <p:spPr bwMode="auto">
            <a:xfrm>
              <a:off x="4106" y="2121"/>
              <a:ext cx="90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800" b="1" dirty="0">
                  <a:solidFill>
                    <a:srgbClr val="000000"/>
                  </a:solidFill>
                  <a:latin typeface="Arial" charset="0"/>
                </a:rPr>
                <a:t>Magnet</a:t>
              </a:r>
            </a:p>
          </p:txBody>
        </p:sp>
      </p:gr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Designs\BLUSH.POT</Template>
  <TotalTime>2118</TotalTime>
  <Words>3447</Words>
  <Application>Microsoft Office PowerPoint</Application>
  <PresentationFormat>On-screen Show (4:3)</PresentationFormat>
  <Paragraphs>495</Paragraphs>
  <Slides>47</Slides>
  <Notes>45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4" baseType="lpstr">
      <vt:lpstr>Times New Roman</vt:lpstr>
      <vt:lpstr>Arial</vt:lpstr>
      <vt:lpstr>Arial Narrow</vt:lpstr>
      <vt:lpstr>Monotype Sorts</vt:lpstr>
      <vt:lpstr>Blank Presentation</vt:lpstr>
      <vt:lpstr>Microsoft Clip Gallery</vt:lpstr>
      <vt:lpstr>Microsoft Graph 97 Chart</vt:lpstr>
      <vt:lpstr>SARASOTA POLICE DEPARTMENT</vt:lpstr>
      <vt:lpstr>Alarm User Awareness Class</vt:lpstr>
      <vt:lpstr>What We Will Cover</vt:lpstr>
      <vt:lpstr> What Causes a Signal?</vt:lpstr>
      <vt:lpstr>Control Panel</vt:lpstr>
      <vt:lpstr>Keypad</vt:lpstr>
      <vt:lpstr>Glassbreak Detector</vt:lpstr>
      <vt:lpstr>Motion Detectors</vt:lpstr>
      <vt:lpstr>Contacts</vt:lpstr>
      <vt:lpstr>Siren/Speaker</vt:lpstr>
      <vt:lpstr>Alarm System- Disarmed</vt:lpstr>
      <vt:lpstr>Alarm System- Armed</vt:lpstr>
      <vt:lpstr>Alarm System- In Alarm</vt:lpstr>
      <vt:lpstr>The Alarm Process</vt:lpstr>
      <vt:lpstr>Alarms: Your First Line of Defense</vt:lpstr>
      <vt:lpstr>What’s That Sound I Hear Next Door?</vt:lpstr>
      <vt:lpstr>Alarms within this city</vt:lpstr>
      <vt:lpstr>False Alarms: The Problem</vt:lpstr>
      <vt:lpstr>False Alarms: The Problem</vt:lpstr>
      <vt:lpstr>What Causes False Alarms?</vt:lpstr>
      <vt:lpstr> Law Enforcement + Industry Involvement = Fewer False Dispatches</vt:lpstr>
      <vt:lpstr>Which False Alarm Problems Do We Fix First?</vt:lpstr>
      <vt:lpstr>What can YOU do to Reduce False Dispatches</vt:lpstr>
      <vt:lpstr>What can YOU do to Reduce False Dispatches</vt:lpstr>
      <vt:lpstr>What can YOU do to Reduce False Dispatches</vt:lpstr>
      <vt:lpstr>What can YOU do to Reduce False Dispatches</vt:lpstr>
      <vt:lpstr>What can YOU do to Reduce False Dispatches</vt:lpstr>
      <vt:lpstr>What can YOU do to Reduce False Dispatches</vt:lpstr>
      <vt:lpstr>What can YOU do to Reduce False Dispatches</vt:lpstr>
      <vt:lpstr>What can YOU do to Reduce False Dispatches</vt:lpstr>
      <vt:lpstr>What can YOU do to Reduce False Dispatches</vt:lpstr>
      <vt:lpstr>What can YOU do to Reduce False Dispatches</vt:lpstr>
      <vt:lpstr>What can YOU do to Reduce False Dispatches</vt:lpstr>
      <vt:lpstr>What can YOU do to Reduce False Dispatches</vt:lpstr>
      <vt:lpstr>The Alarm Ordinance</vt:lpstr>
      <vt:lpstr>The Alarm Ordinance</vt:lpstr>
      <vt:lpstr>The Alarm Ordinance</vt:lpstr>
      <vt:lpstr>The Alarm Ordinance</vt:lpstr>
      <vt:lpstr>The Alarm Ordinance</vt:lpstr>
      <vt:lpstr>The Alarm Ordinance</vt:lpstr>
      <vt:lpstr>What To Expect From Your Alarm Company</vt:lpstr>
      <vt:lpstr>What To Expect From Your Alarm Company</vt:lpstr>
      <vt:lpstr>Measure Your Company’s IQ</vt:lpstr>
      <vt:lpstr>ALARMS CAN BE YOUR FIRST LINE OF DEFENSE</vt:lpstr>
      <vt:lpstr>For More Information!</vt:lpstr>
      <vt:lpstr>Contact Information</vt:lpstr>
      <vt:lpstr>Copyright &amp; Acknowledgements</vt:lpstr>
    </vt:vector>
  </TitlesOfParts>
  <Company>SecurNet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Line of Defense</dc:title>
  <dc:creator>SecurNet Protective Services</dc:creator>
  <cp:lastModifiedBy>gladduel-700</cp:lastModifiedBy>
  <cp:revision>136</cp:revision>
  <cp:lastPrinted>1999-02-18T14:21:50Z</cp:lastPrinted>
  <dcterms:created xsi:type="dcterms:W3CDTF">1998-03-30T14:23:34Z</dcterms:created>
  <dcterms:modified xsi:type="dcterms:W3CDTF">2015-11-25T20:19:23Z</dcterms:modified>
</cp:coreProperties>
</file>